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9"/>
  </p:notesMasterIdLst>
  <p:sldIdLst>
    <p:sldId id="334" r:id="rId2"/>
    <p:sldId id="357" r:id="rId3"/>
    <p:sldId id="358" r:id="rId4"/>
    <p:sldId id="359"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33" r:id="rId28"/>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8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89796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133241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24603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6365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97830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3375" y="9120188"/>
            <a:ext cx="3170238" cy="479425"/>
          </a:xfrm>
          <a:prstGeom prst="rect">
            <a:avLst/>
          </a:prstGeom>
          <a:ln/>
        </p:spPr>
        <p:txBody>
          <a:bodyPr/>
          <a:lstStyle/>
          <a:p>
            <a:fld id="{DA957875-F1C0-4F30-83E3-CE424467C2B6}" type="slidenum">
              <a:rPr lang="en-US"/>
              <a:pPr/>
              <a:t>25</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6706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232426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hyperlink" Target="https://doi.org/10.1109/MSP.2012.85" TargetMode="External"/><Relationship Id="rId4" Type="http://schemas.openxmlformats.org/officeDocument/2006/relationships/hyperlink" Target="https://doi.org/10.1109/CSIT.1975.6498831"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09/RISP.1994.296587" TargetMode="Externa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45/359657.359659" TargetMode="Externa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br>
              <a:rPr lang="en-US"/>
            </a:br>
            <a:r>
              <a:rPr lang="en-US"/>
              <a:t>Module: </a:t>
            </a:r>
            <a:r>
              <a:rPr lang="en-US" dirty="0"/>
              <a:t>Cryptography</a:t>
            </a:r>
          </a:p>
        </p:txBody>
      </p:sp>
      <p:sp>
        <p:nvSpPr>
          <p:cNvPr id="12290" name="Subtitle 2"/>
          <p:cNvSpPr>
            <a:spLocks noGrp="1"/>
          </p:cNvSpPr>
          <p:nvPr>
            <p:ph type="body" sz="quarter" idx="13"/>
          </p:nvPr>
        </p:nvSpPr>
        <p:spPr/>
        <p:txBody>
          <a:bodyPr/>
          <a:lstStyle/>
          <a:p>
            <a:r>
              <a:rPr lang="en-US" dirty="0"/>
              <a:t>Lesson 4: Cryptographic Protocols</a:t>
            </a:r>
          </a:p>
        </p:txBody>
      </p:sp>
    </p:spTree>
    <p:custDataLst>
      <p:tags r:id="rId1"/>
    </p:custDataLst>
    <p:extLst>
      <p:ext uri="{BB962C8B-B14F-4D97-AF65-F5344CB8AC3E}">
        <p14:creationId xmlns:p14="http://schemas.microsoft.com/office/powerpoint/2010/main" val="368095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572C-2F21-4588-AAB8-A3CB52A86770}"/>
              </a:ext>
            </a:extLst>
          </p:cNvPr>
          <p:cNvSpPr>
            <a:spLocks noGrp="1"/>
          </p:cNvSpPr>
          <p:nvPr>
            <p:ph type="title"/>
          </p:nvPr>
        </p:nvSpPr>
        <p:spPr/>
        <p:txBody>
          <a:bodyPr/>
          <a:lstStyle/>
          <a:p>
            <a:r>
              <a:rPr lang="en-US" dirty="0"/>
              <a:t>The NS Public Key Protocol</a:t>
            </a:r>
          </a:p>
        </p:txBody>
      </p:sp>
      <p:sp>
        <p:nvSpPr>
          <p:cNvPr id="3" name="Content Placeholder 2">
            <a:extLst>
              <a:ext uri="{FF2B5EF4-FFF2-40B4-BE49-F238E27FC236}">
                <a16:creationId xmlns:a16="http://schemas.microsoft.com/office/drawing/2014/main" id="{D0740C6A-14C3-4051-BE51-24C4CA63CE30}"/>
              </a:ext>
            </a:extLst>
          </p:cNvPr>
          <p:cNvSpPr>
            <a:spLocks noGrp="1"/>
          </p:cNvSpPr>
          <p:nvPr>
            <p:ph idx="1"/>
          </p:nvPr>
        </p:nvSpPr>
        <p:spPr/>
        <p:txBody>
          <a:bodyPr/>
          <a:lstStyle/>
          <a:p>
            <a:r>
              <a:rPr lang="en-US" sz="2000" dirty="0"/>
              <a:t>A -&gt; S: A,B</a:t>
            </a:r>
          </a:p>
          <a:p>
            <a:pPr lvl="1"/>
            <a:r>
              <a:rPr lang="en-US" sz="1800" i="1" dirty="0"/>
              <a:t>Hi server, I am Alice and I want to talk to Bob</a:t>
            </a:r>
          </a:p>
          <a:p>
            <a:r>
              <a:rPr lang="en-US" sz="2000" dirty="0"/>
              <a:t>S -&gt; A: {K</a:t>
            </a:r>
            <a:r>
              <a:rPr lang="en-US" sz="2000" baseline="-25000" dirty="0"/>
              <a:t>B</a:t>
            </a:r>
            <a:r>
              <a:rPr lang="en-US" sz="2000" dirty="0"/>
              <a:t>, B}K</a:t>
            </a:r>
            <a:r>
              <a:rPr lang="en-US" sz="2000" baseline="-25000" dirty="0"/>
              <a:t>S</a:t>
            </a:r>
            <a:r>
              <a:rPr lang="en-US" sz="2000" baseline="-5000" dirty="0"/>
              <a:t>-1</a:t>
            </a:r>
          </a:p>
          <a:p>
            <a:pPr lvl="1"/>
            <a:r>
              <a:rPr lang="en-US" sz="1800" dirty="0"/>
              <a:t>Hi Alice, here is a certificate validating Bob’s public key</a:t>
            </a:r>
          </a:p>
          <a:p>
            <a:r>
              <a:rPr lang="en-US" sz="2000" dirty="0"/>
              <a:t>A -&gt; B : {N</a:t>
            </a:r>
            <a:r>
              <a:rPr lang="en-US" sz="2000" baseline="-25000" dirty="0"/>
              <a:t>A</a:t>
            </a:r>
            <a:r>
              <a:rPr lang="en-US" sz="2000" dirty="0"/>
              <a:t>,A}K</a:t>
            </a:r>
            <a:r>
              <a:rPr lang="en-US" sz="2000" baseline="-25000" dirty="0"/>
              <a:t>B</a:t>
            </a:r>
          </a:p>
          <a:p>
            <a:pPr lvl="1"/>
            <a:r>
              <a:rPr lang="en-US" sz="1800" dirty="0"/>
              <a:t>Hi Bob, I am Alice, I want to talk, use N</a:t>
            </a:r>
            <a:r>
              <a:rPr lang="en-US" sz="1800" baseline="-25000" dirty="0"/>
              <a:t>A</a:t>
            </a:r>
            <a:r>
              <a:rPr lang="en-US" sz="1800" dirty="0"/>
              <a:t> for validation.</a:t>
            </a:r>
          </a:p>
          <a:p>
            <a:r>
              <a:rPr lang="en-US" sz="2000" dirty="0"/>
              <a:t>B -&gt; S: B,A</a:t>
            </a:r>
          </a:p>
          <a:p>
            <a:pPr lvl="1"/>
            <a:r>
              <a:rPr lang="en-US" sz="1800" dirty="0"/>
              <a:t>Hi Server, I am Bob and I want to talk to Alice</a:t>
            </a:r>
          </a:p>
          <a:p>
            <a:r>
              <a:rPr lang="en-US" sz="2000" dirty="0"/>
              <a:t>S -&gt; B: {K</a:t>
            </a:r>
            <a:r>
              <a:rPr lang="en-US" sz="2000" baseline="-25000" dirty="0"/>
              <a:t>A</a:t>
            </a:r>
            <a:r>
              <a:rPr lang="en-US" sz="2000" dirty="0"/>
              <a:t>, A}K</a:t>
            </a:r>
            <a:r>
              <a:rPr lang="en-US" sz="2000" baseline="-25000" dirty="0"/>
              <a:t>S</a:t>
            </a:r>
            <a:r>
              <a:rPr lang="en-US" sz="2000" baseline="-5000" dirty="0"/>
              <a:t>-1</a:t>
            </a:r>
          </a:p>
          <a:p>
            <a:pPr lvl="1"/>
            <a:r>
              <a:rPr lang="en-US" sz="1800" dirty="0"/>
              <a:t>Hi Alice, here is a certificate validating Alice’s public key</a:t>
            </a:r>
          </a:p>
          <a:p>
            <a:r>
              <a:rPr lang="en-US" sz="2000" dirty="0"/>
              <a:t>B -&gt; A: {N</a:t>
            </a:r>
            <a:r>
              <a:rPr lang="en-US" sz="2000" baseline="-25000" dirty="0"/>
              <a:t>A</a:t>
            </a:r>
            <a:r>
              <a:rPr lang="en-US" sz="2000" dirty="0"/>
              <a:t>,N</a:t>
            </a:r>
            <a:r>
              <a:rPr lang="en-US" sz="2000" baseline="-25000" dirty="0"/>
              <a:t>B</a:t>
            </a:r>
            <a:r>
              <a:rPr lang="en-US" sz="2000" dirty="0"/>
              <a:t>} K</a:t>
            </a:r>
            <a:r>
              <a:rPr lang="en-US" sz="2000" baseline="-25000" dirty="0"/>
              <a:t>A</a:t>
            </a:r>
            <a:endParaRPr lang="en-US" sz="2000" dirty="0"/>
          </a:p>
          <a:p>
            <a:pPr lvl="1"/>
            <a:r>
              <a:rPr lang="en-US" sz="1800" dirty="0"/>
              <a:t>Hi Alice, I just got your message, show me you are here</a:t>
            </a:r>
          </a:p>
          <a:p>
            <a:r>
              <a:rPr lang="en-US" sz="2000" dirty="0"/>
              <a:t>A -&gt; B: {N</a:t>
            </a:r>
            <a:r>
              <a:rPr lang="en-US" sz="2000" baseline="-25000" dirty="0"/>
              <a:t>B</a:t>
            </a:r>
            <a:r>
              <a:rPr lang="en-US" sz="2000" dirty="0"/>
              <a:t>} K</a:t>
            </a:r>
            <a:r>
              <a:rPr lang="en-US" sz="2000" baseline="-25000" dirty="0"/>
              <a:t>B</a:t>
            </a:r>
            <a:endParaRPr lang="en-US" sz="2000" baseline="-5000" dirty="0"/>
          </a:p>
          <a:p>
            <a:pPr lvl="1"/>
            <a:r>
              <a:rPr lang="en-US" sz="1800" dirty="0"/>
              <a:t>Hi Bob, I am here</a:t>
            </a:r>
          </a:p>
          <a:p>
            <a:endParaRPr lang="en-US" dirty="0"/>
          </a:p>
        </p:txBody>
      </p:sp>
      <p:sp>
        <p:nvSpPr>
          <p:cNvPr id="4" name="Slide Number Placeholder 3">
            <a:extLst>
              <a:ext uri="{FF2B5EF4-FFF2-40B4-BE49-F238E27FC236}">
                <a16:creationId xmlns:a16="http://schemas.microsoft.com/office/drawing/2014/main" id="{DD9B5BAE-C874-4548-B248-9054C11AC91D}"/>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115267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C18B-8331-41B4-BC6F-0057B47035D3}"/>
              </a:ext>
            </a:extLst>
          </p:cNvPr>
          <p:cNvSpPr>
            <a:spLocks noGrp="1"/>
          </p:cNvSpPr>
          <p:nvPr>
            <p:ph type="title"/>
          </p:nvPr>
        </p:nvSpPr>
        <p:spPr/>
        <p:txBody>
          <a:bodyPr/>
          <a:lstStyle/>
          <a:p>
            <a:r>
              <a:rPr lang="en-US"/>
              <a:t>Ignoring Certificate retrieval</a:t>
            </a:r>
            <a:endParaRPr lang="en-US" dirty="0"/>
          </a:p>
        </p:txBody>
      </p:sp>
      <p:sp>
        <p:nvSpPr>
          <p:cNvPr id="3" name="Content Placeholder 2">
            <a:extLst>
              <a:ext uri="{FF2B5EF4-FFF2-40B4-BE49-F238E27FC236}">
                <a16:creationId xmlns:a16="http://schemas.microsoft.com/office/drawing/2014/main" id="{95ACF869-10A4-45FF-8FC4-8E6ADC5ED1EC}"/>
              </a:ext>
            </a:extLst>
          </p:cNvPr>
          <p:cNvSpPr>
            <a:spLocks noGrp="1"/>
          </p:cNvSpPr>
          <p:nvPr>
            <p:ph idx="1"/>
          </p:nvPr>
        </p:nvSpPr>
        <p:spPr/>
        <p:txBody>
          <a:bodyPr/>
          <a:lstStyle/>
          <a:p>
            <a:r>
              <a:rPr lang="en-US" dirty="0"/>
              <a:t>A -&gt; B : {N</a:t>
            </a:r>
            <a:r>
              <a:rPr lang="en-US" baseline="-25000" dirty="0"/>
              <a:t>A</a:t>
            </a:r>
            <a:r>
              <a:rPr lang="en-US" dirty="0"/>
              <a:t>,A}K</a:t>
            </a:r>
            <a:r>
              <a:rPr lang="en-US" baseline="-25000" dirty="0"/>
              <a:t>B</a:t>
            </a:r>
          </a:p>
          <a:p>
            <a:r>
              <a:rPr lang="en-US" dirty="0"/>
              <a:t>B -&gt; A: {N</a:t>
            </a:r>
            <a:r>
              <a:rPr lang="en-US" baseline="-25000" dirty="0"/>
              <a:t>A</a:t>
            </a:r>
            <a:r>
              <a:rPr lang="en-US" dirty="0"/>
              <a:t>,NB} K</a:t>
            </a:r>
            <a:r>
              <a:rPr lang="en-US" baseline="-25000" dirty="0"/>
              <a:t>A</a:t>
            </a:r>
            <a:endParaRPr lang="en-US" baseline="-5000" dirty="0"/>
          </a:p>
          <a:p>
            <a:r>
              <a:rPr lang="en-US" dirty="0"/>
              <a:t>A -&gt; B: {N</a:t>
            </a:r>
            <a:r>
              <a:rPr lang="en-US" baseline="-25000" dirty="0"/>
              <a:t>B</a:t>
            </a:r>
            <a:r>
              <a:rPr lang="en-US" dirty="0"/>
              <a:t>} K</a:t>
            </a:r>
            <a:r>
              <a:rPr lang="en-US" baseline="-25000" dirty="0"/>
              <a:t>B</a:t>
            </a:r>
            <a:endParaRPr lang="en-US" baseline="-5000" dirty="0"/>
          </a:p>
          <a:p>
            <a:pPr marL="0" indent="0">
              <a:buNone/>
            </a:pPr>
            <a:endParaRPr lang="en-US" dirty="0"/>
          </a:p>
        </p:txBody>
      </p:sp>
      <p:sp>
        <p:nvSpPr>
          <p:cNvPr id="4" name="Slide Number Placeholder 3">
            <a:extLst>
              <a:ext uri="{FF2B5EF4-FFF2-40B4-BE49-F238E27FC236}">
                <a16:creationId xmlns:a16="http://schemas.microsoft.com/office/drawing/2014/main" id="{855947FE-A955-4A42-8B8B-F96B9584505D}"/>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260939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6567-2EA9-481A-AF4A-BD512E53F736}"/>
              </a:ext>
            </a:extLst>
          </p:cNvPr>
          <p:cNvSpPr>
            <a:spLocks noGrp="1"/>
          </p:cNvSpPr>
          <p:nvPr>
            <p:ph type="title"/>
          </p:nvPr>
        </p:nvSpPr>
        <p:spPr/>
        <p:txBody>
          <a:bodyPr/>
          <a:lstStyle/>
          <a:p>
            <a:r>
              <a:rPr lang="en-US" dirty="0"/>
              <a:t>The Attack on NS Public </a:t>
            </a:r>
            <a:r>
              <a:rPr lang="en-US"/>
              <a:t>Key Protocol </a:t>
            </a:r>
            <a:endParaRPr lang="en-US" dirty="0"/>
          </a:p>
        </p:txBody>
      </p:sp>
      <p:sp>
        <p:nvSpPr>
          <p:cNvPr id="3" name="Content Placeholder 2">
            <a:extLst>
              <a:ext uri="{FF2B5EF4-FFF2-40B4-BE49-F238E27FC236}">
                <a16:creationId xmlns:a16="http://schemas.microsoft.com/office/drawing/2014/main" id="{EEAEBE1B-24E3-4472-88AC-82B5D241C478}"/>
              </a:ext>
            </a:extLst>
          </p:cNvPr>
          <p:cNvSpPr>
            <a:spLocks noGrp="1"/>
          </p:cNvSpPr>
          <p:nvPr>
            <p:ph idx="1"/>
          </p:nvPr>
        </p:nvSpPr>
        <p:spPr/>
        <p:txBody>
          <a:bodyPr/>
          <a:lstStyle/>
          <a:p>
            <a:r>
              <a:rPr lang="en-US" dirty="0"/>
              <a:t>A -&gt; E: {N</a:t>
            </a:r>
            <a:r>
              <a:rPr lang="en-US" baseline="-25000" dirty="0"/>
              <a:t>A</a:t>
            </a:r>
            <a:r>
              <a:rPr lang="en-US" dirty="0"/>
              <a:t>,A}K</a:t>
            </a:r>
            <a:r>
              <a:rPr lang="en-US" baseline="-25000" dirty="0"/>
              <a:t>E</a:t>
            </a:r>
          </a:p>
          <a:p>
            <a:pPr marL="0" indent="0">
              <a:buNone/>
            </a:pPr>
            <a:r>
              <a:rPr lang="en-US" dirty="0"/>
              <a:t>						E</a:t>
            </a:r>
            <a:r>
              <a:rPr lang="en-US" baseline="-25000" dirty="0"/>
              <a:t>A</a:t>
            </a:r>
            <a:r>
              <a:rPr lang="en-US" dirty="0"/>
              <a:t> -&gt; B: {N</a:t>
            </a:r>
            <a:r>
              <a:rPr lang="en-US" baseline="-25000" dirty="0"/>
              <a:t>A</a:t>
            </a:r>
            <a:r>
              <a:rPr lang="en-US" dirty="0"/>
              <a:t>,A}K</a:t>
            </a:r>
            <a:r>
              <a:rPr lang="en-US" baseline="-25000" dirty="0"/>
              <a:t>B</a:t>
            </a:r>
          </a:p>
          <a:p>
            <a:pPr marL="0" indent="0">
              <a:buNone/>
            </a:pPr>
            <a:r>
              <a:rPr lang="en-US" dirty="0"/>
              <a:t>						B -&gt; E</a:t>
            </a:r>
            <a:r>
              <a:rPr lang="en-US" baseline="-25000" dirty="0"/>
              <a:t>A</a:t>
            </a:r>
            <a:r>
              <a:rPr lang="en-US" dirty="0"/>
              <a:t>: {N</a:t>
            </a:r>
            <a:r>
              <a:rPr lang="en-US" baseline="-25000" dirty="0"/>
              <a:t>A</a:t>
            </a:r>
            <a:r>
              <a:rPr lang="en-US" dirty="0"/>
              <a:t>,N</a:t>
            </a:r>
            <a:r>
              <a:rPr lang="en-US" baseline="-25000" dirty="0"/>
              <a:t>B</a:t>
            </a:r>
            <a:r>
              <a:rPr lang="en-US" dirty="0"/>
              <a:t>} K</a:t>
            </a:r>
            <a:r>
              <a:rPr lang="en-US" baseline="-25000" dirty="0"/>
              <a:t>A</a:t>
            </a:r>
            <a:endParaRPr lang="en-US" baseline="-5000" dirty="0"/>
          </a:p>
          <a:p>
            <a:r>
              <a:rPr lang="en-US" dirty="0"/>
              <a:t>E -&gt; A: {N</a:t>
            </a:r>
            <a:r>
              <a:rPr lang="en-US" baseline="-25000" dirty="0"/>
              <a:t>A</a:t>
            </a:r>
            <a:r>
              <a:rPr lang="en-US" dirty="0"/>
              <a:t>,N</a:t>
            </a:r>
            <a:r>
              <a:rPr lang="en-US" baseline="-25000" dirty="0"/>
              <a:t>B</a:t>
            </a:r>
            <a:r>
              <a:rPr lang="en-US" dirty="0"/>
              <a:t>} K</a:t>
            </a:r>
            <a:r>
              <a:rPr lang="en-US" baseline="-25000" dirty="0"/>
              <a:t>A</a:t>
            </a:r>
          </a:p>
          <a:p>
            <a:r>
              <a:rPr lang="en-US" dirty="0"/>
              <a:t>A -&gt; E: {N</a:t>
            </a:r>
            <a:r>
              <a:rPr lang="en-US" baseline="-25000" dirty="0"/>
              <a:t>B</a:t>
            </a:r>
            <a:r>
              <a:rPr lang="en-US" dirty="0"/>
              <a:t>} K</a:t>
            </a:r>
            <a:r>
              <a:rPr lang="en-US" baseline="-25000" dirty="0"/>
              <a:t>E</a:t>
            </a:r>
          </a:p>
          <a:p>
            <a:pPr lvl="1"/>
            <a:endParaRPr lang="en-US" i="1" dirty="0"/>
          </a:p>
          <a:p>
            <a:pPr lvl="1"/>
            <a:r>
              <a:rPr lang="en-US" i="1" dirty="0"/>
              <a:t>Thank you Alice for giving me N</a:t>
            </a:r>
            <a:r>
              <a:rPr lang="en-US" i="1" baseline="-25000" dirty="0"/>
              <a:t>B</a:t>
            </a:r>
            <a:r>
              <a:rPr lang="en-US" i="1" dirty="0"/>
              <a:t> information</a:t>
            </a:r>
          </a:p>
          <a:p>
            <a:endParaRPr lang="en-US" baseline="-5000" dirty="0"/>
          </a:p>
          <a:p>
            <a:pPr marL="0" indent="0">
              <a:buNone/>
            </a:pPr>
            <a:r>
              <a:rPr lang="en-US" dirty="0"/>
              <a:t>						E</a:t>
            </a:r>
            <a:r>
              <a:rPr lang="en-US" baseline="-25000" dirty="0"/>
              <a:t>A</a:t>
            </a:r>
            <a:r>
              <a:rPr lang="en-US" dirty="0"/>
              <a:t> -&gt; B: {N</a:t>
            </a:r>
            <a:r>
              <a:rPr lang="en-US" baseline="-25000" dirty="0"/>
              <a:t>B</a:t>
            </a:r>
            <a:r>
              <a:rPr lang="en-US" dirty="0"/>
              <a:t>}K</a:t>
            </a:r>
            <a:r>
              <a:rPr lang="en-US" baseline="-25000" dirty="0"/>
              <a:t>B</a:t>
            </a:r>
          </a:p>
          <a:p>
            <a:pPr lvl="1"/>
            <a:endParaRPr lang="en-US" i="1" dirty="0"/>
          </a:p>
          <a:p>
            <a:pPr lvl="1"/>
            <a:r>
              <a:rPr lang="en-US" i="1" dirty="0"/>
              <a:t>Hi Bob, I know N</a:t>
            </a:r>
            <a:r>
              <a:rPr lang="en-US" i="1" baseline="-25000" dirty="0"/>
              <a:t>B</a:t>
            </a:r>
            <a:r>
              <a:rPr lang="en-US" i="1" dirty="0"/>
              <a:t> therefore I must be Alice !</a:t>
            </a:r>
          </a:p>
          <a:p>
            <a:pPr marL="0" indent="0">
              <a:buNone/>
            </a:pPr>
            <a:endParaRPr lang="en-US" baseline="-25000" dirty="0"/>
          </a:p>
          <a:p>
            <a:pPr marL="0" indent="0">
              <a:buNone/>
            </a:pPr>
            <a:endParaRPr lang="en-US" baseline="-25000" dirty="0"/>
          </a:p>
        </p:txBody>
      </p:sp>
      <p:sp>
        <p:nvSpPr>
          <p:cNvPr id="4" name="Slide Number Placeholder 3">
            <a:extLst>
              <a:ext uri="{FF2B5EF4-FFF2-40B4-BE49-F238E27FC236}">
                <a16:creationId xmlns:a16="http://schemas.microsoft.com/office/drawing/2014/main" id="{34B9BC4B-05F3-4F0C-A005-6363A5FB6616}"/>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cxnSp>
        <p:nvCxnSpPr>
          <p:cNvPr id="6" name="Connector: Curved 5">
            <a:extLst>
              <a:ext uri="{FF2B5EF4-FFF2-40B4-BE49-F238E27FC236}">
                <a16:creationId xmlns:a16="http://schemas.microsoft.com/office/drawing/2014/main" id="{7952C64E-9017-4AE7-9B31-E7A061FE3339}"/>
              </a:ext>
            </a:extLst>
          </p:cNvPr>
          <p:cNvCxnSpPr>
            <a:cxnSpLocks/>
          </p:cNvCxnSpPr>
          <p:nvPr/>
        </p:nvCxnSpPr>
        <p:spPr>
          <a:xfrm rot="10800000" flipV="1">
            <a:off x="3843583" y="2650210"/>
            <a:ext cx="3642099" cy="495946"/>
          </a:xfrm>
          <a:prstGeom prst="curvedConnector3">
            <a:avLst>
              <a:gd name="adj1" fmla="val -16383"/>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6507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17AA-49E5-4354-9B0F-464E2EBE27C8}"/>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D27BDD29-9B0E-402C-805F-D06FF59AB037}"/>
              </a:ext>
            </a:extLst>
          </p:cNvPr>
          <p:cNvSpPr>
            <a:spLocks noGrp="1"/>
          </p:cNvSpPr>
          <p:nvPr>
            <p:ph idx="1"/>
          </p:nvPr>
        </p:nvSpPr>
        <p:spPr/>
        <p:txBody>
          <a:bodyPr/>
          <a:lstStyle/>
          <a:p>
            <a:r>
              <a:rPr lang="en-US" dirty="0"/>
              <a:t>Hidden assumptions</a:t>
            </a:r>
          </a:p>
          <a:p>
            <a:pPr lvl="1"/>
            <a:r>
              <a:rPr lang="en-US" dirty="0"/>
              <a:t>We trusted Eve to be honest</a:t>
            </a:r>
          </a:p>
          <a:p>
            <a:pPr lvl="1"/>
            <a:r>
              <a:rPr lang="en-US" dirty="0"/>
              <a:t>Bob assumes that a message containing N</a:t>
            </a:r>
            <a:r>
              <a:rPr lang="en-US" baseline="-25000" dirty="0"/>
              <a:t>B</a:t>
            </a:r>
            <a:r>
              <a:rPr lang="en-US" dirty="0"/>
              <a:t> must be from Alice. </a:t>
            </a:r>
          </a:p>
          <a:p>
            <a:pPr lvl="1"/>
            <a:endParaRPr lang="en-US" dirty="0"/>
          </a:p>
          <a:p>
            <a:r>
              <a:rPr lang="en-US" dirty="0"/>
              <a:t>For years after the first protocol was broken, Abadi and Needham, and others. Worked on techniques for reasoning about the protocols, and how to prevent such errors.  This led to the “</a:t>
            </a:r>
            <a:r>
              <a:rPr lang="en-US" i="1" dirty="0"/>
              <a:t>Prudent Engineering Practices…”</a:t>
            </a:r>
            <a:r>
              <a:rPr lang="en-US" dirty="0"/>
              <a:t> paper and the principles in it. </a:t>
            </a:r>
          </a:p>
          <a:p>
            <a:pPr lvl="1"/>
            <a:endParaRPr lang="en-US" dirty="0"/>
          </a:p>
        </p:txBody>
      </p:sp>
      <p:sp>
        <p:nvSpPr>
          <p:cNvPr id="4" name="Slide Number Placeholder 3">
            <a:extLst>
              <a:ext uri="{FF2B5EF4-FFF2-40B4-BE49-F238E27FC236}">
                <a16:creationId xmlns:a16="http://schemas.microsoft.com/office/drawing/2014/main" id="{6C3898B7-DB42-4A8D-A776-1811FFF1F152}"/>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310735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a:t>
            </a:r>
          </a:p>
        </p:txBody>
      </p:sp>
      <p:sp>
        <p:nvSpPr>
          <p:cNvPr id="3" name="Content Placeholder 2"/>
          <p:cNvSpPr>
            <a:spLocks noGrp="1"/>
          </p:cNvSpPr>
          <p:nvPr>
            <p:ph idx="1"/>
          </p:nvPr>
        </p:nvSpPr>
        <p:spPr/>
        <p:txBody>
          <a:bodyPr/>
          <a:lstStyle/>
          <a:p>
            <a:r>
              <a:rPr lang="en-US" dirty="0"/>
              <a:t>Every message should say what it means: The interpretation of the message should depend only on its content. It should be possible to write down a straightforward English sentence describing the content --- though if there is a suitable formalism available, that is good too.</a:t>
            </a:r>
          </a:p>
        </p:txBody>
      </p:sp>
      <p:sp>
        <p:nvSpPr>
          <p:cNvPr id="4" name="Slide Number Placeholder 3">
            <a:extLst>
              <a:ext uri="{FF2B5EF4-FFF2-40B4-BE49-F238E27FC236}">
                <a16:creationId xmlns:a16="http://schemas.microsoft.com/office/drawing/2014/main" id="{DA964FF9-45F8-470D-B04E-BF9AB14CED00}"/>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46879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2</a:t>
            </a:r>
          </a:p>
        </p:txBody>
      </p:sp>
      <p:sp>
        <p:nvSpPr>
          <p:cNvPr id="3" name="Content Placeholder 2"/>
          <p:cNvSpPr>
            <a:spLocks noGrp="1"/>
          </p:cNvSpPr>
          <p:nvPr>
            <p:ph idx="1"/>
          </p:nvPr>
        </p:nvSpPr>
        <p:spPr/>
        <p:txBody>
          <a:bodyPr/>
          <a:lstStyle/>
          <a:p>
            <a:r>
              <a:rPr lang="en-US" dirty="0"/>
              <a:t>The conditions for a message to be acted upon should be clearly set out so that someone reviewing a design may see whether they are acceptable or not.</a:t>
            </a:r>
          </a:p>
        </p:txBody>
      </p:sp>
      <p:sp>
        <p:nvSpPr>
          <p:cNvPr id="4" name="Slide Number Placeholder 3">
            <a:extLst>
              <a:ext uri="{FF2B5EF4-FFF2-40B4-BE49-F238E27FC236}">
                <a16:creationId xmlns:a16="http://schemas.microsoft.com/office/drawing/2014/main" id="{F6E9FFCA-0CB5-4E43-8034-293AC068403F}"/>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1692538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3</a:t>
            </a:r>
          </a:p>
        </p:txBody>
      </p:sp>
      <p:sp>
        <p:nvSpPr>
          <p:cNvPr id="3" name="Content Placeholder 2"/>
          <p:cNvSpPr>
            <a:spLocks noGrp="1"/>
          </p:cNvSpPr>
          <p:nvPr>
            <p:ph idx="1"/>
          </p:nvPr>
        </p:nvSpPr>
        <p:spPr/>
        <p:txBody>
          <a:bodyPr/>
          <a:lstStyle/>
          <a:p>
            <a:r>
              <a:rPr lang="en-US" dirty="0"/>
              <a:t>If the identity of a principal is essential to the meaning of a message, it is prudent to mention the principal’s name explicitly in the message.</a:t>
            </a:r>
          </a:p>
        </p:txBody>
      </p:sp>
      <p:sp>
        <p:nvSpPr>
          <p:cNvPr id="4" name="Slide Number Placeholder 3">
            <a:extLst>
              <a:ext uri="{FF2B5EF4-FFF2-40B4-BE49-F238E27FC236}">
                <a16:creationId xmlns:a16="http://schemas.microsoft.com/office/drawing/2014/main" id="{F4255E25-AB5D-407E-93DF-4AC3580812AF}"/>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90211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4</a:t>
            </a:r>
          </a:p>
        </p:txBody>
      </p:sp>
      <p:sp>
        <p:nvSpPr>
          <p:cNvPr id="3" name="Content Placeholder 2"/>
          <p:cNvSpPr>
            <a:spLocks noGrp="1"/>
          </p:cNvSpPr>
          <p:nvPr>
            <p:ph idx="1"/>
          </p:nvPr>
        </p:nvSpPr>
        <p:spPr/>
        <p:txBody>
          <a:bodyPr/>
          <a:lstStyle/>
          <a:p>
            <a:r>
              <a:rPr lang="en-US" dirty="0"/>
              <a:t>Be clear about why encryption is being done. Encryption is not wholly cheap, and not asking precisely why it is being done can lead to redundancy. Encryption is not synonymous with security, and its improper use can lead to errors.</a:t>
            </a:r>
          </a:p>
        </p:txBody>
      </p:sp>
      <p:sp>
        <p:nvSpPr>
          <p:cNvPr id="4" name="Slide Number Placeholder 3">
            <a:extLst>
              <a:ext uri="{FF2B5EF4-FFF2-40B4-BE49-F238E27FC236}">
                <a16:creationId xmlns:a16="http://schemas.microsoft.com/office/drawing/2014/main" id="{3A87CF2E-CFCA-4082-B2B9-4BD45CAF8191}"/>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43241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5</a:t>
            </a:r>
          </a:p>
        </p:txBody>
      </p:sp>
      <p:sp>
        <p:nvSpPr>
          <p:cNvPr id="3" name="Content Placeholder 2"/>
          <p:cNvSpPr>
            <a:spLocks noGrp="1"/>
          </p:cNvSpPr>
          <p:nvPr>
            <p:ph idx="1"/>
          </p:nvPr>
        </p:nvSpPr>
        <p:spPr/>
        <p:txBody>
          <a:bodyPr/>
          <a:lstStyle/>
          <a:p>
            <a:r>
              <a:rPr lang="en-US" dirty="0"/>
              <a:t>When a principal signs material that has already been encrypted, it should not be inferred that the principal knows the content of the message. On the other hand, it is proper to infer that the principal that signs a message and then encrypts it for privacy knows the content of the message.</a:t>
            </a:r>
          </a:p>
        </p:txBody>
      </p:sp>
      <p:sp>
        <p:nvSpPr>
          <p:cNvPr id="4" name="Slide Number Placeholder 3">
            <a:extLst>
              <a:ext uri="{FF2B5EF4-FFF2-40B4-BE49-F238E27FC236}">
                <a16:creationId xmlns:a16="http://schemas.microsoft.com/office/drawing/2014/main" id="{6351992D-F772-4B3A-9956-360612395094}"/>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11174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6</a:t>
            </a:r>
          </a:p>
        </p:txBody>
      </p:sp>
      <p:sp>
        <p:nvSpPr>
          <p:cNvPr id="3" name="Content Placeholder 2"/>
          <p:cNvSpPr>
            <a:spLocks noGrp="1"/>
          </p:cNvSpPr>
          <p:nvPr>
            <p:ph idx="1"/>
          </p:nvPr>
        </p:nvSpPr>
        <p:spPr/>
        <p:txBody>
          <a:bodyPr/>
          <a:lstStyle/>
          <a:p>
            <a:r>
              <a:rPr lang="en-US" dirty="0"/>
              <a:t>Be clear what properties you are assuming about nonces. What may do for ensuring temporal succession may not do for ensuring association-and perhaps association is best established by other means.</a:t>
            </a:r>
          </a:p>
        </p:txBody>
      </p:sp>
      <p:sp>
        <p:nvSpPr>
          <p:cNvPr id="4" name="Slide Number Placeholder 3">
            <a:extLst>
              <a:ext uri="{FF2B5EF4-FFF2-40B4-BE49-F238E27FC236}">
                <a16:creationId xmlns:a16="http://schemas.microsoft.com/office/drawing/2014/main" id="{63F07052-8AF6-4941-848F-3F079A8B57EE}"/>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262155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Cryptography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7</a:t>
            </a:r>
          </a:p>
        </p:txBody>
      </p:sp>
      <p:sp>
        <p:nvSpPr>
          <p:cNvPr id="3" name="Content Placeholder 2"/>
          <p:cNvSpPr>
            <a:spLocks noGrp="1"/>
          </p:cNvSpPr>
          <p:nvPr>
            <p:ph idx="1"/>
          </p:nvPr>
        </p:nvSpPr>
        <p:spPr/>
        <p:txBody>
          <a:bodyPr/>
          <a:lstStyle/>
          <a:p>
            <a:r>
              <a:rPr lang="en-US" dirty="0"/>
              <a:t>The use of a predictable quantity (such as the value of a counter) can serve in guaranteeing newness, through a challenge-response exchange. But if a predictable quantity is to be effective, it should be protected so that an intruder cannot simulate a challenge and later replay a response.</a:t>
            </a:r>
          </a:p>
        </p:txBody>
      </p:sp>
      <p:sp>
        <p:nvSpPr>
          <p:cNvPr id="4" name="Slide Number Placeholder 3">
            <a:extLst>
              <a:ext uri="{FF2B5EF4-FFF2-40B4-BE49-F238E27FC236}">
                <a16:creationId xmlns:a16="http://schemas.microsoft.com/office/drawing/2014/main" id="{C5A868FE-A1CE-4DF8-A36C-1B41477D8E20}"/>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308701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8</a:t>
            </a:r>
          </a:p>
        </p:txBody>
      </p:sp>
      <p:sp>
        <p:nvSpPr>
          <p:cNvPr id="3" name="Content Placeholder 2"/>
          <p:cNvSpPr>
            <a:spLocks noGrp="1"/>
          </p:cNvSpPr>
          <p:nvPr>
            <p:ph idx="1"/>
          </p:nvPr>
        </p:nvSpPr>
        <p:spPr/>
        <p:txBody>
          <a:bodyPr/>
          <a:lstStyle/>
          <a:p>
            <a:r>
              <a:rPr lang="en-US" dirty="0"/>
              <a:t>If timestamps are used as freshness guarantees by reference to absolute time, then the difference between local clocks at various machines must be much less than the allowable age of a message deemed to be valid. Furthermore, the time maintenance mechanism everywhere becomes part of the trusted computing base.</a:t>
            </a:r>
          </a:p>
        </p:txBody>
      </p:sp>
      <p:sp>
        <p:nvSpPr>
          <p:cNvPr id="4" name="Slide Number Placeholder 3">
            <a:extLst>
              <a:ext uri="{FF2B5EF4-FFF2-40B4-BE49-F238E27FC236}">
                <a16:creationId xmlns:a16="http://schemas.microsoft.com/office/drawing/2014/main" id="{C1ACA457-BFAC-4B27-84CE-4A5FB929B08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313184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9</a:t>
            </a:r>
          </a:p>
        </p:txBody>
      </p:sp>
      <p:sp>
        <p:nvSpPr>
          <p:cNvPr id="3" name="Content Placeholder 2"/>
          <p:cNvSpPr>
            <a:spLocks noGrp="1"/>
          </p:cNvSpPr>
          <p:nvPr>
            <p:ph idx="1"/>
          </p:nvPr>
        </p:nvSpPr>
        <p:spPr/>
        <p:txBody>
          <a:bodyPr/>
          <a:lstStyle/>
          <a:p>
            <a:r>
              <a:rPr lang="en-US" dirty="0"/>
              <a:t>A key may have been used recently for example to encrypt a nonce, yet be quite old, and possibly compromised. Recent use does not make the key look any better than it would otherwise.</a:t>
            </a:r>
          </a:p>
        </p:txBody>
      </p:sp>
      <p:sp>
        <p:nvSpPr>
          <p:cNvPr id="4" name="Slide Number Placeholder 3">
            <a:extLst>
              <a:ext uri="{FF2B5EF4-FFF2-40B4-BE49-F238E27FC236}">
                <a16:creationId xmlns:a16="http://schemas.microsoft.com/office/drawing/2014/main" id="{79C83344-3639-43BD-9A7E-758BE58740AA}"/>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1370957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10</a:t>
            </a:r>
          </a:p>
        </p:txBody>
      </p:sp>
      <p:sp>
        <p:nvSpPr>
          <p:cNvPr id="3" name="Content Placeholder 2"/>
          <p:cNvSpPr>
            <a:spLocks noGrp="1"/>
          </p:cNvSpPr>
          <p:nvPr>
            <p:ph idx="1"/>
          </p:nvPr>
        </p:nvSpPr>
        <p:spPr/>
        <p:txBody>
          <a:bodyPr/>
          <a:lstStyle/>
          <a:p>
            <a:r>
              <a:rPr lang="en-US" dirty="0"/>
              <a:t>If an encoding is used to present the meaning of a message, then it should be possible to tell which encoding is being used. In the common case where the encoding is protocol dependent, it should be possible to deduce that the message belongs to this protocol, and in fact to a particular run of the protocol, and to know its number in the protocol.</a:t>
            </a:r>
          </a:p>
        </p:txBody>
      </p:sp>
      <p:sp>
        <p:nvSpPr>
          <p:cNvPr id="4" name="Slide Number Placeholder 3">
            <a:extLst>
              <a:ext uri="{FF2B5EF4-FFF2-40B4-BE49-F238E27FC236}">
                <a16:creationId xmlns:a16="http://schemas.microsoft.com/office/drawing/2014/main" id="{E30899F8-07F8-4667-921A-5637360FA3BC}"/>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custDataLst>
      <p:tags r:id="rId1"/>
    </p:custDataLst>
    <p:extLst>
      <p:ext uri="{BB962C8B-B14F-4D97-AF65-F5344CB8AC3E}">
        <p14:creationId xmlns:p14="http://schemas.microsoft.com/office/powerpoint/2010/main" val="3443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11</a:t>
            </a:r>
          </a:p>
        </p:txBody>
      </p:sp>
      <p:sp>
        <p:nvSpPr>
          <p:cNvPr id="3" name="Content Placeholder 2"/>
          <p:cNvSpPr>
            <a:spLocks noGrp="1"/>
          </p:cNvSpPr>
          <p:nvPr>
            <p:ph idx="1"/>
          </p:nvPr>
        </p:nvSpPr>
        <p:spPr/>
        <p:txBody>
          <a:bodyPr/>
          <a:lstStyle/>
          <a:p>
            <a:r>
              <a:rPr lang="en-US" dirty="0"/>
              <a:t>The protocol designer should know which trust relations his protocol depends on, and why the dependence is necessary The reasons for particular trust relations being acceptable should be explicit though they will be founded on judgment and policy rather than on logic.</a:t>
            </a:r>
          </a:p>
        </p:txBody>
      </p:sp>
      <p:sp>
        <p:nvSpPr>
          <p:cNvPr id="4" name="Slide Number Placeholder 3">
            <a:extLst>
              <a:ext uri="{FF2B5EF4-FFF2-40B4-BE49-F238E27FC236}">
                <a16:creationId xmlns:a16="http://schemas.microsoft.com/office/drawing/2014/main" id="{5A42A8D0-8740-4B8E-8BEB-9AA09D549BC2}"/>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57649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Trusted Systems Design</a:t>
            </a:r>
          </a:p>
        </p:txBody>
      </p:sp>
      <p:sp>
        <p:nvSpPr>
          <p:cNvPr id="64515" name="Rectangle 3"/>
          <p:cNvSpPr>
            <a:spLocks noGrp="1" noChangeArrowheads="1"/>
          </p:cNvSpPr>
          <p:nvPr>
            <p:ph type="body" idx="1"/>
          </p:nvPr>
        </p:nvSpPr>
        <p:spPr/>
        <p:txBody>
          <a:bodyPr/>
          <a:lstStyle/>
          <a:p>
            <a:pPr>
              <a:lnSpc>
                <a:spcPct val="90000"/>
              </a:lnSpc>
              <a:tabLst>
                <a:tab pos="4337050" algn="l"/>
                <a:tab pos="4630738" algn="l"/>
              </a:tabLst>
            </a:pPr>
            <a:r>
              <a:rPr lang="en-US" sz="2600" dirty="0"/>
              <a:t>Recall Trusted System Design Elements </a:t>
            </a:r>
          </a:p>
          <a:p>
            <a:pPr>
              <a:lnSpc>
                <a:spcPct val="90000"/>
              </a:lnSpc>
              <a:buFont typeface="Wingdings" pitchFamily="2" charset="2"/>
              <a:buNone/>
              <a:tabLst>
                <a:tab pos="4337050" algn="l"/>
                <a:tab pos="4630738" algn="l"/>
              </a:tabLst>
            </a:pPr>
            <a:r>
              <a:rPr lang="en-US" sz="2600" dirty="0"/>
              <a:t>	(</a:t>
            </a:r>
            <a:r>
              <a:rPr lang="en-US" sz="2600" dirty="0" err="1"/>
              <a:t>Saltzer</a:t>
            </a:r>
            <a:r>
              <a:rPr lang="en-US" sz="2600" dirty="0"/>
              <a:t> &amp; Schroeder) </a:t>
            </a:r>
          </a:p>
          <a:p>
            <a:pPr marL="742950" lvl="1" indent="-285750">
              <a:lnSpc>
                <a:spcPct val="90000"/>
              </a:lnSpc>
              <a:tabLst>
                <a:tab pos="4337050" algn="l"/>
                <a:tab pos="4630738" algn="l"/>
              </a:tabLst>
            </a:pPr>
            <a:r>
              <a:rPr lang="en-US" sz="2200" dirty="0"/>
              <a:t>Least Privilege</a:t>
            </a:r>
          </a:p>
          <a:p>
            <a:pPr marL="742950" lvl="1" indent="-285750">
              <a:lnSpc>
                <a:spcPct val="90000"/>
              </a:lnSpc>
              <a:tabLst>
                <a:tab pos="4337050" algn="l"/>
                <a:tab pos="4630738" algn="l"/>
              </a:tabLst>
            </a:pPr>
            <a:r>
              <a:rPr lang="en-US" sz="2200" dirty="0"/>
              <a:t>Economy of mechanism</a:t>
            </a:r>
          </a:p>
          <a:p>
            <a:pPr marL="742950" lvl="1" indent="-285750">
              <a:lnSpc>
                <a:spcPct val="90000"/>
              </a:lnSpc>
              <a:tabLst>
                <a:tab pos="4337050" algn="l"/>
                <a:tab pos="4630738" algn="l"/>
              </a:tabLst>
            </a:pPr>
            <a:r>
              <a:rPr lang="en-US" sz="2200" dirty="0"/>
              <a:t>Open Design</a:t>
            </a:r>
          </a:p>
          <a:p>
            <a:pPr marL="742950" lvl="1" indent="-285750">
              <a:lnSpc>
                <a:spcPct val="90000"/>
              </a:lnSpc>
              <a:tabLst>
                <a:tab pos="4337050" algn="l"/>
                <a:tab pos="4630738" algn="l"/>
              </a:tabLst>
            </a:pPr>
            <a:r>
              <a:rPr lang="en-US" sz="2200" dirty="0"/>
              <a:t>Complete Mediation</a:t>
            </a:r>
          </a:p>
          <a:p>
            <a:pPr marL="742950" lvl="1" indent="-285750">
              <a:lnSpc>
                <a:spcPct val="90000"/>
              </a:lnSpc>
              <a:tabLst>
                <a:tab pos="4337050" algn="l"/>
                <a:tab pos="4630738" algn="l"/>
              </a:tabLst>
            </a:pPr>
            <a:r>
              <a:rPr lang="en-US" sz="2200" dirty="0"/>
              <a:t>Permission Based</a:t>
            </a:r>
          </a:p>
          <a:p>
            <a:pPr marL="742950" lvl="1" indent="-285750">
              <a:lnSpc>
                <a:spcPct val="90000"/>
              </a:lnSpc>
              <a:tabLst>
                <a:tab pos="4337050" algn="l"/>
                <a:tab pos="4630738" algn="l"/>
              </a:tabLst>
            </a:pPr>
            <a:r>
              <a:rPr lang="en-US" sz="2200" dirty="0"/>
              <a:t>Separation of Privilege</a:t>
            </a:r>
          </a:p>
          <a:p>
            <a:pPr marL="742950" lvl="1" indent="-285750">
              <a:lnSpc>
                <a:spcPct val="90000"/>
              </a:lnSpc>
              <a:tabLst>
                <a:tab pos="4337050" algn="l"/>
                <a:tab pos="4630738" algn="l"/>
              </a:tabLst>
            </a:pPr>
            <a:r>
              <a:rPr lang="en-US" sz="2200" dirty="0"/>
              <a:t>Least Common Mechanism</a:t>
            </a:r>
          </a:p>
          <a:p>
            <a:pPr marL="742950" lvl="1" indent="-285750">
              <a:lnSpc>
                <a:spcPct val="90000"/>
              </a:lnSpc>
              <a:tabLst>
                <a:tab pos="4337050" algn="l"/>
                <a:tab pos="4630738" algn="l"/>
              </a:tabLst>
            </a:pPr>
            <a:r>
              <a:rPr lang="en-US" sz="2200" dirty="0"/>
              <a:t>Ease of use</a:t>
            </a:r>
          </a:p>
          <a:p>
            <a:pPr marL="400050" indent="-285750">
              <a:tabLst>
                <a:tab pos="4337050" algn="l"/>
                <a:tab pos="4630738" algn="l"/>
              </a:tabLst>
            </a:pPr>
            <a:r>
              <a:rPr lang="en-US" sz="2600" dirty="0"/>
              <a:t>How do they fit into the </a:t>
            </a:r>
            <a:r>
              <a:rPr lang="en-US" sz="2600"/>
              <a:t>preceding principles?</a:t>
            </a:r>
            <a:endParaRPr lang="en-US" sz="2600" dirty="0"/>
          </a:p>
        </p:txBody>
      </p:sp>
      <p:sp>
        <p:nvSpPr>
          <p:cNvPr id="2" name="Slide Number Placeholder 1">
            <a:extLst>
              <a:ext uri="{FF2B5EF4-FFF2-40B4-BE49-F238E27FC236}">
                <a16:creationId xmlns:a16="http://schemas.microsoft.com/office/drawing/2014/main" id="{4902F102-E3F1-4CE9-AA99-6007D183798C}"/>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3634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C222-3F0F-4A1C-BE23-B74415B661D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DB7E577-64A4-4D28-A268-1127C592EEBF}"/>
              </a:ext>
            </a:extLst>
          </p:cNvPr>
          <p:cNvSpPr>
            <a:spLocks noGrp="1"/>
          </p:cNvSpPr>
          <p:nvPr>
            <p:ph idx="1"/>
          </p:nvPr>
        </p:nvSpPr>
        <p:spPr/>
        <p:txBody>
          <a:bodyPr/>
          <a:lstStyle/>
          <a:p>
            <a:pPr marL="400050" indent="-285750">
              <a:tabLst>
                <a:tab pos="4337050" algn="l"/>
                <a:tab pos="4630738" algn="l"/>
              </a:tabLst>
            </a:pPr>
            <a:r>
              <a:rPr lang="en-US" sz="2400" dirty="0"/>
              <a:t>J.H. </a:t>
            </a:r>
            <a:r>
              <a:rPr lang="en-US" sz="2400" dirty="0" err="1"/>
              <a:t>Saltzer</a:t>
            </a:r>
            <a:r>
              <a:rPr lang="en-US" sz="2400" dirty="0"/>
              <a:t> and M.D. Schroeder, “The Protection of Information in Computer Systems,” </a:t>
            </a:r>
            <a:r>
              <a:rPr lang="en-US" sz="2400" i="1" dirty="0"/>
              <a:t>Proc. IEEE</a:t>
            </a:r>
            <a:r>
              <a:rPr lang="en-US" sz="2400" dirty="0"/>
              <a:t>, 63:9, pp. 1278–1308 ,1975. </a:t>
            </a:r>
          </a:p>
          <a:p>
            <a:pPr marL="742950" lvl="1" indent="-285750">
              <a:tabLst>
                <a:tab pos="4337050" algn="l"/>
                <a:tab pos="4630738" algn="l"/>
              </a:tabLst>
            </a:pPr>
            <a:r>
              <a:rPr lang="en-US" dirty="0"/>
              <a:t>DOI:</a:t>
            </a:r>
            <a:r>
              <a:rPr lang="en-US" b="1" dirty="0"/>
              <a:t> </a:t>
            </a:r>
            <a:r>
              <a:rPr lang="en-US" dirty="0">
                <a:hlinkClick r:id="rId4"/>
              </a:rPr>
              <a:t>10.1109/CSIT.1975.6498831</a:t>
            </a:r>
            <a:endParaRPr lang="en-US" sz="2000" dirty="0"/>
          </a:p>
          <a:p>
            <a:pPr marL="400050" indent="-285750">
              <a:tabLst>
                <a:tab pos="4337050" algn="l"/>
                <a:tab pos="4630738" algn="l"/>
              </a:tabLst>
            </a:pPr>
            <a:r>
              <a:rPr lang="en-US" sz="2400" dirty="0"/>
              <a:t>Smith, R. “A Contemporary Look at </a:t>
            </a:r>
            <a:r>
              <a:rPr lang="en-US" sz="2400" dirty="0" err="1"/>
              <a:t>Saltzer</a:t>
            </a:r>
            <a:r>
              <a:rPr lang="en-US" sz="2400" dirty="0"/>
              <a:t> and Schroeder's 1975 Design Principles”, </a:t>
            </a:r>
            <a:r>
              <a:rPr lang="en-US" sz="2400" i="1" dirty="0"/>
              <a:t>IEEE Security &amp; Privacy </a:t>
            </a:r>
            <a:r>
              <a:rPr lang="en-US" sz="2400" dirty="0"/>
              <a:t>10</a:t>
            </a:r>
            <a:r>
              <a:rPr lang="en-US" sz="2400" b="1" dirty="0"/>
              <a:t>:</a:t>
            </a:r>
            <a:r>
              <a:rPr lang="en-US" sz="2400" dirty="0"/>
              <a:t>6, pp. 20-25, 2012.  </a:t>
            </a:r>
          </a:p>
          <a:p>
            <a:pPr marL="742950" lvl="1" indent="-285750">
              <a:tabLst>
                <a:tab pos="4337050" algn="l"/>
                <a:tab pos="4630738" algn="l"/>
              </a:tabLst>
            </a:pPr>
            <a:r>
              <a:rPr lang="en-US" sz="2000" dirty="0"/>
              <a:t>DOI: </a:t>
            </a:r>
            <a:r>
              <a:rPr lang="en-US" u="sng" dirty="0">
                <a:hlinkClick r:id="rId5"/>
              </a:rPr>
              <a:t>10.1109/MSP.2012.85</a:t>
            </a:r>
            <a:endParaRPr lang="en-US" sz="1800" dirty="0"/>
          </a:p>
          <a:p>
            <a:endParaRPr lang="en-US" dirty="0"/>
          </a:p>
        </p:txBody>
      </p:sp>
      <p:sp>
        <p:nvSpPr>
          <p:cNvPr id="4" name="Slide Number Placeholder 3">
            <a:extLst>
              <a:ext uri="{FF2B5EF4-FFF2-40B4-BE49-F238E27FC236}">
                <a16:creationId xmlns:a16="http://schemas.microsoft.com/office/drawing/2014/main" id="{E3C166B4-6F90-4ED4-AFC6-89A321804508}"/>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04132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27</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cryptographic protocols</a:t>
            </a:r>
          </a:p>
          <a:p>
            <a:pPr lvl="1"/>
            <a:r>
              <a:rPr lang="en-US" dirty="0"/>
              <a:t>Students will be able to explain some shortfalls found in cryptographic protocols.</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254111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7874-AA14-4EBA-9A48-BB4ACF0D88D2}"/>
              </a:ext>
            </a:extLst>
          </p:cNvPr>
          <p:cNvSpPr>
            <a:spLocks noGrp="1"/>
          </p:cNvSpPr>
          <p:nvPr>
            <p:ph type="title"/>
          </p:nvPr>
        </p:nvSpPr>
        <p:spPr/>
        <p:txBody>
          <a:bodyPr/>
          <a:lstStyle/>
          <a:p>
            <a:r>
              <a:rPr lang="en-US" dirty="0"/>
              <a:t>Cryptographic Protocols</a:t>
            </a:r>
          </a:p>
        </p:txBody>
      </p:sp>
      <p:sp>
        <p:nvSpPr>
          <p:cNvPr id="3" name="Content Placeholder 2">
            <a:extLst>
              <a:ext uri="{FF2B5EF4-FFF2-40B4-BE49-F238E27FC236}">
                <a16:creationId xmlns:a16="http://schemas.microsoft.com/office/drawing/2014/main" id="{D88F915D-6BAF-4A47-8E1B-D257207204F2}"/>
              </a:ext>
            </a:extLst>
          </p:cNvPr>
          <p:cNvSpPr>
            <a:spLocks noGrp="1"/>
          </p:cNvSpPr>
          <p:nvPr>
            <p:ph idx="1"/>
          </p:nvPr>
        </p:nvSpPr>
        <p:spPr/>
        <p:txBody>
          <a:bodyPr/>
          <a:lstStyle/>
          <a:p>
            <a:r>
              <a:rPr lang="en-US" dirty="0"/>
              <a:t>Recall the Diffie Hellman Key Agreement Protocol.</a:t>
            </a:r>
          </a:p>
          <a:p>
            <a:pPr lvl="1"/>
            <a:r>
              <a:rPr lang="en-US" dirty="0"/>
              <a:t>In this public protocol, Alice and Bob exchange values in order to obtain a shared secret key for subsequent use.</a:t>
            </a:r>
          </a:p>
          <a:p>
            <a:pPr lvl="1"/>
            <a:r>
              <a:rPr lang="en-US" dirty="0"/>
              <a:t>However, there is no authentication that Alice or Bob are who they say they are. </a:t>
            </a:r>
          </a:p>
          <a:p>
            <a:pPr lvl="1"/>
            <a:r>
              <a:rPr lang="en-US" dirty="0"/>
              <a:t>There have been many different cryptographic protocols designed to allow for authentication and secure key distribution or key agreement. </a:t>
            </a:r>
          </a:p>
          <a:p>
            <a:pPr lvl="1"/>
            <a:r>
              <a:rPr lang="en-US" dirty="0"/>
              <a:t>There have been many flaws found in these protocols as well.</a:t>
            </a:r>
          </a:p>
        </p:txBody>
      </p:sp>
      <p:sp>
        <p:nvSpPr>
          <p:cNvPr id="4" name="Slide Number Placeholder 3">
            <a:extLst>
              <a:ext uri="{FF2B5EF4-FFF2-40B4-BE49-F238E27FC236}">
                <a16:creationId xmlns:a16="http://schemas.microsoft.com/office/drawing/2014/main" id="{00767AC2-8F1B-4F3D-A254-FF588B983F50}"/>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98115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7187-A6C8-4C11-8F99-99EA32E02854}"/>
              </a:ext>
            </a:extLst>
          </p:cNvPr>
          <p:cNvSpPr>
            <a:spLocks noGrp="1"/>
          </p:cNvSpPr>
          <p:nvPr>
            <p:ph type="title"/>
          </p:nvPr>
        </p:nvSpPr>
        <p:spPr/>
        <p:txBody>
          <a:bodyPr/>
          <a:lstStyle/>
          <a:p>
            <a:r>
              <a:rPr lang="en-US" dirty="0"/>
              <a:t>Prudent Engineering Practices</a:t>
            </a:r>
          </a:p>
        </p:txBody>
      </p:sp>
      <p:sp>
        <p:nvSpPr>
          <p:cNvPr id="3" name="Content Placeholder 2">
            <a:extLst>
              <a:ext uri="{FF2B5EF4-FFF2-40B4-BE49-F238E27FC236}">
                <a16:creationId xmlns:a16="http://schemas.microsoft.com/office/drawing/2014/main" id="{7AD99885-E26A-44E7-A9E8-CD75F1F0238D}"/>
              </a:ext>
            </a:extLst>
          </p:cNvPr>
          <p:cNvSpPr>
            <a:spLocks noGrp="1"/>
          </p:cNvSpPr>
          <p:nvPr>
            <p:ph idx="1"/>
          </p:nvPr>
        </p:nvSpPr>
        <p:spPr/>
        <p:txBody>
          <a:bodyPr/>
          <a:lstStyle/>
          <a:p>
            <a:r>
              <a:rPr lang="en-US" dirty="0"/>
              <a:t>Abadi, M. and Needham, R. “Prudent Engineering Practices for Cryptographic Protocols”, In Proc. IEEE Symposium on Research in Security and Privacy, pp. 122-136, 1994.</a:t>
            </a:r>
          </a:p>
          <a:p>
            <a:pPr lvl="1"/>
            <a:r>
              <a:rPr lang="en-US" dirty="0" err="1"/>
              <a:t>doi</a:t>
            </a:r>
            <a:r>
              <a:rPr lang="en-US" dirty="0"/>
              <a:t>: </a:t>
            </a:r>
            <a:r>
              <a:rPr lang="en-US" dirty="0">
                <a:hlinkClick r:id="rId3"/>
              </a:rPr>
              <a:t>https://doi.org/10.1109/RISP.1994.296587</a:t>
            </a:r>
            <a:r>
              <a:rPr lang="en-US" dirty="0"/>
              <a:t> </a:t>
            </a:r>
            <a:br>
              <a:rPr lang="en-US" dirty="0"/>
            </a:br>
            <a:endParaRPr lang="en-US" dirty="0"/>
          </a:p>
          <a:p>
            <a:r>
              <a:rPr lang="en-US" dirty="0"/>
              <a:t>According to Abadi: These are neither necessary or sufficient conditions, but lessons learned from years of work in this field.</a:t>
            </a:r>
          </a:p>
        </p:txBody>
      </p:sp>
      <p:sp>
        <p:nvSpPr>
          <p:cNvPr id="4" name="Slide Number Placeholder 3">
            <a:extLst>
              <a:ext uri="{FF2B5EF4-FFF2-40B4-BE49-F238E27FC236}">
                <a16:creationId xmlns:a16="http://schemas.microsoft.com/office/drawing/2014/main" id="{442FA900-ED51-4906-AAE9-F7067879A033}"/>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88675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8D59-9F7D-41B7-98B9-6CC24F900777}"/>
              </a:ext>
            </a:extLst>
          </p:cNvPr>
          <p:cNvSpPr>
            <a:spLocks noGrp="1"/>
          </p:cNvSpPr>
          <p:nvPr>
            <p:ph type="title"/>
          </p:nvPr>
        </p:nvSpPr>
        <p:spPr/>
        <p:txBody>
          <a:bodyPr/>
          <a:lstStyle/>
          <a:p>
            <a:r>
              <a:rPr lang="en-US" dirty="0"/>
              <a:t>Needham Schroeder Protocols</a:t>
            </a:r>
          </a:p>
        </p:txBody>
      </p:sp>
      <p:sp>
        <p:nvSpPr>
          <p:cNvPr id="3" name="Content Placeholder 2">
            <a:extLst>
              <a:ext uri="{FF2B5EF4-FFF2-40B4-BE49-F238E27FC236}">
                <a16:creationId xmlns:a16="http://schemas.microsoft.com/office/drawing/2014/main" id="{F4F19C1B-78B0-4C46-A702-B9468B4AB957}"/>
              </a:ext>
            </a:extLst>
          </p:cNvPr>
          <p:cNvSpPr>
            <a:spLocks noGrp="1"/>
          </p:cNvSpPr>
          <p:nvPr>
            <p:ph idx="1"/>
          </p:nvPr>
        </p:nvSpPr>
        <p:spPr/>
        <p:txBody>
          <a:bodyPr/>
          <a:lstStyle/>
          <a:p>
            <a:r>
              <a:rPr lang="en-US" dirty="0"/>
              <a:t>Needham, R. and Schroeder, M. "Using encryption for authentication in large networks of computers.“ </a:t>
            </a:r>
            <a:r>
              <a:rPr lang="en-US" i="1" dirty="0"/>
              <a:t>Communications of the ACM</a:t>
            </a:r>
            <a:r>
              <a:rPr lang="en-US" dirty="0"/>
              <a:t>. </a:t>
            </a:r>
            <a:r>
              <a:rPr lang="en-US" b="1" dirty="0"/>
              <a:t>21</a:t>
            </a:r>
            <a:r>
              <a:rPr lang="en-US" dirty="0"/>
              <a:t> (12): 993–999, 1978. </a:t>
            </a:r>
          </a:p>
          <a:p>
            <a:r>
              <a:rPr lang="en-US" dirty="0"/>
              <a:t>doi:</a:t>
            </a:r>
            <a:r>
              <a:rPr lang="en-US" dirty="0">
                <a:hlinkClick r:id="rId3"/>
              </a:rPr>
              <a:t>10.1145/359657.359659</a:t>
            </a:r>
            <a:endParaRPr lang="en-US" dirty="0"/>
          </a:p>
          <a:p>
            <a:r>
              <a:rPr lang="en-US" dirty="0"/>
              <a:t>Introduced protocols for:</a:t>
            </a:r>
          </a:p>
          <a:p>
            <a:pPr lvl="1"/>
            <a:r>
              <a:rPr lang="en-US" dirty="0"/>
              <a:t>Authenticated two-way communication across a network</a:t>
            </a:r>
          </a:p>
          <a:p>
            <a:pPr lvl="1"/>
            <a:r>
              <a:rPr lang="en-US" dirty="0"/>
              <a:t>Authenticated one-way communication </a:t>
            </a:r>
          </a:p>
          <a:p>
            <a:pPr lvl="1"/>
            <a:r>
              <a:rPr lang="en-US" dirty="0"/>
              <a:t>Signed Communication</a:t>
            </a:r>
          </a:p>
          <a:p>
            <a:endParaRPr lang="en-US" dirty="0"/>
          </a:p>
        </p:txBody>
      </p:sp>
      <p:sp>
        <p:nvSpPr>
          <p:cNvPr id="4" name="Slide Number Placeholder 3">
            <a:extLst>
              <a:ext uri="{FF2B5EF4-FFF2-40B4-BE49-F238E27FC236}">
                <a16:creationId xmlns:a16="http://schemas.microsoft.com/office/drawing/2014/main" id="{C86FB146-38BF-41D5-B719-B571538B64FD}"/>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17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33C9-632A-4FE6-B8D4-A64FD6D0A9F6}"/>
              </a:ext>
            </a:extLst>
          </p:cNvPr>
          <p:cNvSpPr>
            <a:spLocks noGrp="1"/>
          </p:cNvSpPr>
          <p:nvPr>
            <p:ph type="title"/>
          </p:nvPr>
        </p:nvSpPr>
        <p:spPr/>
        <p:txBody>
          <a:bodyPr/>
          <a:lstStyle/>
          <a:p>
            <a:r>
              <a:rPr lang="en-US" dirty="0"/>
              <a:t>A Symmetric Key Protocol</a:t>
            </a:r>
          </a:p>
        </p:txBody>
      </p:sp>
      <p:sp>
        <p:nvSpPr>
          <p:cNvPr id="3" name="Content Placeholder 2">
            <a:extLst>
              <a:ext uri="{FF2B5EF4-FFF2-40B4-BE49-F238E27FC236}">
                <a16:creationId xmlns:a16="http://schemas.microsoft.com/office/drawing/2014/main" id="{3E5C3DF1-C6AC-46DD-A748-76B532F1B7E2}"/>
              </a:ext>
            </a:extLst>
          </p:cNvPr>
          <p:cNvSpPr>
            <a:spLocks noGrp="1"/>
          </p:cNvSpPr>
          <p:nvPr>
            <p:ph idx="1"/>
          </p:nvPr>
        </p:nvSpPr>
        <p:spPr/>
        <p:txBody>
          <a:bodyPr/>
          <a:lstStyle/>
          <a:p>
            <a:r>
              <a:rPr lang="en-US" dirty="0"/>
              <a:t>Alice (A) initiates the communication to Bob (B). </a:t>
            </a:r>
          </a:p>
          <a:p>
            <a:r>
              <a:rPr lang="en-US" dirty="0"/>
              <a:t>S is a server trusted by both parties. In the communication:</a:t>
            </a:r>
          </a:p>
          <a:p>
            <a:pPr lvl="1"/>
            <a:r>
              <a:rPr lang="en-US" dirty="0"/>
              <a:t>A and B are represent Alice and Bob respectively</a:t>
            </a:r>
          </a:p>
          <a:p>
            <a:pPr lvl="1"/>
            <a:r>
              <a:rPr lang="en-US" dirty="0"/>
              <a:t>K</a:t>
            </a:r>
            <a:r>
              <a:rPr lang="en-US" baseline="-25000" dirty="0"/>
              <a:t>AS</a:t>
            </a:r>
            <a:r>
              <a:rPr lang="en-US" dirty="0"/>
              <a:t> is a symmetric key known only to A and S</a:t>
            </a:r>
          </a:p>
          <a:p>
            <a:pPr lvl="1"/>
            <a:r>
              <a:rPr lang="en-US" dirty="0"/>
              <a:t>K</a:t>
            </a:r>
            <a:r>
              <a:rPr lang="en-US" baseline="-25000" dirty="0"/>
              <a:t>BS</a:t>
            </a:r>
            <a:r>
              <a:rPr lang="en-US" dirty="0"/>
              <a:t> is a symmetric key known only to B and S</a:t>
            </a:r>
          </a:p>
          <a:p>
            <a:pPr lvl="1"/>
            <a:r>
              <a:rPr lang="en-US" dirty="0"/>
              <a:t>K</a:t>
            </a:r>
            <a:r>
              <a:rPr lang="en-US" baseline="-25000" dirty="0"/>
              <a:t>B</a:t>
            </a:r>
            <a:r>
              <a:rPr lang="en-US" dirty="0"/>
              <a:t> is the public key for Bob</a:t>
            </a:r>
          </a:p>
          <a:p>
            <a:pPr lvl="1"/>
            <a:r>
              <a:rPr lang="en-US" dirty="0"/>
              <a:t>K</a:t>
            </a:r>
            <a:r>
              <a:rPr lang="en-US" baseline="-25000" dirty="0"/>
              <a:t>B</a:t>
            </a:r>
            <a:r>
              <a:rPr lang="en-US" baseline="-5000" dirty="0"/>
              <a:t>-1</a:t>
            </a:r>
            <a:r>
              <a:rPr lang="en-US" baseline="-25000" dirty="0"/>
              <a:t> </a:t>
            </a:r>
            <a:r>
              <a:rPr lang="en-US" dirty="0"/>
              <a:t>is the private part of Bob’s public key</a:t>
            </a:r>
          </a:p>
          <a:p>
            <a:pPr lvl="1"/>
            <a:r>
              <a:rPr lang="en-US" dirty="0"/>
              <a:t>N</a:t>
            </a:r>
            <a:r>
              <a:rPr lang="en-US" baseline="-25000" dirty="0"/>
              <a:t>A</a:t>
            </a:r>
            <a:r>
              <a:rPr lang="en-US" dirty="0"/>
              <a:t> and N</a:t>
            </a:r>
            <a:r>
              <a:rPr lang="en-US" baseline="-25000" dirty="0"/>
              <a:t>B</a:t>
            </a:r>
            <a:r>
              <a:rPr lang="en-US" dirty="0"/>
              <a:t> are nonces generated by A and B respectively</a:t>
            </a:r>
          </a:p>
          <a:p>
            <a:pPr lvl="1"/>
            <a:r>
              <a:rPr lang="en-US" dirty="0"/>
              <a:t>K</a:t>
            </a:r>
            <a:r>
              <a:rPr lang="en-US" baseline="-25000" dirty="0"/>
              <a:t>AB</a:t>
            </a:r>
            <a:r>
              <a:rPr lang="en-US" dirty="0"/>
              <a:t> is a symmetric, generated key, which will be the session key of the session between A and B</a:t>
            </a:r>
          </a:p>
          <a:p>
            <a:pPr marL="0" indent="0">
              <a:buNone/>
            </a:pPr>
            <a:endParaRPr lang="en-US" dirty="0"/>
          </a:p>
        </p:txBody>
      </p:sp>
      <p:sp>
        <p:nvSpPr>
          <p:cNvPr id="4" name="Slide Number Placeholder 3">
            <a:extLst>
              <a:ext uri="{FF2B5EF4-FFF2-40B4-BE49-F238E27FC236}">
                <a16:creationId xmlns:a16="http://schemas.microsoft.com/office/drawing/2014/main" id="{756DEE62-5FD9-4A8B-830B-A2AD9E9E7D22}"/>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86866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375F-5603-4490-AF60-FA20D74C7B74}"/>
              </a:ext>
            </a:extLst>
          </p:cNvPr>
          <p:cNvSpPr>
            <a:spLocks noGrp="1"/>
          </p:cNvSpPr>
          <p:nvPr>
            <p:ph type="title"/>
          </p:nvPr>
        </p:nvSpPr>
        <p:spPr/>
        <p:txBody>
          <a:bodyPr/>
          <a:lstStyle/>
          <a:p>
            <a:r>
              <a:rPr lang="en-US" dirty="0"/>
              <a:t>The NS Symmetric Key Protocol</a:t>
            </a:r>
          </a:p>
        </p:txBody>
      </p:sp>
      <p:sp>
        <p:nvSpPr>
          <p:cNvPr id="23" name="Content Placeholder 22">
            <a:extLst>
              <a:ext uri="{FF2B5EF4-FFF2-40B4-BE49-F238E27FC236}">
                <a16:creationId xmlns:a16="http://schemas.microsoft.com/office/drawing/2014/main" id="{26FB1D9B-F9A6-41AE-B99D-538AB55B15DF}"/>
              </a:ext>
            </a:extLst>
          </p:cNvPr>
          <p:cNvSpPr>
            <a:spLocks noGrp="1"/>
          </p:cNvSpPr>
          <p:nvPr>
            <p:ph idx="1"/>
          </p:nvPr>
        </p:nvSpPr>
        <p:spPr/>
        <p:txBody>
          <a:bodyPr/>
          <a:lstStyle/>
          <a:p>
            <a:r>
              <a:rPr lang="en-US" sz="2400" dirty="0"/>
              <a:t>A -&gt; S: A,B,N</a:t>
            </a:r>
            <a:r>
              <a:rPr lang="en-US" sz="2400" baseline="-25000" dirty="0"/>
              <a:t>A</a:t>
            </a:r>
            <a:r>
              <a:rPr lang="en-US" sz="2400" dirty="0"/>
              <a:t> </a:t>
            </a:r>
          </a:p>
          <a:p>
            <a:pPr lvl="1"/>
            <a:r>
              <a:rPr lang="en-US" sz="2000" i="1" dirty="0"/>
              <a:t>Hi server, I am Alice and I want to talk to Bob, use N</a:t>
            </a:r>
            <a:r>
              <a:rPr lang="en-US" sz="2000" i="1" baseline="-25000" dirty="0"/>
              <a:t>A</a:t>
            </a:r>
            <a:r>
              <a:rPr lang="en-US" sz="2000" i="1" dirty="0"/>
              <a:t> for validation</a:t>
            </a:r>
          </a:p>
          <a:p>
            <a:r>
              <a:rPr lang="en-US" sz="2400" dirty="0"/>
              <a:t>S -&gt; A: {N</a:t>
            </a:r>
            <a:r>
              <a:rPr lang="en-US" sz="2400" baseline="-25000" dirty="0"/>
              <a:t>A</a:t>
            </a:r>
            <a:r>
              <a:rPr lang="en-US" sz="2400" dirty="0"/>
              <a:t>, K</a:t>
            </a:r>
            <a:r>
              <a:rPr lang="en-US" sz="2400" baseline="-25000" dirty="0"/>
              <a:t>AB</a:t>
            </a:r>
            <a:r>
              <a:rPr lang="en-US" sz="2400" dirty="0"/>
              <a:t>,B, {K</a:t>
            </a:r>
            <a:r>
              <a:rPr lang="en-US" sz="2400" baseline="-25000" dirty="0"/>
              <a:t>AB</a:t>
            </a:r>
            <a:r>
              <a:rPr lang="en-US" sz="2400" dirty="0"/>
              <a:t>, A}K</a:t>
            </a:r>
            <a:r>
              <a:rPr lang="en-US" sz="2400" baseline="-25000" dirty="0"/>
              <a:t>BS</a:t>
            </a:r>
            <a:r>
              <a:rPr lang="en-US" sz="2400" dirty="0"/>
              <a:t>} K</a:t>
            </a:r>
            <a:r>
              <a:rPr lang="en-US" sz="2400" baseline="-25000" dirty="0"/>
              <a:t>AS</a:t>
            </a:r>
          </a:p>
          <a:p>
            <a:pPr lvl="1"/>
            <a:r>
              <a:rPr lang="en-US" sz="2000" dirty="0"/>
              <a:t>Hi Alice, in response to request N</a:t>
            </a:r>
            <a:r>
              <a:rPr lang="en-US" sz="2000" baseline="-25000" dirty="0"/>
              <a:t>A</a:t>
            </a:r>
            <a:r>
              <a:rPr lang="en-US" sz="2000" dirty="0"/>
              <a:t>, here is a session key for Bob, and a secure copy of it for Bob (a certificate)</a:t>
            </a:r>
          </a:p>
          <a:p>
            <a:r>
              <a:rPr lang="en-US" sz="2400" dirty="0"/>
              <a:t>A -&gt; B: {K</a:t>
            </a:r>
            <a:r>
              <a:rPr lang="en-US" sz="2400" baseline="-25000" dirty="0"/>
              <a:t>AB</a:t>
            </a:r>
            <a:r>
              <a:rPr lang="en-US" sz="2400" dirty="0"/>
              <a:t>,A}K</a:t>
            </a:r>
            <a:r>
              <a:rPr lang="en-US" sz="2400" baseline="-25000" dirty="0"/>
              <a:t>BS</a:t>
            </a:r>
          </a:p>
          <a:p>
            <a:pPr lvl="1"/>
            <a:r>
              <a:rPr lang="en-US" sz="2000" dirty="0"/>
              <a:t>Hi Bob, here is a session key to talk to me. I am Alice and the key comes from the trusted server</a:t>
            </a:r>
          </a:p>
          <a:p>
            <a:r>
              <a:rPr lang="en-US" sz="2400" dirty="0"/>
              <a:t>B -&gt; A:  {N</a:t>
            </a:r>
            <a:r>
              <a:rPr lang="en-US" sz="2400" baseline="-25000" dirty="0"/>
              <a:t>B</a:t>
            </a:r>
            <a:r>
              <a:rPr lang="en-US" sz="2400" dirty="0"/>
              <a:t>}K</a:t>
            </a:r>
            <a:r>
              <a:rPr lang="en-US" sz="2400" baseline="-25000" dirty="0"/>
              <a:t>AB</a:t>
            </a:r>
            <a:r>
              <a:rPr lang="en-US" sz="2400" dirty="0"/>
              <a:t> </a:t>
            </a:r>
          </a:p>
          <a:p>
            <a:pPr lvl="1"/>
            <a:r>
              <a:rPr lang="en-US" sz="2000" dirty="0"/>
              <a:t>Hi Alice, show me you know this session key now</a:t>
            </a:r>
          </a:p>
          <a:p>
            <a:r>
              <a:rPr lang="en-US" sz="2400" dirty="0"/>
              <a:t>A -&gt; B:  {N</a:t>
            </a:r>
            <a:r>
              <a:rPr lang="en-US" sz="2400" baseline="-25000" dirty="0"/>
              <a:t>B </a:t>
            </a:r>
            <a:r>
              <a:rPr lang="en-US" sz="2400" dirty="0"/>
              <a:t>- 1}K</a:t>
            </a:r>
            <a:r>
              <a:rPr lang="en-US" sz="2400" baseline="-25000" dirty="0"/>
              <a:t>AB</a:t>
            </a:r>
            <a:r>
              <a:rPr lang="en-US" sz="2400" dirty="0"/>
              <a:t> </a:t>
            </a:r>
          </a:p>
          <a:p>
            <a:pPr lvl="1"/>
            <a:r>
              <a:rPr lang="en-US" sz="2000" dirty="0"/>
              <a:t>Hi Bob, I know this session key now</a:t>
            </a:r>
          </a:p>
          <a:p>
            <a:pPr marL="342900" lvl="1" indent="0">
              <a:buNone/>
            </a:pPr>
            <a:endParaRPr lang="en-US" dirty="0"/>
          </a:p>
        </p:txBody>
      </p:sp>
      <p:sp>
        <p:nvSpPr>
          <p:cNvPr id="4" name="Slide Number Placeholder 3">
            <a:extLst>
              <a:ext uri="{FF2B5EF4-FFF2-40B4-BE49-F238E27FC236}">
                <a16:creationId xmlns:a16="http://schemas.microsoft.com/office/drawing/2014/main" id="{8E28BFCF-9CF4-4C7F-8310-60ECE984C420}"/>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279180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30B4-AB00-4B4E-9988-9BDEBA9B9080}"/>
              </a:ext>
            </a:extLst>
          </p:cNvPr>
          <p:cNvSpPr>
            <a:spLocks noGrp="1"/>
          </p:cNvSpPr>
          <p:nvPr>
            <p:ph type="title"/>
          </p:nvPr>
        </p:nvSpPr>
        <p:spPr/>
        <p:txBody>
          <a:bodyPr/>
          <a:lstStyle/>
          <a:p>
            <a:r>
              <a:rPr lang="en-US" dirty="0"/>
              <a:t>The Attack on NS Symmetric Key Protocol</a:t>
            </a:r>
          </a:p>
        </p:txBody>
      </p:sp>
      <p:sp>
        <p:nvSpPr>
          <p:cNvPr id="3" name="Content Placeholder 2">
            <a:extLst>
              <a:ext uri="{FF2B5EF4-FFF2-40B4-BE49-F238E27FC236}">
                <a16:creationId xmlns:a16="http://schemas.microsoft.com/office/drawing/2014/main" id="{ABC25177-9CDA-4FDE-BFDE-0413B676F8C0}"/>
              </a:ext>
            </a:extLst>
          </p:cNvPr>
          <p:cNvSpPr>
            <a:spLocks noGrp="1"/>
          </p:cNvSpPr>
          <p:nvPr>
            <p:ph idx="1"/>
          </p:nvPr>
        </p:nvSpPr>
        <p:spPr/>
        <p:txBody>
          <a:bodyPr/>
          <a:lstStyle/>
          <a:p>
            <a:r>
              <a:rPr lang="en-US" sz="2400" dirty="0"/>
              <a:t>E</a:t>
            </a:r>
            <a:r>
              <a:rPr lang="en-US" sz="2400" baseline="-25000" dirty="0"/>
              <a:t>A</a:t>
            </a:r>
            <a:r>
              <a:rPr lang="en-US" sz="2400" dirty="0"/>
              <a:t> -&gt; B: {K</a:t>
            </a:r>
            <a:r>
              <a:rPr lang="en-US" sz="2400" baseline="-25000" dirty="0"/>
              <a:t>AB</a:t>
            </a:r>
            <a:r>
              <a:rPr lang="en-US" sz="2400" dirty="0"/>
              <a:t>,A}K</a:t>
            </a:r>
            <a:r>
              <a:rPr lang="en-US" sz="2400" baseline="-25000" dirty="0"/>
              <a:t>BS</a:t>
            </a:r>
          </a:p>
          <a:p>
            <a:pPr lvl="1"/>
            <a:r>
              <a:rPr lang="en-US" sz="2000" dirty="0"/>
              <a:t>Hi Bob, here is a session key to talk to me. I am Alice and the key comes from the trusted server </a:t>
            </a:r>
            <a:r>
              <a:rPr lang="en-US" sz="2000" b="1" dirty="0"/>
              <a:t>(says Eve, pretending to be Alice) </a:t>
            </a:r>
          </a:p>
          <a:p>
            <a:pPr lvl="1"/>
            <a:r>
              <a:rPr lang="en-US" sz="2000" b="1" dirty="0"/>
              <a:t>Eve uses a OLD key K</a:t>
            </a:r>
            <a:r>
              <a:rPr lang="en-US" sz="2000" b="1" baseline="-25000" dirty="0"/>
              <a:t>AB </a:t>
            </a:r>
            <a:r>
              <a:rPr lang="en-US" sz="2000" b="1" dirty="0"/>
              <a:t>that was previously used and was compromised.</a:t>
            </a:r>
          </a:p>
          <a:p>
            <a:pPr marL="0" indent="0">
              <a:buNone/>
            </a:pPr>
            <a:endParaRPr lang="en-US" dirty="0"/>
          </a:p>
          <a:p>
            <a:r>
              <a:rPr lang="en-US" dirty="0"/>
              <a:t>The problem:</a:t>
            </a:r>
          </a:p>
          <a:p>
            <a:pPr lvl="1"/>
            <a:r>
              <a:rPr lang="en-US" dirty="0"/>
              <a:t>No indication of timeliness of the session key or the certificate from server.</a:t>
            </a:r>
          </a:p>
        </p:txBody>
      </p:sp>
      <p:sp>
        <p:nvSpPr>
          <p:cNvPr id="4" name="Slide Number Placeholder 3">
            <a:extLst>
              <a:ext uri="{FF2B5EF4-FFF2-40B4-BE49-F238E27FC236}">
                <a16:creationId xmlns:a16="http://schemas.microsoft.com/office/drawing/2014/main" id="{E3B1DF8D-27FE-457D-BD96-6DF217655752}"/>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1883633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2664</TotalTime>
  <Words>1310</Words>
  <Application>Microsoft Office PowerPoint</Application>
  <PresentationFormat>On-screen Show (4:3)</PresentationFormat>
  <Paragraphs>169</Paragraphs>
  <Slides>27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PP_C5Modules_CC_License_standard</vt:lpstr>
      <vt:lpstr>  Module: Cryptography</vt:lpstr>
      <vt:lpstr>Cryptography Module</vt:lpstr>
      <vt:lpstr>Learning Outcomes</vt:lpstr>
      <vt:lpstr>Cryptographic Protocols</vt:lpstr>
      <vt:lpstr>Prudent Engineering Practices</vt:lpstr>
      <vt:lpstr>Needham Schroeder Protocols</vt:lpstr>
      <vt:lpstr>A Symmetric Key Protocol</vt:lpstr>
      <vt:lpstr>The NS Symmetric Key Protocol</vt:lpstr>
      <vt:lpstr>The Attack on NS Symmetric Key Protocol</vt:lpstr>
      <vt:lpstr>The NS Public Key Protocol</vt:lpstr>
      <vt:lpstr>Ignoring Certificate retrieval</vt:lpstr>
      <vt:lpstr>The Attack on NS Public Key Protocol </vt:lpstr>
      <vt:lpstr>The Problem</vt:lpstr>
      <vt:lpstr>Principle 1</vt:lpstr>
      <vt:lpstr>Principle 2</vt:lpstr>
      <vt:lpstr>Principle 3</vt:lpstr>
      <vt:lpstr>Principle 4</vt:lpstr>
      <vt:lpstr>Principle 5</vt:lpstr>
      <vt:lpstr>Principle 6</vt:lpstr>
      <vt:lpstr>Principle 7</vt:lpstr>
      <vt:lpstr>Principle 8</vt:lpstr>
      <vt:lpstr>Principle 9</vt:lpstr>
      <vt:lpstr>Principle 10</vt:lpstr>
      <vt:lpstr>Principle 11</vt:lpstr>
      <vt:lpstr>Trusted Systems Design</vt:lpstr>
      <vt:lpstr>References </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Alves-Foss, James (jimaf@uidaho.edu)</cp:lastModifiedBy>
  <cp:revision>240</cp:revision>
  <cp:lastPrinted>2016-07-18T16:40:10Z</cp:lastPrinted>
  <dcterms:created xsi:type="dcterms:W3CDTF">2016-07-03T20:12:42Z</dcterms:created>
  <dcterms:modified xsi:type="dcterms:W3CDTF">2018-04-03T22:10:04Z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