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4"/>
  </p:notesMasterIdLst>
  <p:handoutMasterIdLst>
    <p:handoutMasterId r:id="rId25"/>
  </p:handoutMasterIdLst>
  <p:sldIdLst>
    <p:sldId id="340" r:id="rId2"/>
    <p:sldId id="343" r:id="rId3"/>
    <p:sldId id="362" r:id="rId4"/>
    <p:sldId id="342" r:id="rId5"/>
    <p:sldId id="374" r:id="rId6"/>
    <p:sldId id="363" r:id="rId7"/>
    <p:sldId id="364" r:id="rId8"/>
    <p:sldId id="368" r:id="rId9"/>
    <p:sldId id="350" r:id="rId10"/>
    <p:sldId id="351" r:id="rId11"/>
    <p:sldId id="369" r:id="rId12"/>
    <p:sldId id="355" r:id="rId13"/>
    <p:sldId id="353" r:id="rId14"/>
    <p:sldId id="370" r:id="rId15"/>
    <p:sldId id="366" r:id="rId16"/>
    <p:sldId id="359" r:id="rId17"/>
    <p:sldId id="372" r:id="rId18"/>
    <p:sldId id="360" r:id="rId19"/>
    <p:sldId id="361" r:id="rId20"/>
    <p:sldId id="371" r:id="rId21"/>
    <p:sldId id="373" r:id="rId22"/>
    <p:sldId id="333" r:id="rId23"/>
  </p:sldIdLst>
  <p:sldSz cx="9144000" cy="6858000" type="screen4x3"/>
  <p:notesSz cx="7315200" cy="9601200"/>
  <p:custDataLst>
    <p:tags r:id="rId26"/>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75" autoAdjust="0"/>
    <p:restoredTop sz="81930" autoAdjust="0"/>
  </p:normalViewPr>
  <p:slideViewPr>
    <p:cSldViewPr snapToGrid="0" snapToObjects="1">
      <p:cViewPr varScale="1">
        <p:scale>
          <a:sx n="66" d="100"/>
          <a:sy n="66" d="100"/>
        </p:scale>
        <p:origin x="184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tags" Target="tags/tag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45" Type="http://schemas.microsoft.com/office/2015/10/relationships/revisionInfo" Target="revisionInfo.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BABDFB80-8275-3F45-A232-893B69A64C36}" type="datetimeFigureOut">
              <a:rPr lang="en-US" smtClean="0"/>
              <a:t>4/3/18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E3465E-2393-8341-9A8F-C6319D193EC5}" type="slidenum">
              <a:rPr lang="en-US" smtClean="0"/>
              <a:t>‹#›</a:t>
            </a:fld>
            <a:endParaRPr lang="en-US"/>
          </a:p>
        </p:txBody>
      </p:sp>
    </p:spTree>
    <p:extLst>
      <p:ext uri="{BB962C8B-B14F-4D97-AF65-F5344CB8AC3E}">
        <p14:creationId xmlns:p14="http://schemas.microsoft.com/office/powerpoint/2010/main" val="5519382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794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779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29775" y="3907531"/>
            <a:ext cx="4611655" cy="803564"/>
          </a:xfrm>
        </p:spPr>
        <p:txBody>
          <a:bodyPr/>
          <a:lstStyle/>
          <a:p>
            <a:r>
              <a:rPr lang="en-US" smtClean="0"/>
              <a:t>Model 1</a:t>
            </a:r>
            <a:br>
              <a:rPr lang="en-US" smtClean="0"/>
            </a:br>
            <a:r>
              <a:rPr lang="en-US" smtClean="0"/>
              <a:t>Introduction to Information Assurance</a:t>
            </a:r>
            <a:endParaRPr lang="en-US" dirty="0"/>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13"/>
          </p:nvPr>
        </p:nvSpPr>
        <p:spPr>
          <a:xfrm>
            <a:off x="2629775" y="4832070"/>
            <a:ext cx="4220429" cy="278892"/>
          </a:xfrm>
        </p:spPr>
        <p:txBody>
          <a:bodyPr/>
          <a:lstStyle/>
          <a:p>
            <a:endParaRPr lang="en-US" dirty="0" smtClean="0"/>
          </a:p>
          <a:p>
            <a:r>
              <a:rPr lang="en-US" sz="2400" dirty="0" smtClean="0"/>
              <a:t>Lesson 1: Computer Security Overview</a:t>
            </a:r>
            <a:endParaRPr lang="en-US" sz="2400"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41EED-8CB5-4D49-8946-45839D580999}"/>
              </a:ext>
            </a:extLst>
          </p:cNvPr>
          <p:cNvSpPr>
            <a:spLocks noGrp="1"/>
          </p:cNvSpPr>
          <p:nvPr>
            <p:ph type="title"/>
          </p:nvPr>
        </p:nvSpPr>
        <p:spPr/>
        <p:txBody>
          <a:bodyPr/>
          <a:lstStyle/>
          <a:p>
            <a:r>
              <a:rPr lang="en-US" smtClean="0"/>
              <a:t>Assets of Information systems</a:t>
            </a:r>
            <a:endParaRPr lang="en-US" dirty="0"/>
          </a:p>
        </p:txBody>
      </p:sp>
      <p:sp>
        <p:nvSpPr>
          <p:cNvPr id="8" name="Content Placeholder 7"/>
          <p:cNvSpPr>
            <a:spLocks noGrp="1"/>
          </p:cNvSpPr>
          <p:nvPr>
            <p:ph idx="1"/>
          </p:nvPr>
        </p:nvSpPr>
        <p:spPr>
          <a:xfrm>
            <a:off x="628650" y="1377863"/>
            <a:ext cx="7587095" cy="4799100"/>
          </a:xfrm>
        </p:spPr>
        <p:txBody>
          <a:bodyPr/>
          <a:lstStyle/>
          <a:p>
            <a:r>
              <a:rPr lang="en-US" dirty="0" smtClean="0"/>
              <a:t>Information system:</a:t>
            </a:r>
          </a:p>
          <a:p>
            <a:r>
              <a:rPr lang="en-US" dirty="0" smtClean="0"/>
              <a:t>Hardware</a:t>
            </a:r>
            <a:r>
              <a:rPr lang="en-US" dirty="0"/>
              <a:t>:</a:t>
            </a:r>
          </a:p>
          <a:p>
            <a:pPr lvl="1"/>
            <a:r>
              <a:rPr lang="en-US" dirty="0" smtClean="0"/>
              <a:t>Computer, Network gear, Hard drives, Memory, CDROM</a:t>
            </a:r>
            <a:r>
              <a:rPr lang="mr-IN" dirty="0" smtClean="0"/>
              <a:t>…</a:t>
            </a:r>
            <a:endParaRPr lang="en-US" dirty="0"/>
          </a:p>
          <a:p>
            <a:r>
              <a:rPr lang="en-US" dirty="0"/>
              <a:t>Software:</a:t>
            </a:r>
          </a:p>
          <a:p>
            <a:pPr lvl="1"/>
            <a:r>
              <a:rPr lang="en-US" dirty="0"/>
              <a:t>Operating </a:t>
            </a:r>
            <a:r>
              <a:rPr lang="en-US" dirty="0" smtClean="0"/>
              <a:t>system, Web browser, Text editor, Music player, pdf reader</a:t>
            </a:r>
            <a:r>
              <a:rPr lang="mr-IN" dirty="0" smtClean="0"/>
              <a:t>…</a:t>
            </a:r>
            <a:endParaRPr lang="en-US" dirty="0" smtClean="0"/>
          </a:p>
          <a:p>
            <a:r>
              <a:rPr lang="en-US" dirty="0"/>
              <a:t>Data:</a:t>
            </a:r>
          </a:p>
          <a:p>
            <a:pPr lvl="1"/>
            <a:r>
              <a:rPr lang="en-US" dirty="0" smtClean="0"/>
              <a:t>Documents, Photos, Emails, Music, Videos</a:t>
            </a:r>
            <a:r>
              <a:rPr lang="mr-IN" dirty="0" smtClean="0"/>
              <a:t>…</a:t>
            </a:r>
            <a:endParaRPr lang="en-US" dirty="0"/>
          </a:p>
          <a:p>
            <a:endParaRPr lang="en-US" dirty="0"/>
          </a:p>
          <a:p>
            <a:endParaRPr lang="en-US" dirty="0"/>
          </a:p>
        </p:txBody>
      </p:sp>
    </p:spTree>
    <p:extLst>
      <p:ext uri="{BB962C8B-B14F-4D97-AF65-F5344CB8AC3E}">
        <p14:creationId xmlns:p14="http://schemas.microsoft.com/office/powerpoint/2010/main" val="149918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41EED-8CB5-4D49-8946-45839D580999}"/>
              </a:ext>
            </a:extLst>
          </p:cNvPr>
          <p:cNvSpPr>
            <a:spLocks noGrp="1"/>
          </p:cNvSpPr>
          <p:nvPr>
            <p:ph type="title"/>
          </p:nvPr>
        </p:nvSpPr>
        <p:spPr/>
        <p:txBody>
          <a:bodyPr/>
          <a:lstStyle/>
          <a:p>
            <a:r>
              <a:rPr lang="en-US" dirty="0"/>
              <a:t>Values of Assets</a:t>
            </a:r>
          </a:p>
        </p:txBody>
      </p:sp>
      <p:sp>
        <p:nvSpPr>
          <p:cNvPr id="8" name="Content Placeholder 7"/>
          <p:cNvSpPr>
            <a:spLocks noGrp="1"/>
          </p:cNvSpPr>
          <p:nvPr>
            <p:ph idx="1"/>
          </p:nvPr>
        </p:nvSpPr>
        <p:spPr>
          <a:xfrm>
            <a:off x="628650" y="1377863"/>
            <a:ext cx="7587095" cy="4799100"/>
          </a:xfrm>
        </p:spPr>
        <p:txBody>
          <a:bodyPr/>
          <a:lstStyle/>
          <a:p>
            <a:r>
              <a:rPr lang="en-US" dirty="0" smtClean="0"/>
              <a:t>Information system:</a:t>
            </a:r>
          </a:p>
          <a:p>
            <a:r>
              <a:rPr lang="en-US" dirty="0" smtClean="0"/>
              <a:t>Hardware: </a:t>
            </a:r>
            <a:r>
              <a:rPr lang="en-US" dirty="0"/>
              <a:t>Less value, can be replaced </a:t>
            </a:r>
            <a:r>
              <a:rPr lang="en-US" dirty="0" smtClean="0"/>
              <a:t>easily</a:t>
            </a:r>
            <a:endParaRPr lang="en-US" dirty="0"/>
          </a:p>
          <a:p>
            <a:pPr lvl="1"/>
            <a:r>
              <a:rPr lang="en-US" dirty="0" smtClean="0"/>
              <a:t>Computer, Network gear, Hard drives, Memory, CDROM</a:t>
            </a:r>
            <a:r>
              <a:rPr lang="mr-IN" dirty="0" smtClean="0"/>
              <a:t>…</a:t>
            </a:r>
            <a:endParaRPr lang="en-US" dirty="0"/>
          </a:p>
          <a:p>
            <a:r>
              <a:rPr lang="en-US" dirty="0"/>
              <a:t>Software</a:t>
            </a:r>
            <a:r>
              <a:rPr lang="en-US" dirty="0" smtClean="0"/>
              <a:t>: </a:t>
            </a:r>
            <a:r>
              <a:rPr lang="en-US" dirty="0"/>
              <a:t>Less </a:t>
            </a:r>
            <a:r>
              <a:rPr lang="en-US" dirty="0" smtClean="0"/>
              <a:t>value, can </a:t>
            </a:r>
            <a:r>
              <a:rPr lang="en-US" dirty="0"/>
              <a:t>be reinstalled if </a:t>
            </a:r>
            <a:r>
              <a:rPr lang="en-US" dirty="0" smtClean="0"/>
              <a:t>needed</a:t>
            </a:r>
            <a:endParaRPr lang="en-US" dirty="0"/>
          </a:p>
          <a:p>
            <a:pPr lvl="1"/>
            <a:r>
              <a:rPr lang="en-US" dirty="0"/>
              <a:t>Operating </a:t>
            </a:r>
            <a:r>
              <a:rPr lang="en-US" dirty="0" smtClean="0"/>
              <a:t>system, Web browser, Text editor, Music player, pdf reader</a:t>
            </a:r>
            <a:r>
              <a:rPr lang="mr-IN" dirty="0" smtClean="0"/>
              <a:t>…</a:t>
            </a:r>
            <a:endParaRPr lang="en-US" dirty="0" smtClean="0"/>
          </a:p>
          <a:p>
            <a:r>
              <a:rPr lang="en-US" dirty="0"/>
              <a:t>Data</a:t>
            </a:r>
            <a:r>
              <a:rPr lang="en-US" dirty="0" smtClean="0"/>
              <a:t>: </a:t>
            </a:r>
            <a:r>
              <a:rPr lang="en-US" dirty="0"/>
              <a:t>Personal data has more value </a:t>
            </a:r>
          </a:p>
          <a:p>
            <a:pPr lvl="1"/>
            <a:r>
              <a:rPr lang="en-US" dirty="0" smtClean="0"/>
              <a:t>Documents, Photos, Emails, Music, Videos</a:t>
            </a:r>
            <a:r>
              <a:rPr lang="mr-IN" dirty="0" smtClean="0"/>
              <a:t>…</a:t>
            </a:r>
            <a:endParaRPr lang="en-US" dirty="0"/>
          </a:p>
          <a:p>
            <a:endParaRPr lang="en-US" dirty="0"/>
          </a:p>
          <a:p>
            <a:endParaRPr lang="en-US" dirty="0"/>
          </a:p>
        </p:txBody>
      </p:sp>
    </p:spTree>
    <p:extLst>
      <p:ext uri="{BB962C8B-B14F-4D97-AF65-F5344CB8AC3E}">
        <p14:creationId xmlns:p14="http://schemas.microsoft.com/office/powerpoint/2010/main" val="9090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C-I-A triad</a:t>
            </a:r>
            <a:endParaRPr lang="en-US" dirty="0"/>
          </a:p>
        </p:txBody>
      </p:sp>
      <p:sp>
        <p:nvSpPr>
          <p:cNvPr id="3" name="Content Placeholder 2"/>
          <p:cNvSpPr>
            <a:spLocks noGrp="1"/>
          </p:cNvSpPr>
          <p:nvPr>
            <p:ph idx="1"/>
          </p:nvPr>
        </p:nvSpPr>
        <p:spPr/>
        <p:txBody>
          <a:bodyPr/>
          <a:lstStyle/>
          <a:p>
            <a:r>
              <a:rPr lang="en-US" dirty="0" smtClean="0"/>
              <a:t>Security Goals:</a:t>
            </a:r>
          </a:p>
          <a:p>
            <a:pPr lvl="1"/>
            <a:r>
              <a:rPr lang="en-US" dirty="0" smtClean="0"/>
              <a:t>Availability: ensuring timely and reliable access to and use of information. </a:t>
            </a:r>
          </a:p>
          <a:p>
            <a:pPr lvl="1"/>
            <a:r>
              <a:rPr lang="en-US" dirty="0" smtClean="0"/>
              <a:t>Integrity: guarding against improper information modification or destruction, and includes ensuring information non-repudiation and authenticity. </a:t>
            </a:r>
          </a:p>
          <a:p>
            <a:pPr lvl="1"/>
            <a:r>
              <a:rPr lang="en-US" dirty="0" smtClean="0"/>
              <a:t>Confidentiality: Preserving authorized restrictions on information access and disclosure, including means for protecting personal privacy and proprietary information. </a:t>
            </a:r>
          </a:p>
          <a:p>
            <a:r>
              <a:rPr lang="en-US" dirty="0" smtClean="0"/>
              <a:t>Computer security seeks to prevent unauthorized viewing (confidentiality) or modification (integrity) of data while preserving access (availability).</a:t>
            </a:r>
            <a:endParaRPr lang="en-US" dirty="0"/>
          </a:p>
        </p:txBody>
      </p:sp>
    </p:spTree>
    <p:extLst>
      <p:ext uri="{BB962C8B-B14F-4D97-AF65-F5344CB8AC3E}">
        <p14:creationId xmlns:p14="http://schemas.microsoft.com/office/powerpoint/2010/main" val="151011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86FCB-5BEE-4D9B-B33A-BDA24E6EFE6E}"/>
              </a:ext>
            </a:extLst>
          </p:cNvPr>
          <p:cNvSpPr>
            <a:spLocks noGrp="1"/>
          </p:cNvSpPr>
          <p:nvPr>
            <p:ph type="title"/>
          </p:nvPr>
        </p:nvSpPr>
        <p:spPr/>
        <p:txBody>
          <a:bodyPr/>
          <a:lstStyle/>
          <a:p>
            <a:r>
              <a:rPr lang="en-US" dirty="0" smtClean="0"/>
              <a:t>Vulnerability </a:t>
            </a:r>
            <a:endParaRPr lang="en-US" dirty="0"/>
          </a:p>
        </p:txBody>
      </p:sp>
      <p:sp>
        <p:nvSpPr>
          <p:cNvPr id="3" name="Content Placeholder 2">
            <a:extLst>
              <a:ext uri="{FF2B5EF4-FFF2-40B4-BE49-F238E27FC236}">
                <a16:creationId xmlns:a16="http://schemas.microsoft.com/office/drawing/2014/main" xmlns="" id="{C748BECB-D414-4AE0-AEE7-A9D147E3D2CE}"/>
              </a:ext>
            </a:extLst>
          </p:cNvPr>
          <p:cNvSpPr>
            <a:spLocks noGrp="1"/>
          </p:cNvSpPr>
          <p:nvPr>
            <p:ph idx="1"/>
          </p:nvPr>
        </p:nvSpPr>
        <p:spPr/>
        <p:txBody>
          <a:bodyPr/>
          <a:lstStyle/>
          <a:p>
            <a:r>
              <a:rPr lang="en-US" dirty="0" smtClean="0"/>
              <a:t>A vulnerability is a weakness in an information system, system security procedures, internal controls, or implementation that could be exploited or triggered by a threat source. </a:t>
            </a:r>
          </a:p>
          <a:p>
            <a:r>
              <a:rPr lang="en-US" dirty="0" smtClean="0"/>
              <a:t>Categories of vulnerabilities</a:t>
            </a:r>
          </a:p>
          <a:p>
            <a:pPr lvl="1"/>
            <a:r>
              <a:rPr lang="en-US" dirty="0" smtClean="0"/>
              <a:t>loss of integrity (corrupted, destroyed)</a:t>
            </a:r>
          </a:p>
          <a:p>
            <a:pPr lvl="1"/>
            <a:r>
              <a:rPr lang="en-US" dirty="0" smtClean="0"/>
              <a:t>loss of confidentiality (leaky)</a:t>
            </a:r>
          </a:p>
          <a:p>
            <a:pPr lvl="1"/>
            <a:r>
              <a:rPr lang="en-US" dirty="0" smtClean="0"/>
              <a:t>loss of availability (unavailable to access)</a:t>
            </a:r>
          </a:p>
          <a:p>
            <a:endParaRPr lang="en-US" dirty="0" smtClean="0"/>
          </a:p>
          <a:p>
            <a:endParaRPr lang="en-US" dirty="0" smtClean="0"/>
          </a:p>
        </p:txBody>
      </p:sp>
    </p:spTree>
    <p:extLst>
      <p:ext uri="{BB962C8B-B14F-4D97-AF65-F5344CB8AC3E}">
        <p14:creationId xmlns:p14="http://schemas.microsoft.com/office/powerpoint/2010/main" val="138684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a:t>
            </a:r>
            <a:endParaRPr lang="en-US" dirty="0"/>
          </a:p>
        </p:txBody>
      </p:sp>
      <p:sp>
        <p:nvSpPr>
          <p:cNvPr id="3" name="Content Placeholder 2"/>
          <p:cNvSpPr>
            <a:spLocks noGrp="1"/>
          </p:cNvSpPr>
          <p:nvPr>
            <p:ph idx="1"/>
          </p:nvPr>
        </p:nvSpPr>
        <p:spPr/>
        <p:txBody>
          <a:bodyPr/>
          <a:lstStyle/>
          <a:p>
            <a:r>
              <a:rPr lang="en-US" dirty="0"/>
              <a:t>An attack is an attempt to gain unauthorized access to system services, resources, or information, or an attempt to compromise system integrity. </a:t>
            </a:r>
            <a:endParaRPr lang="en-US" dirty="0" smtClean="0"/>
          </a:p>
          <a:p>
            <a:r>
              <a:rPr lang="en-US" dirty="0" smtClean="0"/>
              <a:t>Can be classified into four groups:</a:t>
            </a:r>
          </a:p>
          <a:p>
            <a:pPr lvl="1"/>
            <a:r>
              <a:rPr lang="en-US" dirty="0" smtClean="0"/>
              <a:t>passive attack: attempt to learn or use the information from a system, does not affect the system.</a:t>
            </a:r>
          </a:p>
          <a:p>
            <a:pPr lvl="1"/>
            <a:r>
              <a:rPr lang="en-US" dirty="0" smtClean="0"/>
              <a:t>Active attack: attempt to alter system resources or change their operation.</a:t>
            </a:r>
          </a:p>
          <a:p>
            <a:pPr lvl="1"/>
            <a:r>
              <a:rPr lang="en-US" dirty="0" smtClean="0"/>
              <a:t>Insider attack: attacks initiate by an insider who is authorized to access system resources. entity inside.</a:t>
            </a:r>
          </a:p>
          <a:p>
            <a:pPr lvl="1"/>
            <a:r>
              <a:rPr lang="en-US" dirty="0" smtClean="0"/>
              <a:t>Outsider attack: attacks initiate by an outsider, usually an unauthorized user of the system.</a:t>
            </a:r>
            <a:endParaRPr lang="en-US" dirty="0"/>
          </a:p>
          <a:p>
            <a:pPr lvl="1"/>
            <a:endParaRPr lang="en-US" dirty="0"/>
          </a:p>
        </p:txBody>
      </p:sp>
    </p:spTree>
    <p:extLst>
      <p:ext uri="{BB962C8B-B14F-4D97-AF65-F5344CB8AC3E}">
        <p14:creationId xmlns:p14="http://schemas.microsoft.com/office/powerpoint/2010/main" val="134876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Threats</a:t>
            </a:r>
            <a:endParaRPr lang="en-US" dirty="0"/>
          </a:p>
        </p:txBody>
      </p:sp>
      <p:sp>
        <p:nvSpPr>
          <p:cNvPr id="3" name="Content Placeholder 2"/>
          <p:cNvSpPr>
            <a:spLocks noGrp="1"/>
          </p:cNvSpPr>
          <p:nvPr>
            <p:ph idx="1"/>
          </p:nvPr>
        </p:nvSpPr>
        <p:spPr/>
        <p:txBody>
          <a:bodyPr/>
          <a:lstStyle/>
          <a:p>
            <a:r>
              <a:rPr lang="en-US" smtClean="0"/>
              <a:t>A threat is 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 </a:t>
            </a:r>
          </a:p>
          <a:p>
            <a:pPr lvl="1"/>
            <a:r>
              <a:rPr lang="en-US" smtClean="0"/>
              <a:t>Threats </a:t>
            </a:r>
            <a:r>
              <a:rPr lang="en-US" altLang="zh-CN" smtClean="0"/>
              <a:t>can</a:t>
            </a:r>
            <a:r>
              <a:rPr lang="zh-CN" altLang="en-US" smtClean="0"/>
              <a:t> </a:t>
            </a:r>
            <a:r>
              <a:rPr lang="en-US" altLang="zh-CN" smtClean="0"/>
              <a:t>be</a:t>
            </a:r>
            <a:r>
              <a:rPr lang="zh-CN" altLang="en-US" smtClean="0"/>
              <a:t> </a:t>
            </a:r>
            <a:r>
              <a:rPr lang="en-US" altLang="zh-CN" smtClean="0"/>
              <a:t>malicious</a:t>
            </a:r>
            <a:r>
              <a:rPr lang="zh-CN" altLang="en-US" smtClean="0"/>
              <a:t> </a:t>
            </a:r>
            <a:r>
              <a:rPr lang="en-US" altLang="zh-CN" smtClean="0"/>
              <a:t>or</a:t>
            </a:r>
            <a:r>
              <a:rPr lang="zh-CN" altLang="en-US" smtClean="0"/>
              <a:t> </a:t>
            </a:r>
            <a:r>
              <a:rPr lang="en-US" altLang="zh-CN" smtClean="0"/>
              <a:t>non-malicious.</a:t>
            </a:r>
          </a:p>
          <a:p>
            <a:pPr lvl="1"/>
            <a:r>
              <a:rPr lang="en-US" altLang="zh-CN" smtClean="0"/>
              <a:t>Threats</a:t>
            </a:r>
            <a:r>
              <a:rPr lang="zh-CN" altLang="en-US" smtClean="0"/>
              <a:t> </a:t>
            </a:r>
            <a:r>
              <a:rPr lang="en-US" altLang="zh-CN" smtClean="0"/>
              <a:t>can</a:t>
            </a:r>
            <a:r>
              <a:rPr lang="zh-CN" altLang="en-US" smtClean="0"/>
              <a:t> </a:t>
            </a:r>
            <a:r>
              <a:rPr lang="en-US" altLang="zh-CN" smtClean="0"/>
              <a:t>be</a:t>
            </a:r>
            <a:r>
              <a:rPr lang="zh-CN" altLang="en-US" smtClean="0"/>
              <a:t> </a:t>
            </a:r>
            <a:r>
              <a:rPr lang="en-US" altLang="zh-CN" smtClean="0"/>
              <a:t>caused</a:t>
            </a:r>
            <a:r>
              <a:rPr lang="zh-CN" altLang="en-US" smtClean="0"/>
              <a:t> </a:t>
            </a:r>
            <a:r>
              <a:rPr lang="en-US" altLang="zh-CN" smtClean="0"/>
              <a:t>by</a:t>
            </a:r>
            <a:r>
              <a:rPr lang="zh-CN" altLang="en-US" smtClean="0"/>
              <a:t> </a:t>
            </a:r>
            <a:r>
              <a:rPr lang="en-US" smtClean="0"/>
              <a:t>human and other sources.</a:t>
            </a:r>
          </a:p>
          <a:p>
            <a:pPr lvl="1"/>
            <a:r>
              <a:rPr lang="en-US" smtClean="0"/>
              <a:t>Threats can be targeted or random.</a:t>
            </a:r>
          </a:p>
          <a:p>
            <a:endParaRPr lang="en-US" dirty="0"/>
          </a:p>
        </p:txBody>
      </p:sp>
    </p:spTree>
    <p:extLst>
      <p:ext uri="{BB962C8B-B14F-4D97-AF65-F5344CB8AC3E}">
        <p14:creationId xmlns:p14="http://schemas.microsoft.com/office/powerpoint/2010/main" val="70244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Harm</a:t>
            </a:r>
            <a:endParaRPr lang="en-US" dirty="0"/>
          </a:p>
        </p:txBody>
      </p:sp>
      <p:sp>
        <p:nvSpPr>
          <p:cNvPr id="3" name="Content Placeholder 2"/>
          <p:cNvSpPr>
            <a:spLocks noGrp="1"/>
          </p:cNvSpPr>
          <p:nvPr>
            <p:ph idx="1"/>
          </p:nvPr>
        </p:nvSpPr>
        <p:spPr/>
        <p:txBody>
          <a:bodyPr/>
          <a:lstStyle/>
          <a:p>
            <a:r>
              <a:rPr lang="en-US" dirty="0" smtClean="0"/>
              <a:t>The negative consequence of an attack is harm.</a:t>
            </a:r>
          </a:p>
          <a:p>
            <a:r>
              <a:rPr lang="en-US" dirty="0"/>
              <a:t>Harm occurs when a vulnerability is exploited by attackers. </a:t>
            </a:r>
            <a:endParaRPr lang="en-US" dirty="0" smtClean="0"/>
          </a:p>
          <a:p>
            <a:r>
              <a:rPr lang="en-US" dirty="0" smtClean="0"/>
              <a:t> </a:t>
            </a:r>
            <a:r>
              <a:rPr lang="en-US" dirty="0"/>
              <a:t>W</a:t>
            </a:r>
            <a:r>
              <a:rPr lang="en-US" dirty="0" smtClean="0"/>
              <a:t>e protect ourselves against threats in order to reduce or eliminate harm. </a:t>
            </a:r>
          </a:p>
          <a:p>
            <a:endParaRPr lang="en-US" dirty="0"/>
          </a:p>
        </p:txBody>
      </p:sp>
    </p:spTree>
    <p:extLst>
      <p:ext uri="{BB962C8B-B14F-4D97-AF65-F5344CB8AC3E}">
        <p14:creationId xmlns:p14="http://schemas.microsoft.com/office/powerpoint/2010/main" val="107051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The level of impact on organizational operations (including mission, functions, image, or reputation), organizational assets, or individuals resulting from the operation of an information system given the potential impact of a threat and the likelihood of that threat occurring. </a:t>
            </a:r>
          </a:p>
        </p:txBody>
      </p:sp>
    </p:spTree>
    <p:extLst>
      <p:ext uri="{BB962C8B-B14F-4D97-AF65-F5344CB8AC3E}">
        <p14:creationId xmlns:p14="http://schemas.microsoft.com/office/powerpoint/2010/main" val="742327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Controls</a:t>
            </a:r>
            <a:endParaRPr lang="en-US" dirty="0"/>
          </a:p>
        </p:txBody>
      </p:sp>
      <p:sp>
        <p:nvSpPr>
          <p:cNvPr id="3" name="Content Placeholder 2"/>
          <p:cNvSpPr>
            <a:spLocks noGrp="1"/>
          </p:cNvSpPr>
          <p:nvPr>
            <p:ph idx="1"/>
          </p:nvPr>
        </p:nvSpPr>
        <p:spPr/>
        <p:txBody>
          <a:bodyPr/>
          <a:lstStyle/>
          <a:p>
            <a:r>
              <a:rPr lang="en-US" dirty="0" smtClean="0"/>
              <a:t>A control or countermeasure is a means to counter threats. </a:t>
            </a:r>
          </a:p>
          <a:p>
            <a:r>
              <a:rPr lang="en-US" dirty="0" smtClean="0"/>
              <a:t>We can deal with harm in several ways:</a:t>
            </a:r>
          </a:p>
          <a:p>
            <a:pPr lvl="1"/>
            <a:r>
              <a:rPr lang="en-US" dirty="0" smtClean="0"/>
              <a:t>Prevent it, by blocking the attack or closing the vulnerability.</a:t>
            </a:r>
          </a:p>
          <a:p>
            <a:pPr lvl="1"/>
            <a:r>
              <a:rPr lang="en-US" dirty="0" smtClean="0"/>
              <a:t>Deter it, by making the attack harder (but not impossible).</a:t>
            </a:r>
          </a:p>
          <a:p>
            <a:pPr lvl="1"/>
            <a:r>
              <a:rPr lang="en-US" dirty="0" smtClean="0"/>
              <a:t>Deflect it, by making another target more attractive.</a:t>
            </a:r>
          </a:p>
          <a:p>
            <a:pPr lvl="1"/>
            <a:r>
              <a:rPr lang="en-US" dirty="0" smtClean="0"/>
              <a:t>Mitigate it, by lowing the negative impact.</a:t>
            </a:r>
          </a:p>
          <a:p>
            <a:pPr lvl="1"/>
            <a:r>
              <a:rPr lang="en-US" dirty="0" smtClean="0"/>
              <a:t>Detect it, either as it happens or after it happed.</a:t>
            </a:r>
          </a:p>
        </p:txBody>
      </p:sp>
    </p:spTree>
    <p:extLst>
      <p:ext uri="{BB962C8B-B14F-4D97-AF65-F5344CB8AC3E}">
        <p14:creationId xmlns:p14="http://schemas.microsoft.com/office/powerpoint/2010/main" val="461407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controls</a:t>
            </a:r>
            <a:endParaRPr lang="en-US" dirty="0"/>
          </a:p>
        </p:txBody>
      </p:sp>
      <p:sp>
        <p:nvSpPr>
          <p:cNvPr id="3" name="Content Placeholder 2"/>
          <p:cNvSpPr>
            <a:spLocks noGrp="1"/>
          </p:cNvSpPr>
          <p:nvPr>
            <p:ph idx="1"/>
          </p:nvPr>
        </p:nvSpPr>
        <p:spPr/>
        <p:txBody>
          <a:bodyPr/>
          <a:lstStyle/>
          <a:p>
            <a:r>
              <a:rPr lang="en-US" dirty="0" smtClean="0"/>
              <a:t>Technical/Software controls – internal program controls, operating system, and network system controls, independent control programs.</a:t>
            </a:r>
          </a:p>
          <a:p>
            <a:r>
              <a:rPr lang="en-US" dirty="0" smtClean="0"/>
              <a:t>Physical/Hardware controls – hardware implementation of encryption, physical locks, biometric devices, hardware interlocks.</a:t>
            </a:r>
          </a:p>
          <a:p>
            <a:r>
              <a:rPr lang="en-US" dirty="0" smtClean="0"/>
              <a:t>Procedural/Policies controls – training and awareness, laws, regulations, contracts, agreements.</a:t>
            </a:r>
            <a:endParaRPr lang="en-US" dirty="0"/>
          </a:p>
        </p:txBody>
      </p:sp>
    </p:spTree>
    <p:extLst>
      <p:ext uri="{BB962C8B-B14F-4D97-AF65-F5344CB8AC3E}">
        <p14:creationId xmlns:p14="http://schemas.microsoft.com/office/powerpoint/2010/main" val="31510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r>
              <a:rPr lang="en-US" smtClean="0"/>
              <a:t>Cyber Security Principles</a:t>
            </a:r>
          </a:p>
          <a:p>
            <a:r>
              <a:rPr lang="en-US" smtClean="0"/>
              <a:t>Module 1: Introduction to cyber security concepts</a:t>
            </a:r>
          </a:p>
          <a:p>
            <a:r>
              <a:rPr lang="en-US" smtClean="0"/>
              <a:t>Module 2: Introduction to cryptography</a:t>
            </a:r>
          </a:p>
          <a:p>
            <a:r>
              <a:rPr lang="en-US" smtClean="0"/>
              <a:t>Module 3: Introduction to software security</a:t>
            </a:r>
          </a:p>
          <a:p>
            <a:r>
              <a:rPr lang="en-US" smtClean="0"/>
              <a:t>Module 4: Introduction to Operating systems security</a:t>
            </a:r>
          </a:p>
          <a:p>
            <a:r>
              <a:rPr lang="en-US" smtClean="0"/>
              <a:t>Module 5: Introduction to web security</a:t>
            </a:r>
          </a:p>
          <a:p>
            <a:r>
              <a:rPr lang="en-US" smtClean="0"/>
              <a:t>Module 6: Introduction to network security</a:t>
            </a:r>
          </a:p>
          <a:p>
            <a:r>
              <a:rPr lang="en-US" smtClean="0"/>
              <a:t>Module 7: Introduction to secure system administration</a:t>
            </a:r>
            <a:endParaRPr lang="en-US" dirty="0" smtClean="0"/>
          </a:p>
        </p:txBody>
      </p:sp>
    </p:spTree>
    <p:extLst>
      <p:ext uri="{BB962C8B-B14F-4D97-AF65-F5344CB8AC3E}">
        <p14:creationId xmlns:p14="http://schemas.microsoft.com/office/powerpoint/2010/main" val="1527140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learning activity:</a:t>
            </a:r>
            <a:endParaRPr lang="en-US" dirty="0"/>
          </a:p>
        </p:txBody>
      </p:sp>
      <p:sp>
        <p:nvSpPr>
          <p:cNvPr id="3" name="Content Placeholder 2"/>
          <p:cNvSpPr>
            <a:spLocks noGrp="1"/>
          </p:cNvSpPr>
          <p:nvPr>
            <p:ph idx="1"/>
          </p:nvPr>
        </p:nvSpPr>
        <p:spPr/>
        <p:txBody>
          <a:bodyPr/>
          <a:lstStyle/>
          <a:p>
            <a:r>
              <a:rPr lang="en-US" dirty="0"/>
              <a:t>Why do people attack</a:t>
            </a:r>
            <a:r>
              <a:rPr lang="en-US" dirty="0" smtClean="0"/>
              <a:t>? </a:t>
            </a:r>
          </a:p>
          <a:p>
            <a:r>
              <a:rPr lang="en-US" dirty="0" smtClean="0"/>
              <a:t>What </a:t>
            </a:r>
            <a:r>
              <a:rPr lang="en-US" dirty="0"/>
              <a:t>should we do in cybersecurity</a:t>
            </a:r>
            <a:r>
              <a:rPr lang="en-US" dirty="0" smtClean="0"/>
              <a:t>?</a:t>
            </a:r>
          </a:p>
          <a:p>
            <a:pPr lvl="1"/>
            <a:r>
              <a:rPr lang="en-US" dirty="0" smtClean="0"/>
              <a:t>Reduce vulnerabilities</a:t>
            </a:r>
          </a:p>
          <a:p>
            <a:pPr lvl="1"/>
            <a:r>
              <a:rPr lang="en-US" dirty="0" smtClean="0"/>
              <a:t>Prevention bad things from happening</a:t>
            </a:r>
          </a:p>
          <a:p>
            <a:pPr lvl="1"/>
            <a:r>
              <a:rPr lang="en-US" dirty="0" smtClean="0"/>
              <a:t>Detect any potential threats</a:t>
            </a:r>
          </a:p>
          <a:p>
            <a:pPr lvl="1"/>
            <a:r>
              <a:rPr lang="en-US" dirty="0" smtClean="0"/>
              <a:t>Response quickly if something bad happened (try to reduce the harm)</a:t>
            </a:r>
          </a:p>
          <a:p>
            <a:pPr lvl="1"/>
            <a:r>
              <a:rPr lang="mr-IN" dirty="0" smtClean="0"/>
              <a:t>…</a:t>
            </a:r>
            <a:endParaRPr lang="en-US" dirty="0"/>
          </a:p>
          <a:p>
            <a:endParaRPr lang="en-US" dirty="0"/>
          </a:p>
        </p:txBody>
      </p:sp>
    </p:spTree>
    <p:extLst>
      <p:ext uri="{BB962C8B-B14F-4D97-AF65-F5344CB8AC3E}">
        <p14:creationId xmlns:p14="http://schemas.microsoft.com/office/powerpoint/2010/main" val="95728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Topics:</a:t>
            </a:r>
          </a:p>
          <a:p>
            <a:pPr lvl="1"/>
            <a:r>
              <a:rPr lang="en-US" sz="2800" dirty="0"/>
              <a:t>Computer system and computer security</a:t>
            </a:r>
          </a:p>
          <a:p>
            <a:pPr lvl="1"/>
            <a:r>
              <a:rPr lang="en-US" sz="2800" dirty="0"/>
              <a:t>Vulnerability, threat, risk, attack.</a:t>
            </a:r>
          </a:p>
          <a:p>
            <a:pPr lvl="1"/>
            <a:r>
              <a:rPr lang="en-US" sz="2800" dirty="0"/>
              <a:t>Control, countermeasure.</a:t>
            </a:r>
          </a:p>
          <a:p>
            <a:endParaRPr lang="en-US" dirty="0"/>
          </a:p>
        </p:txBody>
      </p:sp>
    </p:spTree>
    <p:extLst>
      <p:ext uri="{BB962C8B-B14F-4D97-AF65-F5344CB8AC3E}">
        <p14:creationId xmlns:p14="http://schemas.microsoft.com/office/powerpoint/2010/main" val="276835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992F630B-24C8-4726-85FB-CF06F2B12F86}"/>
              </a:ext>
            </a:extLst>
          </p:cNvPr>
          <p:cNvSpPr>
            <a:spLocks noGrp="1"/>
          </p:cNvSpPr>
          <p:nvPr>
            <p:ph type="title"/>
          </p:nvPr>
        </p:nvSpPr>
        <p:spPr/>
        <p:txBody>
          <a:bodyPr/>
          <a:lstStyle>
            <a:lvl1pPr algn="ctr">
              <a:defRPr sz="1800"/>
            </a:lvl1pPr>
          </a:lstStyle>
          <a:p>
            <a:r>
              <a:rPr lang="en-US" smtClean="0"/>
              <a:t/>
            </a:r>
            <a:br>
              <a:rPr lang="en-US" smtClean="0"/>
            </a:br>
            <a:r>
              <a:rPr lang="en-US" smtClean="0"/>
              <a:t>Please attribute Dr. Jim Alves-Foss and Dr. Jia Song, University of Idaho</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Except where otherwise noted, this work is licensed under https://creativecommons.org/licenses/by-nc-sa/4.0/</a:t>
            </a:r>
            <a:br>
              <a:rPr lang="en-US" smtClean="0"/>
            </a:br>
            <a:r>
              <a:rPr lang="en-US" smtClean="0"/>
              <a:t/>
            </a:r>
            <a:br>
              <a:rPr lang="en-US" smtClean="0"/>
            </a:br>
            <a:r>
              <a:rPr lang="en-US" smtClean="0"/>
              <a:t>Not withstanding the non-commercial license terms, non-profit educational institutions are granted a non-exclusive license to adapt and use this material, with attribution.</a:t>
            </a:r>
            <a:br>
              <a:rPr lang="en-US" smtClean="0"/>
            </a:br>
            <a:r>
              <a:rPr lang="en-US" smtClean="0"/>
              <a:t/>
            </a:r>
            <a:br>
              <a:rPr lang="en-US" smtClean="0"/>
            </a:br>
            <a:r>
              <a:rPr lang="en-US" smtClean="0"/>
              <a:t>Creative Commons and the double C in a circle are registered trademarks of Creative commons in the United States and other countries. Third party marks and brands are the property of their respective holders.</a:t>
            </a:r>
            <a:br>
              <a:rPr lang="en-US" smtClean="0"/>
            </a:br>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Prerequisites</a:t>
            </a:r>
            <a:endParaRPr lang="en-US" dirty="0"/>
          </a:p>
        </p:txBody>
      </p:sp>
      <p:sp>
        <p:nvSpPr>
          <p:cNvPr id="3" name="Content Placeholder 2"/>
          <p:cNvSpPr>
            <a:spLocks noGrp="1"/>
          </p:cNvSpPr>
          <p:nvPr>
            <p:ph idx="1"/>
          </p:nvPr>
        </p:nvSpPr>
        <p:spPr/>
        <p:txBody>
          <a:bodyPr/>
          <a:lstStyle/>
          <a:p>
            <a:r>
              <a:rPr lang="en-US" smtClean="0"/>
              <a:t>Students are expected to have a good understanding of computer architecture, such as memory hierarchy; </a:t>
            </a:r>
          </a:p>
          <a:p>
            <a:r>
              <a:rPr lang="en-US" smtClean="0"/>
              <a:t>students are expected to understand operating systems features and functionality. </a:t>
            </a:r>
          </a:p>
          <a:p>
            <a:r>
              <a:rPr lang="en-US" smtClean="0"/>
              <a:t>Students are expected to familiar with at least one high level programming language. </a:t>
            </a:r>
          </a:p>
          <a:p>
            <a:endParaRPr lang="en-US" dirty="0"/>
          </a:p>
        </p:txBody>
      </p:sp>
    </p:spTree>
    <p:extLst>
      <p:ext uri="{BB962C8B-B14F-4D97-AF65-F5344CB8AC3E}">
        <p14:creationId xmlns:p14="http://schemas.microsoft.com/office/powerpoint/2010/main" val="145717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56ECD-64D5-48E0-A7C0-CD044B1293DC}"/>
              </a:ext>
            </a:extLst>
          </p:cNvPr>
          <p:cNvSpPr>
            <a:spLocks noGrp="1"/>
          </p:cNvSpPr>
          <p:nvPr>
            <p:ph type="title"/>
          </p:nvPr>
        </p:nvSpPr>
        <p:spPr/>
        <p:txBody>
          <a:bodyPr/>
          <a:lstStyle/>
          <a:p>
            <a:r>
              <a:rPr lang="en-US" smtClean="0"/>
              <a:t>Learning Outcomes</a:t>
            </a:r>
            <a:endParaRPr lang="en-US" dirty="0"/>
          </a:p>
        </p:txBody>
      </p:sp>
      <p:sp>
        <p:nvSpPr>
          <p:cNvPr id="3" name="Content Placeholder 2">
            <a:extLst>
              <a:ext uri="{FF2B5EF4-FFF2-40B4-BE49-F238E27FC236}">
                <a16:creationId xmlns:a16="http://schemas.microsoft.com/office/drawing/2014/main" xmlns="" id="{D15B6AE7-D0A1-4AEA-A843-13781ADE744C}"/>
              </a:ext>
            </a:extLst>
          </p:cNvPr>
          <p:cNvSpPr>
            <a:spLocks noGrp="1"/>
          </p:cNvSpPr>
          <p:nvPr>
            <p:ph idx="1"/>
          </p:nvPr>
        </p:nvSpPr>
        <p:spPr/>
        <p:txBody>
          <a:bodyPr/>
          <a:lstStyle/>
          <a:p>
            <a:pPr lvl="0"/>
            <a:r>
              <a:rPr lang="en-US" sz="2200" dirty="0"/>
              <a:t>Students will be able to understand basic security concepts, such as availability, confidentiality, integrity, authentication, authorization, and accountability.</a:t>
            </a:r>
          </a:p>
          <a:p>
            <a:pPr lvl="0"/>
            <a:r>
              <a:rPr lang="en-US" sz="2200" dirty="0"/>
              <a:t>Students will be able to explain fundamental concepts and techniques related to authentication and access control. </a:t>
            </a:r>
          </a:p>
          <a:p>
            <a:pPr lvl="0"/>
            <a:r>
              <a:rPr lang="en-US" sz="2200" dirty="0"/>
              <a:t>Students will be able to describe the classical cryptography and modern ones that are being used, such as RSA, AES, DES. </a:t>
            </a:r>
          </a:p>
          <a:p>
            <a:pPr lvl="0"/>
            <a:r>
              <a:rPr lang="en-US" sz="2200" dirty="0"/>
              <a:t>Students will be able to describe the common software vulnerabilities, such as buffer overflow, integer overflow and wrap around, off by one, and to understand the ways to prevent them.</a:t>
            </a:r>
          </a:p>
          <a:p>
            <a:pPr lvl="0"/>
            <a:r>
              <a:rPr lang="en-US" sz="2200" dirty="0"/>
              <a:t>Students will be able to list fundamentals of secure coding, secure design principles.</a:t>
            </a:r>
          </a:p>
          <a:p>
            <a:pPr lvl="0"/>
            <a:r>
              <a:rPr lang="en-US" sz="2200" dirty="0"/>
              <a:t>Students will be able to demonstrate how viruses, </a:t>
            </a:r>
            <a:r>
              <a:rPr lang="en-US" sz="2200" dirty="0" err="1"/>
              <a:t>trojan</a:t>
            </a:r>
            <a:r>
              <a:rPr lang="en-US" sz="2200" dirty="0"/>
              <a:t> horses and worms work and the countermeasures for these malwares. </a:t>
            </a:r>
          </a:p>
          <a:p>
            <a:endParaRPr lang="en-US" sz="2400" dirty="0"/>
          </a:p>
        </p:txBody>
      </p:sp>
    </p:spTree>
    <p:extLst>
      <p:ext uri="{BB962C8B-B14F-4D97-AF65-F5344CB8AC3E}">
        <p14:creationId xmlns:p14="http://schemas.microsoft.com/office/powerpoint/2010/main" val="143856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56ECD-64D5-48E0-A7C0-CD044B1293DC}"/>
              </a:ext>
            </a:extLst>
          </p:cNvPr>
          <p:cNvSpPr>
            <a:spLocks noGrp="1"/>
          </p:cNvSpPr>
          <p:nvPr>
            <p:ph type="title"/>
          </p:nvPr>
        </p:nvSpPr>
        <p:spPr/>
        <p:txBody>
          <a:bodyPr/>
          <a:lstStyle/>
          <a:p>
            <a:r>
              <a:rPr lang="en-US" dirty="0" smtClean="0"/>
              <a:t>Learning Outcomes (cont.)</a:t>
            </a:r>
            <a:endParaRPr lang="en-US" dirty="0"/>
          </a:p>
        </p:txBody>
      </p:sp>
      <p:sp>
        <p:nvSpPr>
          <p:cNvPr id="3" name="Content Placeholder 2">
            <a:extLst>
              <a:ext uri="{FF2B5EF4-FFF2-40B4-BE49-F238E27FC236}">
                <a16:creationId xmlns:a16="http://schemas.microsoft.com/office/drawing/2014/main" xmlns="" id="{D15B6AE7-D0A1-4AEA-A843-13781ADE744C}"/>
              </a:ext>
            </a:extLst>
          </p:cNvPr>
          <p:cNvSpPr>
            <a:spLocks noGrp="1"/>
          </p:cNvSpPr>
          <p:nvPr>
            <p:ph idx="1"/>
          </p:nvPr>
        </p:nvSpPr>
        <p:spPr/>
        <p:txBody>
          <a:bodyPr/>
          <a:lstStyle/>
          <a:p>
            <a:pPr lvl="0"/>
            <a:r>
              <a:rPr lang="en-US" sz="2000" dirty="0"/>
              <a:t>Students will be able to describe the common web attacks, such as cross-site scripting attack, SQL injection attack.</a:t>
            </a:r>
          </a:p>
          <a:p>
            <a:pPr lvl="0"/>
            <a:r>
              <a:rPr lang="en-US" sz="2000" dirty="0"/>
              <a:t>Students will be able to understand the issues related to general purpose operating systems for security and dependability and the basics of systems hardening.</a:t>
            </a:r>
          </a:p>
          <a:p>
            <a:pPr lvl="0"/>
            <a:r>
              <a:rPr lang="en-US" sz="2000" dirty="0"/>
              <a:t>Students will be able to list common network security attacks and explain their mitigations.</a:t>
            </a:r>
          </a:p>
          <a:p>
            <a:pPr lvl="0"/>
            <a:r>
              <a:rPr lang="en-US" sz="2000" dirty="0"/>
              <a:t>Students will be able to discuss basic concepts of firewalls, IDS, and IPS.</a:t>
            </a:r>
          </a:p>
          <a:p>
            <a:pPr lvl="0"/>
            <a:r>
              <a:rPr lang="en-US" sz="2000" dirty="0"/>
              <a:t>Students will be able to describe legal and ethical issues in cyber security.</a:t>
            </a:r>
          </a:p>
          <a:p>
            <a:pPr lvl="0"/>
            <a:r>
              <a:rPr lang="en-US" sz="2000" dirty="0"/>
              <a:t>Students will be able to explain issues related to secure system administration, such as system management, maintenance, patching and upgrading.</a:t>
            </a:r>
          </a:p>
          <a:p>
            <a:pPr lvl="0"/>
            <a:r>
              <a:rPr lang="en-US" sz="2000" dirty="0"/>
              <a:t>Students will be able to understand security policies and compliance issues related to the implementation of security within organizations.</a:t>
            </a:r>
          </a:p>
          <a:p>
            <a:endParaRPr lang="en-US" sz="2400" dirty="0"/>
          </a:p>
        </p:txBody>
      </p:sp>
    </p:spTree>
    <p:extLst>
      <p:ext uri="{BB962C8B-B14F-4D97-AF65-F5344CB8AC3E}">
        <p14:creationId xmlns:p14="http://schemas.microsoft.com/office/powerpoint/2010/main" val="204259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1: Introduction to Cyber Security Concepts</a:t>
            </a:r>
            <a:endParaRPr lang="en-US" dirty="0"/>
          </a:p>
        </p:txBody>
      </p:sp>
      <p:sp>
        <p:nvSpPr>
          <p:cNvPr id="3" name="Content Placeholder 2"/>
          <p:cNvSpPr>
            <a:spLocks noGrp="1"/>
          </p:cNvSpPr>
          <p:nvPr>
            <p:ph idx="1"/>
          </p:nvPr>
        </p:nvSpPr>
        <p:spPr/>
        <p:txBody>
          <a:bodyPr/>
          <a:lstStyle/>
          <a:p>
            <a:r>
              <a:rPr lang="en-US" sz="2400" dirty="0"/>
              <a:t>This module provides students fundamental knowledge of cybersecurity. It is broken into two micro modules: computer security overview, identification authentication and access control. Computer security overview lists basic terminologies of cyber security. Identification and authentication are discussed with an emphasis on different authentication methods. Access control methods are introduced as well. </a:t>
            </a:r>
            <a:endParaRPr lang="en-US" sz="2400" dirty="0" smtClean="0"/>
          </a:p>
          <a:p>
            <a:r>
              <a:rPr lang="en-US" dirty="0" smtClean="0"/>
              <a:t>Topics:</a:t>
            </a:r>
          </a:p>
          <a:p>
            <a:pPr lvl="1"/>
            <a:r>
              <a:rPr lang="en-US" dirty="0" smtClean="0"/>
              <a:t>Lesson 1: Computer security overview</a:t>
            </a:r>
          </a:p>
          <a:p>
            <a:pPr lvl="1"/>
            <a:r>
              <a:rPr lang="en-US" dirty="0" smtClean="0"/>
              <a:t>Lesson 2: Identification, Authentication, and Access Control </a:t>
            </a:r>
          </a:p>
        </p:txBody>
      </p:sp>
    </p:spTree>
    <p:extLst>
      <p:ext uri="{BB962C8B-B14F-4D97-AF65-F5344CB8AC3E}">
        <p14:creationId xmlns:p14="http://schemas.microsoft.com/office/powerpoint/2010/main" val="38935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Computer security overview</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Computer system and computer security</a:t>
            </a:r>
          </a:p>
          <a:p>
            <a:pPr lvl="1"/>
            <a:r>
              <a:rPr lang="en-US" dirty="0" smtClean="0"/>
              <a:t>Vulnerability, threat, risk, attack.</a:t>
            </a:r>
          </a:p>
          <a:p>
            <a:pPr lvl="1"/>
            <a:r>
              <a:rPr lang="en-US" dirty="0" smtClean="0"/>
              <a:t>Control, countermeasure.</a:t>
            </a:r>
          </a:p>
          <a:p>
            <a:r>
              <a:rPr lang="en-US" dirty="0" smtClean="0"/>
              <a:t>Learning Outcomes:</a:t>
            </a:r>
          </a:p>
          <a:p>
            <a:pPr marL="0" indent="0">
              <a:buNone/>
            </a:pPr>
            <a:r>
              <a:rPr lang="en-US" dirty="0" smtClean="0"/>
              <a:t>  Upon completion of this lesson:</a:t>
            </a:r>
          </a:p>
          <a:p>
            <a:pPr lvl="1"/>
            <a:r>
              <a:rPr lang="en-US" dirty="0" smtClean="0"/>
              <a:t>Students will be able to understand the concepts of cybersecurity.</a:t>
            </a:r>
          </a:p>
          <a:p>
            <a:pPr lvl="1"/>
            <a:r>
              <a:rPr lang="en-US" dirty="0" smtClean="0"/>
              <a:t>Students will be able to describe the CIA triad. </a:t>
            </a:r>
          </a:p>
          <a:p>
            <a:pPr lvl="1"/>
            <a:r>
              <a:rPr lang="en-US" dirty="0" smtClean="0"/>
              <a:t>Students will be able to distinguish between vulnerability, threat, risk and attack. </a:t>
            </a:r>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Self-introduction</a:t>
            </a:r>
          </a:p>
          <a:p>
            <a:r>
              <a:rPr lang="en-US" dirty="0"/>
              <a:t>Some </a:t>
            </a:r>
            <a:r>
              <a:rPr lang="en-US" dirty="0" smtClean="0"/>
              <a:t>examples of recent </a:t>
            </a:r>
            <a:r>
              <a:rPr lang="en-US" dirty="0"/>
              <a:t>real-world malicious </a:t>
            </a:r>
            <a:r>
              <a:rPr lang="en-US" dirty="0" smtClean="0"/>
              <a:t>attacks/security breach?</a:t>
            </a:r>
            <a:endParaRPr lang="en-US" dirty="0"/>
          </a:p>
        </p:txBody>
      </p:sp>
    </p:spTree>
    <p:extLst>
      <p:ext uri="{BB962C8B-B14F-4D97-AF65-F5344CB8AC3E}">
        <p14:creationId xmlns:p14="http://schemas.microsoft.com/office/powerpoint/2010/main" val="201855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2855B-C930-4C9E-A5D0-A0000ADDA05B}"/>
              </a:ext>
            </a:extLst>
          </p:cNvPr>
          <p:cNvSpPr>
            <a:spLocks noGrp="1"/>
          </p:cNvSpPr>
          <p:nvPr>
            <p:ph type="title"/>
          </p:nvPr>
        </p:nvSpPr>
        <p:spPr/>
        <p:txBody>
          <a:bodyPr/>
          <a:lstStyle/>
          <a:p>
            <a:r>
              <a:rPr lang="en-US" smtClean="0"/>
              <a:t>What is Computer Security?</a:t>
            </a:r>
            <a:endParaRPr lang="en-US" dirty="0"/>
          </a:p>
        </p:txBody>
      </p:sp>
      <p:sp>
        <p:nvSpPr>
          <p:cNvPr id="3" name="Content Placeholder 2">
            <a:extLst>
              <a:ext uri="{FF2B5EF4-FFF2-40B4-BE49-F238E27FC236}">
                <a16:creationId xmlns:a16="http://schemas.microsoft.com/office/drawing/2014/main" xmlns="" id="{0886927F-048C-4E02-A5BC-A23D7A9481D6}"/>
              </a:ext>
            </a:extLst>
          </p:cNvPr>
          <p:cNvSpPr>
            <a:spLocks noGrp="1"/>
          </p:cNvSpPr>
          <p:nvPr>
            <p:ph idx="1"/>
          </p:nvPr>
        </p:nvSpPr>
        <p:spPr/>
        <p:txBody>
          <a:bodyPr/>
          <a:lstStyle/>
          <a:p>
            <a:r>
              <a:rPr lang="en-US" smtClean="0"/>
              <a:t>Computer security: Measures and controls that ensure confidentiality, integrity, and availability of information system assets including hardware, software, firmware, and information being processed, stored, and communicated. </a:t>
            </a:r>
          </a:p>
          <a:p>
            <a:endParaRPr lang="en-US" smtClean="0"/>
          </a:p>
          <a:p>
            <a:r>
              <a:rPr lang="en-US" smtClean="0"/>
              <a:t>Information system: Hardware, software, and data.</a:t>
            </a:r>
          </a:p>
          <a:p>
            <a:endParaRPr lang="en-US" dirty="0"/>
          </a:p>
        </p:txBody>
      </p:sp>
    </p:spTree>
    <p:extLst>
      <p:ext uri="{BB962C8B-B14F-4D97-AF65-F5344CB8AC3E}">
        <p14:creationId xmlns:p14="http://schemas.microsoft.com/office/powerpoint/2010/main" val="15014239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5686</TotalTime>
  <Words>1318</Words>
  <Application>Microsoft Macintosh PowerPoint</Application>
  <PresentationFormat>On-screen Show (4:3)</PresentationFormat>
  <Paragraphs>125</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Mangal</vt:lpstr>
      <vt:lpstr>宋体</vt:lpstr>
      <vt:lpstr>Arial</vt:lpstr>
      <vt:lpstr>PP_C5Modules_CC_License_standard</vt:lpstr>
      <vt:lpstr>Model 1 Introduction to Information Assurance</vt:lpstr>
      <vt:lpstr>Course Overview</vt:lpstr>
      <vt:lpstr>Prerequisites</vt:lpstr>
      <vt:lpstr>Learning Outcomes</vt:lpstr>
      <vt:lpstr>Learning Outcomes (cont.)</vt:lpstr>
      <vt:lpstr>Module 1: Introduction to Cyber Security Concepts</vt:lpstr>
      <vt:lpstr>Lesson 1: Computer security overview</vt:lpstr>
      <vt:lpstr>Warm up</vt:lpstr>
      <vt:lpstr>What is Computer Security?</vt:lpstr>
      <vt:lpstr>Assets of Information systems</vt:lpstr>
      <vt:lpstr>Values of Assets</vt:lpstr>
      <vt:lpstr>C-I-A triad</vt:lpstr>
      <vt:lpstr>Vulnerability </vt:lpstr>
      <vt:lpstr>Attack</vt:lpstr>
      <vt:lpstr>Threats</vt:lpstr>
      <vt:lpstr>Harm</vt:lpstr>
      <vt:lpstr>Risk</vt:lpstr>
      <vt:lpstr>Controls</vt:lpstr>
      <vt:lpstr>Types of controls</vt:lpstr>
      <vt:lpstr>Active learning activity:</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279</cp:revision>
  <cp:lastPrinted>2016-07-18T16:40:10Z</cp:lastPrinted>
  <dcterms:created xsi:type="dcterms:W3CDTF">2016-07-03T20:12:42Z</dcterms:created>
  <dcterms:modified xsi:type="dcterms:W3CDTF">2018-04-03T23:29:42Z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