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42"/>
  </p:notesMasterIdLst>
  <p:handoutMasterIdLst>
    <p:handoutMasterId r:id="rId43"/>
  </p:handoutMasterIdLst>
  <p:sldIdLst>
    <p:sldId id="340" r:id="rId2"/>
    <p:sldId id="363" r:id="rId3"/>
    <p:sldId id="364" r:id="rId4"/>
    <p:sldId id="418" r:id="rId5"/>
    <p:sldId id="368" r:id="rId6"/>
    <p:sldId id="369" r:id="rId7"/>
    <p:sldId id="373" r:id="rId8"/>
    <p:sldId id="374" r:id="rId9"/>
    <p:sldId id="375" r:id="rId10"/>
    <p:sldId id="419" r:id="rId11"/>
    <p:sldId id="379" r:id="rId12"/>
    <p:sldId id="380" r:id="rId13"/>
    <p:sldId id="381" r:id="rId14"/>
    <p:sldId id="383" r:id="rId15"/>
    <p:sldId id="384" r:id="rId16"/>
    <p:sldId id="385" r:id="rId17"/>
    <p:sldId id="386" r:id="rId18"/>
    <p:sldId id="388" r:id="rId19"/>
    <p:sldId id="390" r:id="rId20"/>
    <p:sldId id="391" r:id="rId21"/>
    <p:sldId id="392" r:id="rId22"/>
    <p:sldId id="394" r:id="rId23"/>
    <p:sldId id="395" r:id="rId24"/>
    <p:sldId id="396" r:id="rId25"/>
    <p:sldId id="398" r:id="rId26"/>
    <p:sldId id="399" r:id="rId27"/>
    <p:sldId id="400" r:id="rId28"/>
    <p:sldId id="401" r:id="rId29"/>
    <p:sldId id="402" r:id="rId30"/>
    <p:sldId id="403" r:id="rId31"/>
    <p:sldId id="420" r:id="rId32"/>
    <p:sldId id="404" r:id="rId33"/>
    <p:sldId id="405" r:id="rId34"/>
    <p:sldId id="406" r:id="rId35"/>
    <p:sldId id="407" r:id="rId36"/>
    <p:sldId id="408" r:id="rId37"/>
    <p:sldId id="410" r:id="rId38"/>
    <p:sldId id="421" r:id="rId39"/>
    <p:sldId id="417" r:id="rId40"/>
    <p:sldId id="333" r:id="rId41"/>
  </p:sldIdLst>
  <p:sldSz cx="9144000" cy="6858000" type="screen4x3"/>
  <p:notesSz cx="7315200" cy="96012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7" autoAdjust="0"/>
    <p:restoredTop sz="81930" autoAdjust="0"/>
  </p:normalViewPr>
  <p:slideViewPr>
    <p:cSldViewPr snapToGrid="0" snapToObjects="1">
      <p:cViewPr varScale="1">
        <p:scale>
          <a:sx n="66" d="100"/>
          <a:sy n="66" d="100"/>
        </p:scale>
        <p:origin x="220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49"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tags" Target="tags/tag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E8B7D031-8E08-E042-A4B0-A044082812C5}"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40BD1824-3BAD-124D-B560-0D114EBF20EF}" type="slidenum">
              <a:rPr lang="en-US" smtClean="0"/>
              <a:t>‹#›</a:t>
            </a:fld>
            <a:endParaRPr lang="en-US"/>
          </a:p>
        </p:txBody>
      </p:sp>
    </p:spTree>
    <p:extLst>
      <p:ext uri="{BB962C8B-B14F-4D97-AF65-F5344CB8AC3E}">
        <p14:creationId xmlns:p14="http://schemas.microsoft.com/office/powerpoint/2010/main" val="6108802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183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smtClean="0"/>
              <a:t>Model 2</a:t>
            </a:r>
            <a:r>
              <a:rPr lang="en-US" sz="2800" dirty="0"/>
              <a:t/>
            </a:r>
            <a:br>
              <a:rPr lang="en-US" sz="2800" dirty="0"/>
            </a:br>
            <a:r>
              <a:rPr lang="en-US" sz="2800" dirty="0"/>
              <a:t>Introduction to </a:t>
            </a:r>
            <a:r>
              <a:rPr lang="en-US" sz="2800" dirty="0" smtClean="0"/>
              <a:t>Cryptography</a:t>
            </a:r>
            <a:endParaRPr lang="en-US" sz="2800"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309298"/>
            <a:ext cx="4825279" cy="1241822"/>
          </a:xfrm>
          <a:prstGeom prst="rect">
            <a:avLst/>
          </a:prstGeom>
        </p:spPr>
        <p:txBody>
          <a:bodyPr/>
          <a:lstStyle/>
          <a:p>
            <a:endParaRPr lang="en-US" dirty="0"/>
          </a:p>
          <a:p>
            <a:pPr marL="0" indent="0">
              <a:buNone/>
            </a:pPr>
            <a:r>
              <a:rPr lang="en-US" sz="2400" dirty="0"/>
              <a:t>Lesson 2: Symmetric and Asymmetric Cryptography </a:t>
            </a:r>
            <a:endParaRPr lang="en-US" sz="2400" dirty="0">
              <a:latin typeface="+mj-lt"/>
            </a:endParaRPr>
          </a:p>
        </p:txBody>
      </p:sp>
    </p:spTree>
    <p:extLst>
      <p:ext uri="{BB962C8B-B14F-4D97-AF65-F5344CB8AC3E}">
        <p14:creationId xmlns:p14="http://schemas.microsoft.com/office/powerpoint/2010/main" val="53147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of DES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DES </a:t>
                </a:r>
                <a:r>
                  <a:rPr lang="en-US" altLang="en-US" dirty="0"/>
                  <a:t>key is fixed at 56 </a:t>
                </a:r>
                <a:r>
                  <a:rPr lang="en-US" altLang="en-US" dirty="0" smtClean="0"/>
                  <a:t>bits (</a:t>
                </a:r>
                <a14:m>
                  <m:oMath xmlns:m="http://schemas.openxmlformats.org/officeDocument/2006/math">
                    <m:sSup>
                      <m:sSupPr>
                        <m:ctrlPr>
                          <a:rPr lang="en-US" altLang="en-US" b="0" i="1" smtClean="0">
                            <a:latin typeface="Cambria Math" charset="0"/>
                          </a:rPr>
                        </m:ctrlPr>
                      </m:sSupPr>
                      <m:e>
                        <m:r>
                          <a:rPr lang="en-US" altLang="en-US" b="0" i="1" smtClean="0">
                            <a:latin typeface="Cambria Math" charset="0"/>
                          </a:rPr>
                          <m:t>2</m:t>
                        </m:r>
                      </m:e>
                      <m:sup>
                        <m:r>
                          <a:rPr lang="en-US" altLang="en-US" b="0" i="1" smtClean="0">
                            <a:latin typeface="Cambria Math" charset="0"/>
                          </a:rPr>
                          <m:t>56</m:t>
                        </m:r>
                      </m:sup>
                    </m:sSup>
                  </m:oMath>
                </a14:m>
                <a:r>
                  <a:rPr lang="en-US" altLang="en-US" dirty="0" smtClean="0"/>
                  <a:t> keys)</a:t>
                </a:r>
              </a:p>
              <a:p>
                <a:pPr lvl="1"/>
                <a:r>
                  <a:rPr lang="en-US" altLang="en-US" dirty="0" smtClean="0"/>
                  <a:t>Not </a:t>
                </a:r>
                <a:r>
                  <a:rPr lang="en-US" altLang="en-US" dirty="0"/>
                  <a:t>considered long by today’s </a:t>
                </a:r>
                <a:r>
                  <a:rPr lang="en-US" altLang="en-US" dirty="0" smtClean="0"/>
                  <a:t>standards</a:t>
                </a:r>
              </a:p>
              <a:p>
                <a:pPr lvl="1"/>
                <a:r>
                  <a:rPr lang="en-US" altLang="en-US" dirty="0" smtClean="0"/>
                  <a:t>Exhaustive key search is easy with today’s computers</a:t>
                </a:r>
                <a:endParaRPr lang="en-US" alt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1906"/>
                </a:stretch>
              </a:blipFill>
            </p:spPr>
            <p:txBody>
              <a:bodyPr/>
              <a:lstStyle/>
              <a:p>
                <a:r>
                  <a:rPr lang="en-US">
                    <a:noFill/>
                  </a:rPr>
                  <a:t> </a:t>
                </a:r>
              </a:p>
            </p:txBody>
          </p:sp>
        </mc:Fallback>
      </mc:AlternateContent>
    </p:spTree>
    <p:extLst>
      <p:ext uri="{BB962C8B-B14F-4D97-AF65-F5344CB8AC3E}">
        <p14:creationId xmlns:p14="http://schemas.microsoft.com/office/powerpoint/2010/main" val="119406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smtClean="0"/>
              <a:t>Double DES</a:t>
            </a:r>
            <a:endParaRPr lang="en-US" altLang="en-US" dirty="0"/>
          </a:p>
        </p:txBody>
      </p:sp>
      <p:sp>
        <p:nvSpPr>
          <p:cNvPr id="29700" name="Rectangle 3"/>
          <p:cNvSpPr>
            <a:spLocks noGrp="1" noChangeArrowheads="1"/>
          </p:cNvSpPr>
          <p:nvPr>
            <p:ph type="body" idx="1"/>
          </p:nvPr>
        </p:nvSpPr>
        <p:spPr/>
        <p:txBody>
          <a:bodyPr/>
          <a:lstStyle/>
          <a:p>
            <a:pPr marL="171450" lvl="2">
              <a:spcBef>
                <a:spcPts val="750"/>
              </a:spcBef>
            </a:pPr>
            <a:r>
              <a:rPr lang="en-US" altLang="en-US" sz="2800" dirty="0"/>
              <a:t>Researchers suggested doubling DES algorithm for greater </a:t>
            </a:r>
            <a:r>
              <a:rPr lang="en-US" altLang="en-US" sz="2800" dirty="0" smtClean="0"/>
              <a:t>security</a:t>
            </a:r>
            <a:endParaRPr lang="en-US" altLang="en-US" dirty="0" smtClean="0"/>
          </a:p>
          <a:p>
            <a:r>
              <a:rPr lang="en-US" altLang="en-US" dirty="0" smtClean="0"/>
              <a:t>Double DES</a:t>
            </a:r>
          </a:p>
          <a:p>
            <a:pPr lvl="1"/>
            <a:r>
              <a:rPr lang="en-US" altLang="en-US" dirty="0"/>
              <a:t>I</a:t>
            </a:r>
            <a:r>
              <a:rPr lang="en-US" altLang="en-US" dirty="0" smtClean="0"/>
              <a:t>n theory, using two keys should multiply difficulty, therefore making it harder to break</a:t>
            </a:r>
          </a:p>
          <a:p>
            <a:pPr lvl="1"/>
            <a:r>
              <a:rPr lang="en-US" altLang="en-US" dirty="0" smtClean="0"/>
              <a:t>However, two researchers, </a:t>
            </a:r>
            <a:r>
              <a:rPr lang="en-US" altLang="en-US" dirty="0" err="1" smtClean="0"/>
              <a:t>Diffie</a:t>
            </a:r>
            <a:r>
              <a:rPr lang="en-US" altLang="en-US" dirty="0" smtClean="0"/>
              <a:t> and Hellman showed that two encryptions cannot make the increase the difficulty a lot.</a:t>
            </a:r>
          </a:p>
          <a:p>
            <a:pPr lvl="1"/>
            <a:r>
              <a:rPr lang="en-US" altLang="en-US" dirty="0" smtClean="0"/>
              <a:t> The strength of Double DES is similar to using 57-bit key.</a:t>
            </a:r>
            <a:endParaRPr lang="en-US" altLang="en-US" dirty="0"/>
          </a:p>
        </p:txBody>
      </p:sp>
    </p:spTree>
    <p:extLst>
      <p:ext uri="{BB962C8B-B14F-4D97-AF65-F5344CB8AC3E}">
        <p14:creationId xmlns:p14="http://schemas.microsoft.com/office/powerpoint/2010/main" val="66339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smtClean="0"/>
              <a:t>Double DES</a:t>
            </a:r>
            <a:endParaRPr lang="en-US" altLang="en-US" dirty="0"/>
          </a:p>
        </p:txBody>
      </p:sp>
      <mc:AlternateContent xmlns:mc="http://schemas.openxmlformats.org/markup-compatibility/2006" xmlns:a14="http://schemas.microsoft.com/office/drawing/2010/main">
        <mc:Choice Requires="a14">
          <p:sp>
            <p:nvSpPr>
              <p:cNvPr id="30724" name="Rectangle 3"/>
              <p:cNvSpPr>
                <a:spLocks noGrp="1" noChangeArrowheads="1"/>
              </p:cNvSpPr>
              <p:nvPr>
                <p:ph type="body" idx="1"/>
              </p:nvPr>
            </p:nvSpPr>
            <p:spPr/>
            <p:txBody>
              <a:bodyPr/>
              <a:lstStyle/>
              <a:p>
                <a:r>
                  <a:rPr lang="en-US" altLang="en-US" dirty="0" smtClean="0"/>
                  <a:t>In Double DES, each 64-bit block of data is encrypted twice with the DES algorithm by using two keys.</a:t>
                </a:r>
              </a:p>
              <a:p>
                <a:r>
                  <a:rPr lang="en-US" altLang="en-US" dirty="0" smtClean="0"/>
                  <a:t>Assume the attacker knows a set of plaintext, P, and </a:t>
                </a:r>
                <a:r>
                  <a:rPr lang="en-US" altLang="en-US" dirty="0" err="1" smtClean="0"/>
                  <a:t>ciphertext</a:t>
                </a:r>
                <a:r>
                  <a:rPr lang="en-US" altLang="en-US" dirty="0" smtClean="0"/>
                  <a:t>, C: </a:t>
                </a:r>
              </a:p>
              <a:p>
                <a:pPr marL="3429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charset="0"/>
                        </a:rPr>
                        <m:t>𝐶</m:t>
                      </m:r>
                      <m:r>
                        <a:rPr lang="en-US" altLang="en-US" b="0" i="1" smtClean="0">
                          <a:latin typeface="Cambria Math" charset="0"/>
                        </a:rPr>
                        <m:t>=</m:t>
                      </m:r>
                      <m:sSub>
                        <m:sSubPr>
                          <m:ctrlPr>
                            <a:rPr lang="en-US" altLang="en-US" b="0" i="1" smtClean="0">
                              <a:latin typeface="Cambria Math" charset="0"/>
                            </a:rPr>
                          </m:ctrlPr>
                        </m:sSubPr>
                        <m:e>
                          <m:r>
                            <a:rPr lang="en-US" altLang="en-US" b="0" i="1" smtClean="0">
                              <a:latin typeface="Cambria Math" charset="0"/>
                            </a:rPr>
                            <m:t>𝐸</m:t>
                          </m:r>
                        </m:e>
                        <m:sub>
                          <m:r>
                            <a:rPr lang="en-US" altLang="en-US" b="0" i="1" smtClean="0">
                              <a:latin typeface="Cambria Math" charset="0"/>
                            </a:rPr>
                            <m:t>𝑘</m:t>
                          </m:r>
                          <m:r>
                            <a:rPr lang="en-US" altLang="en-US" b="0" i="1" smtClean="0">
                              <a:latin typeface="Cambria Math" charset="0"/>
                            </a:rPr>
                            <m:t>2</m:t>
                          </m:r>
                        </m:sub>
                      </m:sSub>
                      <m:r>
                        <a:rPr lang="en-US" altLang="en-US" b="0" i="1" smtClean="0">
                          <a:latin typeface="Cambria Math" charset="0"/>
                        </a:rPr>
                        <m:t>(</m:t>
                      </m:r>
                      <m:sSub>
                        <m:sSubPr>
                          <m:ctrlPr>
                            <a:rPr lang="en-US" altLang="en-US" i="1">
                              <a:latin typeface="Cambria Math" charset="0"/>
                            </a:rPr>
                          </m:ctrlPr>
                        </m:sSubPr>
                        <m:e>
                          <m:r>
                            <a:rPr lang="en-US" altLang="en-US" i="1">
                              <a:latin typeface="Cambria Math" charset="0"/>
                            </a:rPr>
                            <m:t>𝐸</m:t>
                          </m:r>
                        </m:e>
                        <m:sub>
                          <m:r>
                            <a:rPr lang="en-US" altLang="en-US" i="1">
                              <a:latin typeface="Cambria Math" charset="0"/>
                            </a:rPr>
                            <m:t>𝑘</m:t>
                          </m:r>
                          <m:r>
                            <a:rPr lang="en-US" altLang="en-US" b="0" i="1" smtClean="0">
                              <a:latin typeface="Cambria Math" charset="0"/>
                            </a:rPr>
                            <m:t>1</m:t>
                          </m:r>
                        </m:sub>
                      </m:sSub>
                      <m:r>
                        <a:rPr lang="en-US" altLang="en-US" b="0" i="1" smtClean="0">
                          <a:latin typeface="Cambria Math" charset="0"/>
                        </a:rPr>
                        <m:t>(</m:t>
                      </m:r>
                      <m:r>
                        <a:rPr lang="en-US" altLang="en-US" b="0" i="1" smtClean="0">
                          <a:latin typeface="Cambria Math" charset="0"/>
                        </a:rPr>
                        <m:t>𝑃</m:t>
                      </m:r>
                      <m:r>
                        <a:rPr lang="en-US" altLang="en-US" b="0" i="1" smtClean="0">
                          <a:latin typeface="Cambria Math" charset="0"/>
                        </a:rPr>
                        <m:t>))</m:t>
                      </m:r>
                    </m:oMath>
                  </m:oMathPara>
                </a14:m>
                <a:endParaRPr lang="en-US" altLang="en-US" dirty="0" smtClean="0"/>
              </a:p>
              <a:p>
                <a:pPr lvl="1"/>
                <a:r>
                  <a:rPr lang="en-US" altLang="en-US" dirty="0" smtClean="0"/>
                  <a:t>where K1 and K2 are two keys.</a:t>
                </a:r>
                <a:endParaRPr lang="en-US" altLang="en-US" dirty="0"/>
              </a:p>
            </p:txBody>
          </p:sp>
        </mc:Choice>
        <mc:Fallback xmlns="">
          <p:sp>
            <p:nvSpPr>
              <p:cNvPr id="30724"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1700"/>
                </a:stretch>
              </a:blipFill>
            </p:spPr>
            <p:txBody>
              <a:bodyPr/>
              <a:lstStyle/>
              <a:p>
                <a:r>
                  <a:rPr lang="en-US">
                    <a:noFill/>
                  </a:rPr>
                  <a:t> </a:t>
                </a:r>
              </a:p>
            </p:txBody>
          </p:sp>
        </mc:Fallback>
      </mc:AlternateContent>
    </p:spTree>
    <p:extLst>
      <p:ext uri="{BB962C8B-B14F-4D97-AF65-F5344CB8AC3E}">
        <p14:creationId xmlns:p14="http://schemas.microsoft.com/office/powerpoint/2010/main" val="2048690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en-US" dirty="0" smtClean="0"/>
              <a:t>meet-in-the-middle attack</a:t>
            </a:r>
            <a:endParaRPr lang="en-US" altLang="en-US" dirty="0"/>
          </a:p>
        </p:txBody>
      </p:sp>
      <mc:AlternateContent xmlns:mc="http://schemas.openxmlformats.org/markup-compatibility/2006" xmlns:a14="http://schemas.microsoft.com/office/drawing/2010/main">
        <mc:Choice Requires="a14">
          <p:sp>
            <p:nvSpPr>
              <p:cNvPr id="31748" name="Rectangle 3"/>
              <p:cNvSpPr>
                <a:spLocks noGrp="1" noChangeArrowheads="1"/>
              </p:cNvSpPr>
              <p:nvPr>
                <p:ph type="body" idx="1"/>
              </p:nvPr>
            </p:nvSpPr>
            <p:spPr/>
            <p:txBody>
              <a:bodyPr/>
              <a:lstStyle/>
              <a:p>
                <a:r>
                  <a:rPr lang="en-US" altLang="en-US" dirty="0" smtClean="0"/>
                  <a:t>The meet-in-the-middle attack works by encrypting from one end and decrypting from other end, thus meeting in the middle.</a:t>
                </a:r>
              </a:p>
              <a:p>
                <a:endParaRPr lang="en-US" altLang="en-US" dirty="0" smtClean="0"/>
              </a:p>
              <a:p>
                <a:r>
                  <a:rPr lang="en-US" altLang="en-US" dirty="0" smtClean="0"/>
                  <a:t>Attacker can compute </a:t>
                </a:r>
                <a14:m>
                  <m:oMath xmlns:m="http://schemas.openxmlformats.org/officeDocument/2006/math">
                    <m:sSub>
                      <m:sSubPr>
                        <m:ctrlPr>
                          <a:rPr lang="en-US" altLang="en-US" i="1">
                            <a:latin typeface="Cambria Math" charset="0"/>
                          </a:rPr>
                        </m:ctrlPr>
                      </m:sSubPr>
                      <m:e>
                        <m:r>
                          <a:rPr lang="en-US" altLang="en-US" i="1">
                            <a:latin typeface="Cambria Math" charset="0"/>
                          </a:rPr>
                          <m:t>𝐸</m:t>
                        </m:r>
                      </m:e>
                      <m:sub>
                        <m:r>
                          <a:rPr lang="en-US" altLang="en-US" i="1">
                            <a:latin typeface="Cambria Math" charset="0"/>
                          </a:rPr>
                          <m:t>𝑘</m:t>
                        </m:r>
                        <m:r>
                          <a:rPr lang="en-US" altLang="en-US" i="1">
                            <a:latin typeface="Cambria Math" charset="0"/>
                          </a:rPr>
                          <m:t>1</m:t>
                        </m:r>
                      </m:sub>
                    </m:sSub>
                    <m:r>
                      <a:rPr lang="en-US" altLang="en-US" i="1">
                        <a:latin typeface="Cambria Math" charset="0"/>
                      </a:rPr>
                      <m:t> </m:t>
                    </m:r>
                  </m:oMath>
                </a14:m>
                <a:r>
                  <a:rPr lang="en-US" altLang="en-US" dirty="0" smtClean="0"/>
                  <a:t>(P) for all possible keys k1 and store results in memory. </a:t>
                </a:r>
              </a:p>
              <a:p>
                <a:r>
                  <a:rPr lang="en-US" altLang="en-US" dirty="0" smtClean="0"/>
                  <a:t>Afterwards the attacker can compute </a:t>
                </a:r>
                <a14:m>
                  <m:oMath xmlns:m="http://schemas.openxmlformats.org/officeDocument/2006/math">
                    <m:sSub>
                      <m:sSubPr>
                        <m:ctrlPr>
                          <a:rPr lang="en-US" altLang="en-US" i="1">
                            <a:latin typeface="Cambria Math" charset="0"/>
                          </a:rPr>
                        </m:ctrlPr>
                      </m:sSubPr>
                      <m:e>
                        <m:r>
                          <a:rPr lang="en-US" altLang="en-US" b="0" i="1" smtClean="0">
                            <a:latin typeface="Cambria Math" charset="0"/>
                          </a:rPr>
                          <m:t>𝐷</m:t>
                        </m:r>
                      </m:e>
                      <m:sub>
                        <m:r>
                          <a:rPr lang="en-US" altLang="en-US" i="1">
                            <a:latin typeface="Cambria Math" charset="0"/>
                          </a:rPr>
                          <m:t>𝑘</m:t>
                        </m:r>
                        <m:r>
                          <a:rPr lang="en-US" altLang="en-US" b="0" i="1" smtClean="0">
                            <a:latin typeface="Cambria Math" charset="0"/>
                          </a:rPr>
                          <m:t>2</m:t>
                        </m:r>
                      </m:sub>
                    </m:sSub>
                    <m:r>
                      <a:rPr lang="en-US" altLang="en-US" i="1">
                        <a:latin typeface="Cambria Math" charset="0"/>
                      </a:rPr>
                      <m:t> </m:t>
                    </m:r>
                  </m:oMath>
                </a14:m>
                <a:r>
                  <a:rPr lang="en-US" altLang="en-US" dirty="0" smtClean="0"/>
                  <a:t>(C) for each k2 and compare with table in memory. </a:t>
                </a:r>
              </a:p>
              <a:p>
                <a:r>
                  <a:rPr lang="en-US" altLang="en-US" dirty="0" smtClean="0"/>
                  <a:t>If he gets match it is likely that he has discovered two keys, k1 and k2.</a:t>
                </a:r>
                <a:endParaRPr lang="en-US" altLang="en-US" dirty="0"/>
              </a:p>
            </p:txBody>
          </p:sp>
        </mc:Choice>
        <mc:Fallback xmlns="">
          <p:sp>
            <p:nvSpPr>
              <p:cNvPr id="31748"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2550"/>
                </a:stretch>
              </a:blipFill>
            </p:spPr>
            <p:txBody>
              <a:bodyPr/>
              <a:lstStyle/>
              <a:p>
                <a:r>
                  <a:rPr lang="en-US">
                    <a:noFill/>
                  </a:rPr>
                  <a:t> </a:t>
                </a:r>
              </a:p>
            </p:txBody>
          </p:sp>
        </mc:Fallback>
      </mc:AlternateContent>
    </p:spTree>
    <p:extLst>
      <p:ext uri="{BB962C8B-B14F-4D97-AF65-F5344CB8AC3E}">
        <p14:creationId xmlns:p14="http://schemas.microsoft.com/office/powerpoint/2010/main" val="1736274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Two-key Triple DES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Two-key Triple DES</a:t>
                </a:r>
              </a:p>
              <a:p>
                <a:pPr lvl="1"/>
                <a:r>
                  <a:rPr lang="en-US" altLang="en-US" dirty="0" smtClean="0"/>
                  <a:t>Using two keys, and apply them in 3 operations which adds strength</a:t>
                </a:r>
              </a:p>
              <a:p>
                <a:pPr lvl="1"/>
                <a:r>
                  <a:rPr lang="en-US" altLang="en-US" dirty="0" smtClean="0"/>
                  <a:t>Encrypt with one key, decrypt with the second key and encrypt with the first key again</a:t>
                </a:r>
              </a:p>
              <a:p>
                <a:pPr lvl="1"/>
                <a:endParaRPr lang="en-US" altLang="en-US" dirty="0" smtClean="0"/>
              </a:p>
              <a:p>
                <a:pPr marL="342900" lvl="1" indent="0">
                  <a:buNone/>
                </a:pPr>
                <a14:m>
                  <m:oMathPara xmlns:m="http://schemas.openxmlformats.org/officeDocument/2006/math">
                    <m:oMathParaPr>
                      <m:jc m:val="centerGroup"/>
                    </m:oMathParaPr>
                    <m:oMath xmlns:m="http://schemas.openxmlformats.org/officeDocument/2006/math">
                      <m:r>
                        <a:rPr lang="en-US" altLang="en-US" sz="2800" i="1">
                          <a:latin typeface="Cambria Math" charset="0"/>
                        </a:rPr>
                        <m:t>𝐶</m:t>
                      </m:r>
                      <m:r>
                        <a:rPr lang="en-US" altLang="en-US" sz="2800" i="1">
                          <a:latin typeface="Cambria Math" charset="0"/>
                        </a:rPr>
                        <m:t>=</m:t>
                      </m:r>
                      <m:sSub>
                        <m:sSubPr>
                          <m:ctrlPr>
                            <a:rPr lang="en-US" altLang="en-US" sz="2800" i="1">
                              <a:latin typeface="Cambria Math" charset="0"/>
                            </a:rPr>
                          </m:ctrlPr>
                        </m:sSubPr>
                        <m:e>
                          <m:sSub>
                            <m:sSubPr>
                              <m:ctrlPr>
                                <a:rPr lang="en-US" altLang="en-US" sz="2800" b="0" i="1" smtClean="0">
                                  <a:latin typeface="Cambria Math" charset="0"/>
                                </a:rPr>
                              </m:ctrlPr>
                            </m:sSubPr>
                            <m:e>
                              <m:r>
                                <a:rPr lang="en-US" altLang="en-US" sz="2800" b="0" i="1" smtClean="0">
                                  <a:latin typeface="Cambria Math" charset="0"/>
                                </a:rPr>
                                <m:t>𝐸</m:t>
                              </m:r>
                            </m:e>
                            <m:sub>
                              <m:r>
                                <a:rPr lang="en-US" altLang="en-US" sz="2800" b="0" i="1" smtClean="0">
                                  <a:latin typeface="Cambria Math" charset="0"/>
                                </a:rPr>
                                <m:t>𝑘</m:t>
                              </m:r>
                              <m:r>
                                <a:rPr lang="en-US" altLang="en-US" sz="2800" b="0" i="1" smtClean="0">
                                  <a:latin typeface="Cambria Math" charset="0"/>
                                </a:rPr>
                                <m:t>1</m:t>
                              </m:r>
                            </m:sub>
                          </m:sSub>
                          <m:r>
                            <a:rPr lang="en-US" altLang="en-US" sz="2800" b="0" i="1" smtClean="0">
                              <a:latin typeface="Cambria Math" charset="0"/>
                            </a:rPr>
                            <m:t>(</m:t>
                          </m:r>
                          <m:r>
                            <a:rPr lang="en-US" altLang="en-US" sz="2800" b="0" i="1" smtClean="0">
                              <a:latin typeface="Cambria Math" charset="0"/>
                            </a:rPr>
                            <m:t>𝐷</m:t>
                          </m:r>
                        </m:e>
                        <m:sub>
                          <m:r>
                            <a:rPr lang="en-US" altLang="en-US" sz="2800" i="1">
                              <a:latin typeface="Cambria Math" charset="0"/>
                            </a:rPr>
                            <m:t>𝑘</m:t>
                          </m:r>
                          <m:r>
                            <a:rPr lang="en-US" altLang="en-US" sz="2800" i="1">
                              <a:latin typeface="Cambria Math" charset="0"/>
                            </a:rPr>
                            <m:t>2</m:t>
                          </m:r>
                        </m:sub>
                      </m:sSub>
                      <m:r>
                        <a:rPr lang="en-US" altLang="en-US" sz="2800" i="1">
                          <a:latin typeface="Cambria Math" charset="0"/>
                        </a:rPr>
                        <m:t>(</m:t>
                      </m:r>
                      <m:sSub>
                        <m:sSubPr>
                          <m:ctrlPr>
                            <a:rPr lang="en-US" altLang="en-US" sz="2800" i="1">
                              <a:latin typeface="Cambria Math" charset="0"/>
                            </a:rPr>
                          </m:ctrlPr>
                        </m:sSubPr>
                        <m:e>
                          <m:r>
                            <a:rPr lang="en-US" altLang="en-US" sz="2800" i="1">
                              <a:latin typeface="Cambria Math" charset="0"/>
                            </a:rPr>
                            <m:t>𝐸</m:t>
                          </m:r>
                        </m:e>
                        <m:sub>
                          <m:r>
                            <a:rPr lang="en-US" altLang="en-US" sz="2800" i="1">
                              <a:latin typeface="Cambria Math" charset="0"/>
                            </a:rPr>
                            <m:t>𝑘</m:t>
                          </m:r>
                          <m:r>
                            <a:rPr lang="en-US" altLang="en-US" sz="2800" i="1">
                              <a:latin typeface="Cambria Math" charset="0"/>
                            </a:rPr>
                            <m:t>1</m:t>
                          </m:r>
                        </m:sub>
                      </m:sSub>
                      <m:d>
                        <m:dPr>
                          <m:ctrlPr>
                            <a:rPr lang="en-US" altLang="en-US" sz="2800" i="1">
                              <a:latin typeface="Cambria Math" charset="0"/>
                            </a:rPr>
                          </m:ctrlPr>
                        </m:dPr>
                        <m:e>
                          <m:r>
                            <a:rPr lang="en-US" altLang="en-US" sz="2800" i="1">
                              <a:latin typeface="Cambria Math" charset="0"/>
                            </a:rPr>
                            <m:t>𝑃</m:t>
                          </m:r>
                        </m:e>
                      </m:d>
                      <m:r>
                        <a:rPr lang="en-US" altLang="en-US" sz="2800" b="0" i="1" smtClean="0">
                          <a:latin typeface="Cambria Math" charset="0"/>
                        </a:rPr>
                        <m:t>)</m:t>
                      </m:r>
                      <m:r>
                        <a:rPr lang="en-US" altLang="en-US" sz="2800" i="1">
                          <a:latin typeface="Cambria Math" charset="0"/>
                        </a:rPr>
                        <m:t>)</m:t>
                      </m:r>
                    </m:oMath>
                  </m:oMathPara>
                </a14:m>
                <a:endParaRPr lang="en-US" altLang="en-US" sz="2800" dirty="0"/>
              </a:p>
              <a:p>
                <a:pPr lvl="1"/>
                <a:endParaRPr lang="en-US" altLang="en-US" dirty="0" smtClean="0"/>
              </a:p>
              <a:p>
                <a:r>
                  <a:rPr lang="en-US" dirty="0" smtClean="0"/>
                  <a:t>The strength is rated at about 80 bits.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spTree>
    <p:extLst>
      <p:ext uri="{BB962C8B-B14F-4D97-AF65-F5344CB8AC3E}">
        <p14:creationId xmlns:p14="http://schemas.microsoft.com/office/powerpoint/2010/main" val="425449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dirty="0" smtClean="0"/>
              <a:t>Three-key </a:t>
            </a:r>
            <a:r>
              <a:rPr lang="en-US" altLang="en-US" dirty="0"/>
              <a:t>Triple </a:t>
            </a:r>
            <a:r>
              <a:rPr lang="en-US" altLang="en-US" dirty="0" smtClean="0"/>
              <a:t>DES</a:t>
            </a:r>
            <a:endParaRPr lang="en-US" altLang="en-US" dirty="0"/>
          </a:p>
        </p:txBody>
      </p:sp>
      <p:sp>
        <p:nvSpPr>
          <p:cNvPr id="33796" name="Rectangle 3"/>
          <p:cNvSpPr>
            <a:spLocks noGrp="1" noChangeArrowheads="1"/>
          </p:cNvSpPr>
          <p:nvPr>
            <p:ph type="body" idx="1"/>
          </p:nvPr>
        </p:nvSpPr>
        <p:spPr/>
        <p:txBody>
          <a:bodyPr/>
          <a:lstStyle/>
          <a:p>
            <a:r>
              <a:rPr lang="en-US" altLang="en-US" dirty="0" smtClean="0"/>
              <a:t>Triple DES</a:t>
            </a:r>
          </a:p>
          <a:p>
            <a:pPr lvl="1"/>
            <a:r>
              <a:rPr lang="en-US" altLang="en-US" dirty="0" smtClean="0"/>
              <a:t>Using three keys, apply them in 3 operations which adds strength</a:t>
            </a:r>
          </a:p>
          <a:p>
            <a:pPr lvl="1"/>
            <a:r>
              <a:rPr lang="en-US" altLang="en-US" dirty="0"/>
              <a:t>E</a:t>
            </a:r>
            <a:r>
              <a:rPr lang="en-US" altLang="en-US" dirty="0" smtClean="0"/>
              <a:t>ncrypt with one key, decrypt with the second key and encrypt with the third key</a:t>
            </a:r>
          </a:p>
          <a:p>
            <a:pPr lvl="1"/>
            <a:r>
              <a:rPr lang="en-US" altLang="en-US" dirty="0" smtClean="0"/>
              <a:t>Three applications of the DES algorithm but it only doubles the effective key length – 112-bit key</a:t>
            </a:r>
          </a:p>
          <a:p>
            <a:pPr lvl="2"/>
            <a:endParaRPr lang="en-US" altLang="en-US" dirty="0"/>
          </a:p>
        </p:txBody>
      </p:sp>
    </p:spTree>
    <p:extLst>
      <p:ext uri="{BB962C8B-B14F-4D97-AF65-F5344CB8AC3E}">
        <p14:creationId xmlns:p14="http://schemas.microsoft.com/office/powerpoint/2010/main" val="1561156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 Weak keys</a:t>
            </a:r>
            <a:endParaRPr lang="en-US" dirty="0"/>
          </a:p>
        </p:txBody>
      </p:sp>
      <p:sp>
        <p:nvSpPr>
          <p:cNvPr id="3" name="Content Placeholder 2"/>
          <p:cNvSpPr>
            <a:spLocks noGrp="1"/>
          </p:cNvSpPr>
          <p:nvPr>
            <p:ph idx="1"/>
          </p:nvPr>
        </p:nvSpPr>
        <p:spPr/>
        <p:txBody>
          <a:bodyPr/>
          <a:lstStyle/>
          <a:p>
            <a:r>
              <a:rPr lang="en-US" smtClean="0"/>
              <a:t>DES uses 16 48-bits keys generated from a master 56- bit key (64 bits if we consider also parity bits) </a:t>
            </a:r>
          </a:p>
          <a:p>
            <a:r>
              <a:rPr lang="en-US" smtClean="0"/>
              <a:t>Weak keys: keys make the same sub-key to be generated in more than one round. </a:t>
            </a:r>
          </a:p>
          <a:p>
            <a:r>
              <a:rPr lang="en-US" smtClean="0"/>
              <a:t>Result: reduce cipher complexity </a:t>
            </a:r>
          </a:p>
          <a:p>
            <a:r>
              <a:rPr lang="en-US" smtClean="0"/>
              <a:t>Weak keys can be avoided at key generation. </a:t>
            </a:r>
          </a:p>
          <a:p>
            <a:r>
              <a:rPr lang="en-US" smtClean="0"/>
              <a:t>DES has 4 weak keys </a:t>
            </a:r>
          </a:p>
          <a:p>
            <a:pPr lvl="1"/>
            <a:r>
              <a:rPr lang="en-US" smtClean="0"/>
              <a:t>01010101 01010101</a:t>
            </a:r>
          </a:p>
          <a:p>
            <a:pPr lvl="1"/>
            <a:r>
              <a:rPr lang="en-US" smtClean="0"/>
              <a:t>FEFEFEFE FEFEFEFE </a:t>
            </a:r>
          </a:p>
          <a:p>
            <a:pPr lvl="1"/>
            <a:r>
              <a:rPr lang="en-US" smtClean="0"/>
              <a:t>E0E0E0E0 F1F1F1F1 </a:t>
            </a:r>
          </a:p>
          <a:p>
            <a:pPr lvl="1"/>
            <a:r>
              <a:rPr lang="en-US" smtClean="0"/>
              <a:t>1F1F1F1F 0E0E0E0E</a:t>
            </a:r>
            <a:endParaRPr lang="en-US" dirty="0"/>
          </a:p>
        </p:txBody>
      </p:sp>
    </p:spTree>
    <p:extLst>
      <p:ext uri="{BB962C8B-B14F-4D97-AF65-F5344CB8AC3E}">
        <p14:creationId xmlns:p14="http://schemas.microsoft.com/office/powerpoint/2010/main" val="398718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DES encryptions</a:t>
            </a:r>
            <a:endParaRPr lang="en-US" dirty="0"/>
          </a:p>
        </p:txBody>
      </p:sp>
      <p:graphicFrame>
        <p:nvGraphicFramePr>
          <p:cNvPr id="7" name="Content Placeholder 6" title="Compare DES encryptions"/>
          <p:cNvGraphicFramePr>
            <a:graphicFrameLocks noGrp="1"/>
          </p:cNvGraphicFramePr>
          <p:nvPr>
            <p:ph idx="1"/>
            <p:extLst>
              <p:ext uri="{D42A27DB-BD31-4B8C-83A1-F6EECF244321}">
                <p14:modId xmlns:p14="http://schemas.microsoft.com/office/powerpoint/2010/main" val="2093083721"/>
              </p:ext>
            </p:extLst>
          </p:nvPr>
        </p:nvGraphicFramePr>
        <p:xfrm>
          <a:off x="628650" y="1377950"/>
          <a:ext cx="7886700" cy="4724400"/>
        </p:xfrm>
        <a:graphic>
          <a:graphicData uri="http://schemas.openxmlformats.org/drawingml/2006/table">
            <a:tbl>
              <a:tblPr firstRow="1" bandRow="1">
                <a:tableStyleId>{5C22544A-7EE6-4342-B048-85BDC9FD1C3A}</a:tableStyleId>
              </a:tblPr>
              <a:tblGrid>
                <a:gridCol w="1971675"/>
                <a:gridCol w="3370984"/>
                <a:gridCol w="1316182"/>
                <a:gridCol w="1227859"/>
              </a:tblGrid>
              <a:tr h="370840">
                <a:tc>
                  <a:txBody>
                    <a:bodyPr/>
                    <a:lstStyle/>
                    <a:p>
                      <a:r>
                        <a:rPr lang="en-US" sz="2000" dirty="0" smtClean="0"/>
                        <a:t>Encryption</a:t>
                      </a:r>
                      <a:endParaRPr lang="en-US" sz="2000" dirty="0"/>
                    </a:p>
                  </a:txBody>
                  <a:tcPr/>
                </a:tc>
                <a:tc>
                  <a:txBody>
                    <a:bodyPr/>
                    <a:lstStyle/>
                    <a:p>
                      <a:r>
                        <a:rPr lang="en-US" sz="2000" dirty="0" smtClean="0"/>
                        <a:t>Operation</a:t>
                      </a:r>
                      <a:endParaRPr lang="en-US" sz="2000" dirty="0"/>
                    </a:p>
                  </a:txBody>
                  <a:tcPr/>
                </a:tc>
                <a:tc>
                  <a:txBody>
                    <a:bodyPr/>
                    <a:lstStyle/>
                    <a:p>
                      <a:r>
                        <a:rPr lang="en-US" sz="2000" dirty="0" smtClean="0"/>
                        <a:t>Key</a:t>
                      </a:r>
                      <a:r>
                        <a:rPr lang="en-US" sz="2000" baseline="0" dirty="0" smtClean="0"/>
                        <a:t> length</a:t>
                      </a:r>
                      <a:endParaRPr lang="en-US" sz="2000" dirty="0"/>
                    </a:p>
                  </a:txBody>
                  <a:tcPr/>
                </a:tc>
                <a:tc>
                  <a:txBody>
                    <a:bodyPr/>
                    <a:lstStyle/>
                    <a:p>
                      <a:r>
                        <a:rPr lang="en-US" sz="2000" dirty="0" smtClean="0"/>
                        <a:t>Strength</a:t>
                      </a:r>
                      <a:endParaRPr lang="en-US" sz="2000" dirty="0"/>
                    </a:p>
                  </a:txBody>
                  <a:tcPr/>
                </a:tc>
              </a:tr>
              <a:tr h="370840">
                <a:tc>
                  <a:txBody>
                    <a:bodyPr/>
                    <a:lstStyle/>
                    <a:p>
                      <a:r>
                        <a:rPr lang="en-US" sz="2000" dirty="0" smtClean="0"/>
                        <a:t>DES</a:t>
                      </a:r>
                      <a:endParaRPr lang="en-US" sz="2000" dirty="0"/>
                    </a:p>
                  </a:txBody>
                  <a:tcPr/>
                </a:tc>
                <a:tc>
                  <a:txBody>
                    <a:bodyPr/>
                    <a:lstStyle/>
                    <a:p>
                      <a:r>
                        <a:rPr lang="en-US" sz="2000" dirty="0" smtClean="0"/>
                        <a:t>Encrypt with one key</a:t>
                      </a:r>
                      <a:endParaRPr lang="en-US" sz="2000" dirty="0"/>
                    </a:p>
                  </a:txBody>
                  <a:tcPr/>
                </a:tc>
                <a:tc>
                  <a:txBody>
                    <a:bodyPr/>
                    <a:lstStyle/>
                    <a:p>
                      <a:r>
                        <a:rPr lang="en-US" sz="2000" dirty="0" smtClean="0"/>
                        <a:t>56-bit</a:t>
                      </a:r>
                      <a:endParaRPr lang="en-US" sz="2000" dirty="0"/>
                    </a:p>
                  </a:txBody>
                  <a:tcPr/>
                </a:tc>
                <a:tc>
                  <a:txBody>
                    <a:bodyPr/>
                    <a:lstStyle/>
                    <a:p>
                      <a:r>
                        <a:rPr lang="en-US" sz="2000" dirty="0" smtClean="0"/>
                        <a:t>56-bit</a:t>
                      </a:r>
                      <a:endParaRPr lang="en-US" sz="2000" dirty="0"/>
                    </a:p>
                  </a:txBody>
                  <a:tcPr/>
                </a:tc>
              </a:tr>
              <a:tr h="370840">
                <a:tc>
                  <a:txBody>
                    <a:bodyPr/>
                    <a:lstStyle/>
                    <a:p>
                      <a:r>
                        <a:rPr lang="en-US" sz="2000" dirty="0" smtClean="0"/>
                        <a:t>Double DES</a:t>
                      </a:r>
                      <a:endParaRPr lang="en-US" sz="2000" dirty="0"/>
                    </a:p>
                  </a:txBody>
                  <a:tcPr/>
                </a:tc>
                <a:tc>
                  <a:txBody>
                    <a:bodyPr/>
                    <a:lstStyle/>
                    <a:p>
                      <a:r>
                        <a:rPr lang="en-US" sz="2000" dirty="0" smtClean="0"/>
                        <a:t>Encrypt</a:t>
                      </a:r>
                      <a:r>
                        <a:rPr lang="en-US" sz="2000" baseline="0" dirty="0" smtClean="0"/>
                        <a:t> with one key, then encrypt the result with another key</a:t>
                      </a:r>
                      <a:endParaRPr lang="en-US" sz="2000" dirty="0"/>
                    </a:p>
                  </a:txBody>
                  <a:tcPr/>
                </a:tc>
                <a:tc>
                  <a:txBody>
                    <a:bodyPr/>
                    <a:lstStyle/>
                    <a:p>
                      <a:r>
                        <a:rPr lang="en-US" sz="2000" dirty="0" smtClean="0"/>
                        <a:t>Two 56-bit keys</a:t>
                      </a:r>
                      <a:endParaRPr lang="en-US" sz="2000" dirty="0"/>
                    </a:p>
                  </a:txBody>
                  <a:tcPr/>
                </a:tc>
                <a:tc>
                  <a:txBody>
                    <a:bodyPr/>
                    <a:lstStyle/>
                    <a:p>
                      <a:r>
                        <a:rPr lang="en-US" sz="2000" dirty="0" smtClean="0"/>
                        <a:t>57-bit</a:t>
                      </a:r>
                      <a:endParaRPr lang="en-US" sz="2000" dirty="0"/>
                    </a:p>
                  </a:txBody>
                  <a:tcPr/>
                </a:tc>
              </a:tr>
              <a:tr h="370840">
                <a:tc>
                  <a:txBody>
                    <a:bodyPr/>
                    <a:lstStyle/>
                    <a:p>
                      <a:r>
                        <a:rPr lang="en-US" sz="2000" dirty="0" smtClean="0"/>
                        <a:t>Two-key Triple</a:t>
                      </a:r>
                      <a:r>
                        <a:rPr lang="en-US" sz="2000" baseline="0" dirty="0" smtClean="0"/>
                        <a:t> DES</a:t>
                      </a:r>
                      <a:endParaRPr lang="en-US" sz="2000" dirty="0"/>
                    </a:p>
                  </a:txBody>
                  <a:tcPr/>
                </a:tc>
                <a:tc>
                  <a:txBody>
                    <a:bodyPr/>
                    <a:lstStyle/>
                    <a:p>
                      <a:r>
                        <a:rPr lang="en-US" sz="2000" dirty="0" smtClean="0"/>
                        <a:t>Encrypt</a:t>
                      </a:r>
                      <a:r>
                        <a:rPr lang="en-US" sz="2000" baseline="0" dirty="0" smtClean="0"/>
                        <a:t> with one key, then encrypt (or decrypt) the result with another key, then encrypt with the first key again</a:t>
                      </a:r>
                      <a:endParaRPr 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Two 56-bit keys</a:t>
                      </a:r>
                    </a:p>
                    <a:p>
                      <a:endParaRPr lang="en-US" sz="2000" dirty="0"/>
                    </a:p>
                  </a:txBody>
                  <a:tcPr/>
                </a:tc>
                <a:tc>
                  <a:txBody>
                    <a:bodyPr/>
                    <a:lstStyle/>
                    <a:p>
                      <a:r>
                        <a:rPr lang="en-US" sz="2000" dirty="0" smtClean="0"/>
                        <a:t>80-bit</a:t>
                      </a:r>
                      <a:endParaRPr lang="en-US" sz="20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Three-key Triple</a:t>
                      </a:r>
                      <a:r>
                        <a:rPr lang="en-US" sz="2000" baseline="0" dirty="0" smtClean="0"/>
                        <a:t> DES</a:t>
                      </a:r>
                      <a:endParaRPr lang="en-US" sz="20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Encrypt</a:t>
                      </a:r>
                      <a:r>
                        <a:rPr lang="en-US" sz="2000" baseline="0" dirty="0" smtClean="0"/>
                        <a:t> with one key, then encrypt (or decrypt) the result with another key, then encrypt with the third key </a:t>
                      </a:r>
                      <a:endParaRPr lang="en-US" sz="2000" dirty="0" smtClean="0"/>
                    </a:p>
                    <a:p>
                      <a:endParaRPr 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Three 56-bit keys</a:t>
                      </a:r>
                    </a:p>
                    <a:p>
                      <a:endParaRPr lang="en-US" sz="2000" dirty="0"/>
                    </a:p>
                  </a:txBody>
                  <a:tcPr/>
                </a:tc>
                <a:tc>
                  <a:txBody>
                    <a:bodyPr/>
                    <a:lstStyle/>
                    <a:p>
                      <a:r>
                        <a:rPr lang="en-US" sz="2000" dirty="0" smtClean="0"/>
                        <a:t>112-bit</a:t>
                      </a:r>
                      <a:endParaRPr lang="en-US" sz="2000" dirty="0"/>
                    </a:p>
                  </a:txBody>
                  <a:tcPr/>
                </a:tc>
              </a:tr>
            </a:tbl>
          </a:graphicData>
        </a:graphic>
      </p:graphicFrame>
    </p:spTree>
    <p:extLst>
      <p:ext uri="{BB962C8B-B14F-4D97-AF65-F5344CB8AC3E}">
        <p14:creationId xmlns:p14="http://schemas.microsoft.com/office/powerpoint/2010/main" val="1108598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dirty="0" smtClean="0"/>
              <a:t>AES Algorithm history</a:t>
            </a:r>
            <a:endParaRPr lang="en-US" altLang="en-US" dirty="0"/>
          </a:p>
        </p:txBody>
      </p:sp>
      <p:sp>
        <p:nvSpPr>
          <p:cNvPr id="36868" name="Rectangle 3"/>
          <p:cNvSpPr>
            <a:spLocks noGrp="1" noChangeArrowheads="1"/>
          </p:cNvSpPr>
          <p:nvPr>
            <p:ph type="body" idx="1"/>
          </p:nvPr>
        </p:nvSpPr>
        <p:spPr/>
        <p:txBody>
          <a:bodyPr/>
          <a:lstStyle/>
          <a:p>
            <a:r>
              <a:rPr lang="en-US" altLang="en-US" dirty="0" smtClean="0"/>
              <a:t>AES, the Beginning</a:t>
            </a:r>
          </a:p>
          <a:p>
            <a:pPr lvl="1"/>
            <a:r>
              <a:rPr lang="en-US" altLang="en-US" dirty="0" smtClean="0"/>
              <a:t>In 1997, NIST (NBS became NIST) did another call for proposals for a replacement to DES. </a:t>
            </a:r>
          </a:p>
          <a:p>
            <a:pPr lvl="1"/>
            <a:r>
              <a:rPr lang="en-US" altLang="en-US" dirty="0"/>
              <a:t>In 1999, five finalists were selected </a:t>
            </a:r>
            <a:r>
              <a:rPr lang="en-US" altLang="en-US" dirty="0" smtClean="0"/>
              <a:t>and were tested.</a:t>
            </a:r>
            <a:endParaRPr lang="en-US" altLang="en-US" dirty="0"/>
          </a:p>
          <a:p>
            <a:pPr lvl="1"/>
            <a:r>
              <a:rPr lang="en-US" altLang="en-US" dirty="0"/>
              <a:t>Looked at security but also at cost or efficiency, ease of implementation in software</a:t>
            </a:r>
          </a:p>
          <a:p>
            <a:pPr lvl="1"/>
            <a:r>
              <a:rPr lang="en-US" altLang="en-US" dirty="0"/>
              <a:t>Winning algorithm submitted by two Dutch cryptographers – Vincent </a:t>
            </a:r>
            <a:r>
              <a:rPr lang="en-US" altLang="en-US" dirty="0" err="1"/>
              <a:t>Rijmen</a:t>
            </a:r>
            <a:r>
              <a:rPr lang="en-US" altLang="en-US" dirty="0"/>
              <a:t> and Joan Daemon</a:t>
            </a:r>
          </a:p>
          <a:p>
            <a:pPr lvl="1"/>
            <a:r>
              <a:rPr lang="en-US" altLang="en-US" dirty="0"/>
              <a:t>Called AES and was adopted in 2001</a:t>
            </a:r>
          </a:p>
          <a:p>
            <a:pPr lvl="1"/>
            <a:r>
              <a:rPr lang="en-US" altLang="en-US" dirty="0"/>
              <a:t>Became Federal Information Processing Standard 197 (FIPS 197)</a:t>
            </a:r>
          </a:p>
        </p:txBody>
      </p:sp>
    </p:spTree>
    <p:extLst>
      <p:ext uri="{BB962C8B-B14F-4D97-AF65-F5344CB8AC3E}">
        <p14:creationId xmlns:p14="http://schemas.microsoft.com/office/powerpoint/2010/main" val="1051137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smtClean="0"/>
              <a:t>AES Algorithm</a:t>
            </a:r>
            <a:endParaRPr lang="en-US" altLang="en-US"/>
          </a:p>
        </p:txBody>
      </p:sp>
      <p:sp>
        <p:nvSpPr>
          <p:cNvPr id="38916" name="Rectangle 3"/>
          <p:cNvSpPr>
            <a:spLocks noGrp="1" noChangeArrowheads="1"/>
          </p:cNvSpPr>
          <p:nvPr>
            <p:ph type="body" idx="1"/>
          </p:nvPr>
        </p:nvSpPr>
        <p:spPr/>
        <p:txBody>
          <a:bodyPr/>
          <a:lstStyle/>
          <a:p>
            <a:r>
              <a:rPr lang="en-US" altLang="en-US" smtClean="0"/>
              <a:t>Overview AES</a:t>
            </a:r>
          </a:p>
          <a:p>
            <a:pPr lvl="1"/>
            <a:r>
              <a:rPr lang="en-US" altLang="en-US" smtClean="0"/>
              <a:t>Fast algorithm</a:t>
            </a:r>
          </a:p>
          <a:p>
            <a:pPr lvl="2"/>
            <a:r>
              <a:rPr lang="en-US" altLang="en-US" smtClean="0"/>
              <a:t>Can be implemented on simple processor</a:t>
            </a:r>
          </a:p>
          <a:p>
            <a:pPr lvl="1"/>
            <a:r>
              <a:rPr lang="en-US" altLang="en-US" smtClean="0"/>
              <a:t>Uses substitution and transposition plus shift, XOR and addition operations</a:t>
            </a:r>
          </a:p>
          <a:p>
            <a:pPr lvl="1"/>
            <a:r>
              <a:rPr lang="en-US" altLang="en-US" smtClean="0"/>
              <a:t>Uses repeat cycles – called rounds in AES</a:t>
            </a:r>
          </a:p>
          <a:p>
            <a:pPr lvl="1"/>
            <a:r>
              <a:rPr lang="en-US" altLang="en-US" smtClean="0"/>
              <a:t>There are 10, 12, or 14 cycles for keys of 128, 192, and 256 bits.</a:t>
            </a:r>
          </a:p>
          <a:p>
            <a:pPr lvl="1"/>
            <a:r>
              <a:rPr lang="en-US" altLang="en-US" smtClean="0"/>
              <a:t>Each cycle consists of 4 steps</a:t>
            </a:r>
          </a:p>
          <a:p>
            <a:pPr lvl="2"/>
            <a:endParaRPr lang="en-US" altLang="en-US" dirty="0"/>
          </a:p>
        </p:txBody>
      </p:sp>
    </p:spTree>
    <p:extLst>
      <p:ext uri="{BB962C8B-B14F-4D97-AF65-F5344CB8AC3E}">
        <p14:creationId xmlns:p14="http://schemas.microsoft.com/office/powerpoint/2010/main" val="2061612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Introduction to Cryptography</a:t>
            </a:r>
            <a:endParaRPr lang="en-US" dirty="0"/>
          </a:p>
        </p:txBody>
      </p:sp>
      <p:sp>
        <p:nvSpPr>
          <p:cNvPr id="3" name="Content Placeholder 2"/>
          <p:cNvSpPr>
            <a:spLocks noGrp="1"/>
          </p:cNvSpPr>
          <p:nvPr>
            <p:ph idx="1"/>
          </p:nvPr>
        </p:nvSpPr>
        <p:spPr/>
        <p:txBody>
          <a:bodyPr/>
          <a:lstStyle/>
          <a:p>
            <a:r>
              <a:rPr lang="en-US" dirty="0" smtClean="0"/>
              <a:t>Module Description: </a:t>
            </a:r>
          </a:p>
          <a:p>
            <a:r>
              <a:rPr lang="en-US" sz="2600" dirty="0" smtClean="0"/>
              <a:t>This 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endParaRPr lang="en-US" dirty="0" smtClean="0"/>
          </a:p>
          <a:p>
            <a:r>
              <a:rPr lang="en-US" dirty="0" smtClean="0"/>
              <a:t>Topics:</a:t>
            </a:r>
          </a:p>
          <a:p>
            <a:pPr lvl="1"/>
            <a:r>
              <a:rPr lang="en-US" dirty="0" smtClean="0"/>
              <a:t>Lesson 1: Cryptography Overview </a:t>
            </a:r>
          </a:p>
          <a:p>
            <a:pPr lvl="1"/>
            <a:r>
              <a:rPr lang="en-US" dirty="0" smtClean="0"/>
              <a:t>Lesson 2: Symmetric and Asymmetric Cryptography </a:t>
            </a:r>
          </a:p>
          <a:p>
            <a:pPr lvl="1"/>
            <a:r>
              <a:rPr lang="en-US" dirty="0" smtClean="0"/>
              <a:t>Lesson 3: Cryptographic Applications </a:t>
            </a:r>
            <a:endParaRPr lang="en-US" dirty="0"/>
          </a:p>
        </p:txBody>
      </p:sp>
    </p:spTree>
    <p:extLst>
      <p:ext uri="{BB962C8B-B14F-4D97-AF65-F5344CB8AC3E}">
        <p14:creationId xmlns:p14="http://schemas.microsoft.com/office/powerpoint/2010/main" val="389356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dirty="0" smtClean="0"/>
              <a:t>AES Algorithm cycle</a:t>
            </a:r>
            <a:endParaRPr lang="en-US" altLang="en-US" dirty="0"/>
          </a:p>
        </p:txBody>
      </p:sp>
      <p:sp>
        <p:nvSpPr>
          <p:cNvPr id="39940" name="Rectangle 3"/>
          <p:cNvSpPr>
            <a:spLocks noGrp="1" noChangeArrowheads="1"/>
          </p:cNvSpPr>
          <p:nvPr>
            <p:ph type="body" idx="1"/>
          </p:nvPr>
        </p:nvSpPr>
        <p:spPr/>
        <p:txBody>
          <a:bodyPr/>
          <a:lstStyle/>
          <a:p>
            <a:r>
              <a:rPr lang="en-US" altLang="en-US" dirty="0" smtClean="0"/>
              <a:t>Each cycle has four steps:</a:t>
            </a:r>
          </a:p>
          <a:p>
            <a:pPr lvl="1"/>
            <a:r>
              <a:rPr lang="en-US" altLang="en-US" dirty="0" smtClean="0"/>
              <a:t>1. Byte substitution</a:t>
            </a:r>
          </a:p>
          <a:p>
            <a:pPr lvl="2"/>
            <a:r>
              <a:rPr lang="en-US" altLang="en-US" sz="2000" dirty="0" smtClean="0"/>
              <a:t>Uses byte substitution box structure similar to DES</a:t>
            </a:r>
          </a:p>
          <a:p>
            <a:pPr lvl="2"/>
            <a:r>
              <a:rPr lang="en-US" altLang="en-US" sz="2000" dirty="0" smtClean="0"/>
              <a:t>Substituting each byte of a 128 bit block according to a substitution table</a:t>
            </a:r>
          </a:p>
          <a:p>
            <a:pPr lvl="1"/>
            <a:r>
              <a:rPr lang="en-US" altLang="en-US" dirty="0" smtClean="0"/>
              <a:t>2. Shift Row (confusion operation)</a:t>
            </a:r>
          </a:p>
          <a:p>
            <a:pPr lvl="2"/>
            <a:r>
              <a:rPr lang="en-US" altLang="en-US" sz="2000" dirty="0" smtClean="0"/>
              <a:t>Transposition step</a:t>
            </a:r>
          </a:p>
          <a:p>
            <a:pPr lvl="2"/>
            <a:r>
              <a:rPr lang="en-US" altLang="en-US" sz="2000" dirty="0" smtClean="0"/>
              <a:t>For 128 and 192 bit block sizes, row n is shifted left circular (n-1) bytes</a:t>
            </a:r>
          </a:p>
          <a:p>
            <a:pPr lvl="2"/>
            <a:r>
              <a:rPr lang="en-US" altLang="en-US" sz="2000" dirty="0" smtClean="0"/>
              <a:t>For 256 bit blocks, row 2 is shifted 1 byte and rows 3 and 4 are shifted 3 and 4 bytes</a:t>
            </a:r>
            <a:endParaRPr lang="en-US" altLang="en-US" sz="2000" dirty="0"/>
          </a:p>
        </p:txBody>
      </p:sp>
    </p:spTree>
    <p:extLst>
      <p:ext uri="{BB962C8B-B14F-4D97-AF65-F5344CB8AC3E}">
        <p14:creationId xmlns:p14="http://schemas.microsoft.com/office/powerpoint/2010/main" val="2012798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dirty="0" smtClean="0"/>
              <a:t>AES Algorithm cycle </a:t>
            </a:r>
            <a:r>
              <a:rPr lang="en-US" altLang="en-US" dirty="0" smtClean="0"/>
              <a:t>(cont.)</a:t>
            </a:r>
            <a:endParaRPr lang="en-US" altLang="en-US" dirty="0"/>
          </a:p>
        </p:txBody>
      </p:sp>
      <p:sp>
        <p:nvSpPr>
          <p:cNvPr id="40964" name="Rectangle 3"/>
          <p:cNvSpPr>
            <a:spLocks noGrp="1" noChangeArrowheads="1"/>
          </p:cNvSpPr>
          <p:nvPr>
            <p:ph type="body" idx="1"/>
          </p:nvPr>
        </p:nvSpPr>
        <p:spPr/>
        <p:txBody>
          <a:bodyPr/>
          <a:lstStyle/>
          <a:p>
            <a:r>
              <a:rPr lang="en-US" altLang="en-US" dirty="0"/>
              <a:t>Each cycle has four </a:t>
            </a:r>
            <a:r>
              <a:rPr lang="en-US" altLang="en-US" dirty="0" smtClean="0"/>
              <a:t>steps:</a:t>
            </a:r>
            <a:endParaRPr lang="en-US" altLang="en-US" dirty="0"/>
          </a:p>
          <a:p>
            <a:pPr lvl="1"/>
            <a:r>
              <a:rPr lang="en-US" altLang="en-US" dirty="0" smtClean="0"/>
              <a:t>3. Mix Columns (both confusion and diffusion operations)</a:t>
            </a:r>
          </a:p>
          <a:p>
            <a:pPr lvl="3"/>
            <a:r>
              <a:rPr lang="en-US" altLang="en-US" sz="2000" dirty="0" smtClean="0"/>
              <a:t>Shifting left and </a:t>
            </a:r>
            <a:r>
              <a:rPr lang="en-US" altLang="en-US" sz="2000" dirty="0" err="1" smtClean="0"/>
              <a:t>Xoring</a:t>
            </a:r>
            <a:r>
              <a:rPr lang="en-US" altLang="en-US" sz="2000" dirty="0" smtClean="0"/>
              <a:t> the bits with themselves</a:t>
            </a:r>
          </a:p>
          <a:p>
            <a:pPr lvl="1"/>
            <a:r>
              <a:rPr lang="en-US" altLang="en-US" dirty="0" smtClean="0"/>
              <a:t>4. Add </a:t>
            </a:r>
            <a:r>
              <a:rPr lang="en-US" altLang="en-US" dirty="0" err="1" smtClean="0"/>
              <a:t>subkey</a:t>
            </a:r>
            <a:r>
              <a:rPr lang="en-US" altLang="en-US" dirty="0" smtClean="0"/>
              <a:t> (confusion)</a:t>
            </a:r>
          </a:p>
          <a:p>
            <a:pPr lvl="3"/>
            <a:r>
              <a:rPr lang="en-US" altLang="en-US" sz="2000" dirty="0" smtClean="0"/>
              <a:t>Portion of key unique to this cycle is </a:t>
            </a:r>
            <a:r>
              <a:rPr lang="en-US" altLang="en-US" sz="2000" dirty="0" err="1" smtClean="0"/>
              <a:t>Xor’ed</a:t>
            </a:r>
            <a:r>
              <a:rPr lang="en-US" altLang="en-US" sz="2000" dirty="0" smtClean="0"/>
              <a:t> with cycle result</a:t>
            </a:r>
          </a:p>
          <a:p>
            <a:pPr lvl="1"/>
            <a:endParaRPr lang="en-US" altLang="en-US" dirty="0" smtClean="0"/>
          </a:p>
          <a:p>
            <a:r>
              <a:rPr lang="en-US" altLang="en-US" dirty="0" smtClean="0"/>
              <a:t>Steps perform both confusion and diffusion on  input data</a:t>
            </a:r>
          </a:p>
          <a:p>
            <a:r>
              <a:rPr lang="en-US" altLang="en-US" dirty="0" smtClean="0"/>
              <a:t>Bits from key are combined with intermediate results frequently, so key bits will be well diffused</a:t>
            </a:r>
          </a:p>
          <a:p>
            <a:pPr lvl="3"/>
            <a:endParaRPr lang="en-US" altLang="en-US" dirty="0"/>
          </a:p>
        </p:txBody>
      </p:sp>
    </p:spTree>
    <p:extLst>
      <p:ext uri="{BB962C8B-B14F-4D97-AF65-F5344CB8AC3E}">
        <p14:creationId xmlns:p14="http://schemas.microsoft.com/office/powerpoint/2010/main" val="1949545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smtClean="0"/>
              <a:t>Challenges</a:t>
            </a:r>
            <a:endParaRPr lang="en-US" altLang="en-US" dirty="0"/>
          </a:p>
        </p:txBody>
      </p:sp>
      <p:sp>
        <p:nvSpPr>
          <p:cNvPr id="5124" name="Rectangle 3"/>
          <p:cNvSpPr>
            <a:spLocks noGrp="1" noChangeArrowheads="1"/>
          </p:cNvSpPr>
          <p:nvPr>
            <p:ph type="body" idx="1"/>
          </p:nvPr>
        </p:nvSpPr>
        <p:spPr/>
        <p:txBody>
          <a:bodyPr/>
          <a:lstStyle/>
          <a:p>
            <a:r>
              <a:rPr lang="en-US" altLang="en-US" dirty="0" smtClean="0"/>
              <a:t>Main challenge is getting sender and receiver to agree on the secret key without knowing by anyone else. </a:t>
            </a:r>
          </a:p>
          <a:p>
            <a:pPr lvl="1"/>
            <a:r>
              <a:rPr lang="en-US" altLang="en-US" dirty="0" smtClean="0"/>
              <a:t>If the secret key is known by attackers, then they can later read, modify, and forge all messages encrypted or authenticated using that key</a:t>
            </a:r>
          </a:p>
          <a:p>
            <a:pPr lvl="1"/>
            <a:r>
              <a:rPr lang="en-US" altLang="en-US" dirty="0" smtClean="0"/>
              <a:t>Key management: </a:t>
            </a:r>
            <a:r>
              <a:rPr lang="en-US" altLang="en-US" dirty="0"/>
              <a:t>g</a:t>
            </a:r>
            <a:r>
              <a:rPr lang="en-US" altLang="en-US" dirty="0" smtClean="0"/>
              <a:t>eneration, transmission and storage of keys</a:t>
            </a:r>
          </a:p>
          <a:p>
            <a:pPr lvl="1"/>
            <a:r>
              <a:rPr lang="en-US" altLang="en-US" dirty="0" smtClean="0"/>
              <a:t>All keys in secret-key cryptosystem must remain secret</a:t>
            </a:r>
          </a:p>
          <a:p>
            <a:pPr lvl="1"/>
            <a:r>
              <a:rPr lang="en-US" altLang="en-US" dirty="0" smtClean="0"/>
              <a:t>Secret-key cryptography often has problems with secure key management</a:t>
            </a:r>
          </a:p>
          <a:p>
            <a:pPr lvl="1"/>
            <a:r>
              <a:rPr lang="en-US" altLang="en-US" dirty="0" smtClean="0"/>
              <a:t>Especially in open systems with large number of users</a:t>
            </a:r>
            <a:endParaRPr lang="en-US" altLang="en-US" dirty="0"/>
          </a:p>
        </p:txBody>
      </p:sp>
    </p:spTree>
    <p:extLst>
      <p:ext uri="{BB962C8B-B14F-4D97-AF65-F5344CB8AC3E}">
        <p14:creationId xmlns:p14="http://schemas.microsoft.com/office/powerpoint/2010/main" val="276111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mtClean="0"/>
              <a:t>Public Key </a:t>
            </a:r>
            <a:r>
              <a:rPr lang="en-US" smtClean="0"/>
              <a:t>(Asymmetric) </a:t>
            </a:r>
            <a:r>
              <a:rPr lang="en-US" altLang="en-US" smtClean="0"/>
              <a:t>Cryptography</a:t>
            </a:r>
            <a:endParaRPr lang="en-US" altLang="en-US" dirty="0"/>
          </a:p>
        </p:txBody>
      </p:sp>
      <p:sp>
        <p:nvSpPr>
          <p:cNvPr id="7172" name="Rectangle 3"/>
          <p:cNvSpPr>
            <a:spLocks noGrp="1" noChangeArrowheads="1"/>
          </p:cNvSpPr>
          <p:nvPr>
            <p:ph type="body" idx="1"/>
          </p:nvPr>
        </p:nvSpPr>
        <p:spPr/>
        <p:txBody>
          <a:bodyPr/>
          <a:lstStyle/>
          <a:p>
            <a:r>
              <a:rPr lang="en-US" altLang="en-US" dirty="0" smtClean="0"/>
              <a:t>In order to solve the key management problem, Whitfield </a:t>
            </a:r>
            <a:r>
              <a:rPr lang="en-US" altLang="en-US" dirty="0" err="1" smtClean="0"/>
              <a:t>Diffie</a:t>
            </a:r>
            <a:r>
              <a:rPr lang="en-US" altLang="en-US" dirty="0" smtClean="0"/>
              <a:t> and Martin Hellman introduced the concept of public-key cryptography in 1976</a:t>
            </a:r>
          </a:p>
          <a:p>
            <a:r>
              <a:rPr lang="en-US" altLang="en-US" dirty="0"/>
              <a:t>Each person gets a pair of keys, a public key and a private key </a:t>
            </a:r>
          </a:p>
          <a:p>
            <a:pPr lvl="1"/>
            <a:r>
              <a:rPr lang="en-US" altLang="en-US" dirty="0"/>
              <a:t>Public key is published, while private key is kept </a:t>
            </a:r>
            <a:r>
              <a:rPr lang="en-US" altLang="en-US" dirty="0" smtClean="0"/>
              <a:t>secret</a:t>
            </a:r>
          </a:p>
          <a:p>
            <a:r>
              <a:rPr lang="en-US" altLang="en-US" dirty="0" smtClean="0"/>
              <a:t>Public-key cryptosystems have two primary uses, encryption and digital signatures. </a:t>
            </a:r>
          </a:p>
          <a:p>
            <a:r>
              <a:rPr lang="en-US" altLang="en-US" dirty="0"/>
              <a:t>All communications involve only public keys, and no private key is ever transmitted or shared. </a:t>
            </a:r>
          </a:p>
          <a:p>
            <a:endParaRPr lang="en-US" altLang="en-US" dirty="0" smtClean="0"/>
          </a:p>
        </p:txBody>
      </p:sp>
    </p:spTree>
    <p:extLst>
      <p:ext uri="{BB962C8B-B14F-4D97-AF65-F5344CB8AC3E}">
        <p14:creationId xmlns:p14="http://schemas.microsoft.com/office/powerpoint/2010/main" val="2046294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dirty="0" smtClean="0"/>
              <a:t>Public Key </a:t>
            </a:r>
            <a:r>
              <a:rPr lang="en-US" dirty="0" smtClean="0"/>
              <a:t>(Asymmetric) </a:t>
            </a:r>
            <a:r>
              <a:rPr lang="en-US" altLang="en-US" dirty="0" smtClean="0"/>
              <a:t>Cryptography </a:t>
            </a:r>
            <a:r>
              <a:rPr lang="en-US" altLang="en-US" dirty="0" smtClean="0"/>
              <a:t>(cont.)</a:t>
            </a:r>
            <a:endParaRPr lang="en-US" altLang="en-US" dirty="0"/>
          </a:p>
        </p:txBody>
      </p:sp>
      <p:sp>
        <p:nvSpPr>
          <p:cNvPr id="6148" name="Rectangle 3"/>
          <p:cNvSpPr>
            <a:spLocks noGrp="1" noChangeArrowheads="1"/>
          </p:cNvSpPr>
          <p:nvPr>
            <p:ph type="body" idx="1"/>
          </p:nvPr>
        </p:nvSpPr>
        <p:spPr/>
        <p:txBody>
          <a:bodyPr/>
          <a:lstStyle/>
          <a:p>
            <a:r>
              <a:rPr lang="en-US" altLang="en-US" dirty="0"/>
              <a:t>Messages encrypted using the user’s public key can only be decrypted using the user’s private key, and vice versa.</a:t>
            </a:r>
          </a:p>
          <a:p>
            <a:r>
              <a:rPr lang="en-US" altLang="en-US" dirty="0" smtClean="0"/>
              <a:t>Public-key cryptosystems are networks of users rather than a single pair of users</a:t>
            </a:r>
          </a:p>
          <a:p>
            <a:r>
              <a:rPr lang="en-US" altLang="en-US" dirty="0" smtClean="0"/>
              <a:t>Each user in a network has a pair of keys associated with him/her (Public key &amp; private key)</a:t>
            </a:r>
          </a:p>
          <a:p>
            <a:r>
              <a:rPr lang="en-US" altLang="en-US" dirty="0" smtClean="0"/>
              <a:t>Pair of keys generated by running a key-generation algorithm, it involves complicated mathematical manipulations of large numeric numbers </a:t>
            </a:r>
          </a:p>
          <a:p>
            <a:endParaRPr lang="en-US" altLang="en-US" dirty="0"/>
          </a:p>
        </p:txBody>
      </p:sp>
    </p:spTree>
    <p:extLst>
      <p:ext uri="{BB962C8B-B14F-4D97-AF65-F5344CB8AC3E}">
        <p14:creationId xmlns:p14="http://schemas.microsoft.com/office/powerpoint/2010/main" val="123727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smtClean="0"/>
              <a:t>Modulo Arithmetic</a:t>
            </a:r>
            <a:endParaRPr lang="en-US" altLang="en-US"/>
          </a:p>
        </p:txBody>
      </p:sp>
      <mc:AlternateContent xmlns:mc="http://schemas.openxmlformats.org/markup-compatibility/2006" xmlns:a14="http://schemas.microsoft.com/office/drawing/2010/main">
        <mc:Choice Requires="a14">
          <p:sp>
            <p:nvSpPr>
              <p:cNvPr id="18436" name="Rectangle 3"/>
              <p:cNvSpPr>
                <a:spLocks noGrp="1" noChangeArrowheads="1"/>
              </p:cNvSpPr>
              <p:nvPr>
                <p:ph type="body" idx="1"/>
              </p:nvPr>
            </p:nvSpPr>
            <p:spPr>
              <a:xfrm>
                <a:off x="628650" y="1377863"/>
                <a:ext cx="8002732" cy="4799100"/>
              </a:xfrm>
            </p:spPr>
            <p:txBody>
              <a:bodyPr/>
              <a:lstStyle/>
              <a:p>
                <a:r>
                  <a:rPr lang="en-US" altLang="en-US" dirty="0" smtClean="0"/>
                  <a:t>For crypto purposes interested in multiplicative inverses of mod arithmetic</a:t>
                </a:r>
              </a:p>
              <a:p>
                <a:pPr lvl="1"/>
                <a:r>
                  <a:rPr lang="en-US" altLang="en-US" sz="2200" dirty="0" smtClean="0"/>
                  <a:t>Multiplicative inverse of a number is the number you multiply to get 1. </a:t>
                </a:r>
              </a:p>
              <a:p>
                <a:pPr lvl="1"/>
                <a:r>
                  <a:rPr lang="en-US" altLang="en-US" sz="2200" dirty="0" smtClean="0"/>
                  <a:t>x * 1/x = 1 or another notation , x * </a:t>
                </a:r>
                <a14:m>
                  <m:oMath xmlns:m="http://schemas.openxmlformats.org/officeDocument/2006/math">
                    <m:sSup>
                      <m:sSupPr>
                        <m:ctrlPr>
                          <a:rPr lang="en-US" altLang="en-US" sz="2200" i="1" smtClean="0">
                            <a:latin typeface="Cambria Math" charset="0"/>
                          </a:rPr>
                        </m:ctrlPr>
                      </m:sSupPr>
                      <m:e>
                        <m:r>
                          <a:rPr lang="en-US" altLang="en-US" sz="2200" b="0" i="1" smtClean="0">
                            <a:latin typeface="Cambria Math" charset="0"/>
                          </a:rPr>
                          <m:t>𝑥</m:t>
                        </m:r>
                      </m:e>
                      <m:sup>
                        <m:r>
                          <a:rPr lang="en-US" altLang="en-US" sz="2200" b="0" i="1" smtClean="0">
                            <a:latin typeface="Cambria Math" charset="0"/>
                          </a:rPr>
                          <m:t>−1</m:t>
                        </m:r>
                      </m:sup>
                    </m:sSup>
                  </m:oMath>
                </a14:m>
                <a:r>
                  <a:rPr lang="en-US" altLang="en-US" sz="2200" dirty="0" smtClean="0"/>
                  <a:t> = 1</a:t>
                </a:r>
              </a:p>
              <a:p>
                <a:pPr lvl="1"/>
                <a:r>
                  <a:rPr lang="en-US" altLang="en-US" sz="2200" dirty="0" smtClean="0"/>
                  <a:t>Modulo arithmetic – no fractions</a:t>
                </a:r>
              </a:p>
              <a:p>
                <a:pPr lvl="1"/>
                <a:r>
                  <a:rPr lang="en-US" altLang="en-US" sz="2200" dirty="0" smtClean="0"/>
                  <a:t>So, </a:t>
                </a:r>
                <a14:m>
                  <m:oMath xmlns:m="http://schemas.openxmlformats.org/officeDocument/2006/math">
                    <m:sSup>
                      <m:sSupPr>
                        <m:ctrlPr>
                          <a:rPr lang="en-US" altLang="en-US" sz="2200" i="1">
                            <a:latin typeface="Cambria Math" charset="0"/>
                          </a:rPr>
                        </m:ctrlPr>
                      </m:sSupPr>
                      <m:e>
                        <m:r>
                          <a:rPr lang="en-US" altLang="en-US" sz="2200" i="1">
                            <a:latin typeface="Cambria Math" charset="0"/>
                          </a:rPr>
                          <m:t>𝑥</m:t>
                        </m:r>
                      </m:e>
                      <m:sup>
                        <m:r>
                          <a:rPr lang="en-US" altLang="en-US" sz="2200" i="1">
                            <a:latin typeface="Cambria Math" charset="0"/>
                          </a:rPr>
                          <m:t>−1</m:t>
                        </m:r>
                      </m:sup>
                    </m:sSup>
                  </m:oMath>
                </a14:m>
                <a:r>
                  <a:rPr lang="en-US" altLang="en-US" sz="2200" dirty="0" smtClean="0"/>
                  <a:t> of number are the primes with respect to a given mod n</a:t>
                </a:r>
              </a:p>
              <a:p>
                <a:pPr lvl="1"/>
                <a:r>
                  <a:rPr lang="en-US" altLang="en-US" sz="2200" dirty="0" smtClean="0"/>
                  <a:t>No easy way to find multiplicative inverse mod n if n is large</a:t>
                </a:r>
              </a:p>
              <a:p>
                <a:pPr lvl="1"/>
                <a:r>
                  <a:rPr lang="en-US" sz="2200" dirty="0" smtClean="0"/>
                  <a:t>In modular arithmetic, the modular multiplicative inverse of a is also defined: it is the number x such that ax ≡ 1 (mod n). This multiplicative inverse exists if and only if a and n are coprime. For example, the inverse of 3 modulo 11 is 4 because 4 · 3 ≡ 1 (mod 11).</a:t>
                </a:r>
                <a:r>
                  <a:rPr lang="en-US" dirty="0" smtClean="0"/>
                  <a:t> </a:t>
                </a:r>
                <a:endParaRPr lang="en-US" altLang="en-US" dirty="0" smtClean="0"/>
              </a:p>
              <a:p>
                <a:pPr lvl="2"/>
                <a:endParaRPr lang="en-US" altLang="en-US" dirty="0"/>
              </a:p>
            </p:txBody>
          </p:sp>
        </mc:Choice>
        <mc:Fallback xmlns="">
          <p:sp>
            <p:nvSpPr>
              <p:cNvPr id="18436" name="Rectangle 3"/>
              <p:cNvSpPr>
                <a:spLocks noGrp="1" noRot="1" noChangeAspect="1" noMove="1" noResize="1" noEditPoints="1" noAdjustHandles="1" noChangeArrowheads="1" noChangeShapeType="1" noTextEdit="1"/>
              </p:cNvSpPr>
              <p:nvPr>
                <p:ph type="body" idx="1"/>
              </p:nvPr>
            </p:nvSpPr>
            <p:spPr>
              <a:xfrm>
                <a:off x="628650" y="1377863"/>
                <a:ext cx="8002732" cy="4799100"/>
              </a:xfrm>
              <a:blipFill rotWithShape="0">
                <a:blip r:embed="rId2"/>
                <a:stretch>
                  <a:fillRect l="-1371" t="-2033" r="-1523"/>
                </a:stretch>
              </a:blipFill>
            </p:spPr>
            <p:txBody>
              <a:bodyPr/>
              <a:lstStyle/>
              <a:p>
                <a:r>
                  <a:rPr lang="en-US">
                    <a:noFill/>
                  </a:rPr>
                  <a:t> </a:t>
                </a:r>
              </a:p>
            </p:txBody>
          </p:sp>
        </mc:Fallback>
      </mc:AlternateContent>
    </p:spTree>
    <p:extLst>
      <p:ext uri="{BB962C8B-B14F-4D97-AF65-F5344CB8AC3E}">
        <p14:creationId xmlns:p14="http://schemas.microsoft.com/office/powerpoint/2010/main" val="256990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F25A2-B080-4502-A572-91A7774E37E8}"/>
              </a:ext>
            </a:extLst>
          </p:cNvPr>
          <p:cNvSpPr>
            <a:spLocks noGrp="1"/>
          </p:cNvSpPr>
          <p:nvPr>
            <p:ph type="title"/>
          </p:nvPr>
        </p:nvSpPr>
        <p:spPr/>
        <p:txBody>
          <a:bodyPr/>
          <a:lstStyle/>
          <a:p>
            <a:r>
              <a:rPr lang="en-US" smtClean="0"/>
              <a:t>Euler's totient function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671ACD4-CABC-428A-A819-4AB43C34A6E4}"/>
                  </a:ext>
                </a:extLst>
              </p:cNvPr>
              <p:cNvSpPr>
                <a:spLocks noGrp="1"/>
              </p:cNvSpPr>
              <p:nvPr>
                <p:ph idx="1"/>
              </p:nvPr>
            </p:nvSpPr>
            <p:spPr/>
            <p:txBody>
              <a:bodyPr/>
              <a:lstStyle/>
              <a:p>
                <a:r>
                  <a:rPr lang="en-US" dirty="0" smtClean="0"/>
                  <a:t>Euler's totient function counts the positive integers up to a given integer n that are relatively prime to n.</a:t>
                </a:r>
              </a:p>
              <a:p>
                <a:r>
                  <a:rPr lang="en-US" dirty="0"/>
                  <a:t>In number theory, two integers a and b are said to be relatively prime or coprime if the only positive integer that divides both of them is 1. This is equivalent to their greatest common divisor being 1. </a:t>
                </a:r>
                <a:r>
                  <a:rPr lang="en-US" dirty="0" smtClean="0"/>
                  <a:t>    </a:t>
                </a:r>
                <a14:m>
                  <m:oMath xmlns:m="http://schemas.openxmlformats.org/officeDocument/2006/math">
                    <m:r>
                      <a:rPr lang="en-US" smtClean="0">
                        <a:latin typeface="Cambria Math" charset="0"/>
                      </a:rPr>
                      <m:t>𝑔𝑐𝑑</m:t>
                    </m:r>
                    <m:r>
                      <a:rPr lang="en-US" smtClean="0">
                        <a:latin typeface="Cambria Math" charset="0"/>
                      </a:rPr>
                      <m:t>(</m:t>
                    </m:r>
                    <m:r>
                      <a:rPr lang="en-US" smtClean="0">
                        <a:latin typeface="Cambria Math" charset="0"/>
                      </a:rPr>
                      <m:t>𝑎</m:t>
                    </m:r>
                    <m:r>
                      <a:rPr lang="en-US" smtClean="0">
                        <a:latin typeface="Cambria Math" charset="0"/>
                      </a:rPr>
                      <m:t>,</m:t>
                    </m:r>
                    <m:r>
                      <a:rPr lang="en-US" smtClean="0">
                        <a:latin typeface="Cambria Math" charset="0"/>
                      </a:rPr>
                      <m:t>𝑏</m:t>
                    </m:r>
                    <m:r>
                      <a:rPr lang="en-US" smtClean="0">
                        <a:latin typeface="Cambria Math" charset="0"/>
                      </a:rPr>
                      <m:t>)=1</m:t>
                    </m:r>
                  </m:oMath>
                </a14:m>
                <a:endParaRPr lang="en-US" dirty="0"/>
              </a:p>
              <a:p>
                <a:r>
                  <a:rPr lang="en-US" altLang="en-US" dirty="0"/>
                  <a:t>Example: </a:t>
                </a:r>
                <a:r>
                  <a:rPr lang="en-US" dirty="0"/>
                  <a:t>	</a:t>
                </a:r>
                <a:endParaRPr lang="en-US" dirty="0" smtClean="0"/>
              </a:p>
              <a:p>
                <a:pPr marL="342900" lvl="1" indent="0">
                  <a:buNone/>
                </a:pPr>
                <a:r>
                  <a:rPr lang="en-US" dirty="0" smtClean="0"/>
                  <a:t>The </a:t>
                </a:r>
                <a:r>
                  <a:rPr lang="en-US" dirty="0"/>
                  <a:t>relatively prime of n = 9 are 1, 2, 4, 5, 7 and 8. </a:t>
                </a:r>
              </a:p>
              <a:p>
                <a:pPr marL="342900" lvl="1" indent="0">
                  <a:buNone/>
                </a:pPr>
                <a:r>
                  <a:rPr lang="en-US" dirty="0"/>
                  <a:t>		</a:t>
                </a:r>
                <a:r>
                  <a:rPr lang="en-US" dirty="0" err="1"/>
                  <a:t>gcd</a:t>
                </a:r>
                <a:r>
                  <a:rPr lang="en-US" dirty="0"/>
                  <a:t>(9, 3) = </a:t>
                </a:r>
                <a:r>
                  <a:rPr lang="en-US" dirty="0" err="1"/>
                  <a:t>gcd</a:t>
                </a:r>
                <a:r>
                  <a:rPr lang="en-US" dirty="0"/>
                  <a:t>(9, 6) = 3 and </a:t>
                </a:r>
                <a:r>
                  <a:rPr lang="en-US" dirty="0" err="1"/>
                  <a:t>gcd</a:t>
                </a:r>
                <a:r>
                  <a:rPr lang="en-US" dirty="0"/>
                  <a:t>(9, 9) = 9. </a:t>
                </a:r>
              </a:p>
              <a:p>
                <a:pPr marL="342900" lvl="1" indent="0">
                  <a:buNone/>
                </a:pPr>
                <a:r>
                  <a:rPr lang="en-US" dirty="0"/>
                  <a:t>		Therefore, φ(9) = 6.</a:t>
                </a:r>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6671ACD4-CABC-428A-A819-4AB43C34A6E4}"/>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r="-1468"/>
                </a:stretch>
              </a:blipFill>
            </p:spPr>
            <p:txBody>
              <a:bodyPr/>
              <a:lstStyle/>
              <a:p>
                <a:r>
                  <a:rPr lang="en-US">
                    <a:noFill/>
                  </a:rPr>
                  <a:t> </a:t>
                </a:r>
              </a:p>
            </p:txBody>
          </p:sp>
        </mc:Fallback>
      </mc:AlternateContent>
    </p:spTree>
    <p:extLst>
      <p:ext uri="{BB962C8B-B14F-4D97-AF65-F5344CB8AC3E}">
        <p14:creationId xmlns:p14="http://schemas.microsoft.com/office/powerpoint/2010/main" val="654122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1038B-07E9-4DC8-9414-635D2F9239EA}"/>
              </a:ext>
            </a:extLst>
          </p:cNvPr>
          <p:cNvSpPr>
            <a:spLocks noGrp="1"/>
          </p:cNvSpPr>
          <p:nvPr>
            <p:ph type="title"/>
          </p:nvPr>
        </p:nvSpPr>
        <p:spPr/>
        <p:txBody>
          <a:bodyPr/>
          <a:lstStyle/>
          <a:p>
            <a:r>
              <a:rPr lang="en-US" dirty="0" smtClean="0"/>
              <a:t>Euler's totient function </a:t>
            </a:r>
            <a:r>
              <a:rPr lang="en-US" dirty="0" smtClean="0"/>
              <a:t>(cont.)</a:t>
            </a:r>
            <a:endParaRPr lang="en-US" dirty="0"/>
          </a:p>
        </p:txBody>
      </p:sp>
      <p:sp>
        <p:nvSpPr>
          <p:cNvPr id="3" name="Content Placeholder 2">
            <a:extLst>
              <a:ext uri="{FF2B5EF4-FFF2-40B4-BE49-F238E27FC236}">
                <a16:creationId xmlns:a16="http://schemas.microsoft.com/office/drawing/2014/main" xmlns="" id="{776D67B6-FE29-4FDC-B063-112F042899CA}"/>
              </a:ext>
            </a:extLst>
          </p:cNvPr>
          <p:cNvSpPr>
            <a:spLocks noGrp="1"/>
          </p:cNvSpPr>
          <p:nvPr>
            <p:ph idx="1"/>
          </p:nvPr>
        </p:nvSpPr>
        <p:spPr/>
        <p:txBody>
          <a:bodyPr/>
          <a:lstStyle/>
          <a:p>
            <a:r>
              <a:rPr lang="en-US" altLang="en-US" dirty="0" smtClean="0"/>
              <a:t>If n is prime, then all integers {1,2,3 ... n-1} are relatively prime to n, so </a:t>
            </a:r>
            <a:r>
              <a:rPr lang="en-US" dirty="0" err="1" smtClean="0"/>
              <a:t>φ</a:t>
            </a:r>
            <a:r>
              <a:rPr lang="en-US" altLang="en-US" dirty="0" smtClean="0"/>
              <a:t>(n) = n-1</a:t>
            </a:r>
            <a:endParaRPr lang="en-US" dirty="0" smtClean="0"/>
          </a:p>
          <a:p>
            <a:r>
              <a:rPr lang="en-US" dirty="0" smtClean="0"/>
              <a:t>Euler's totient function is a multiplicative function, meaning that if two numbers m and n are relatively prime, then </a:t>
            </a:r>
            <a:r>
              <a:rPr lang="en-US" dirty="0" err="1" smtClean="0"/>
              <a:t>φ</a:t>
            </a:r>
            <a:r>
              <a:rPr lang="en-US" dirty="0" smtClean="0"/>
              <a:t>(</a:t>
            </a:r>
            <a:r>
              <a:rPr lang="en-US" dirty="0" err="1" smtClean="0"/>
              <a:t>mn</a:t>
            </a:r>
            <a:r>
              <a:rPr lang="en-US" dirty="0" smtClean="0"/>
              <a:t>) = </a:t>
            </a:r>
            <a:r>
              <a:rPr lang="en-US" dirty="0" err="1" smtClean="0"/>
              <a:t>φ</a:t>
            </a:r>
            <a:r>
              <a:rPr lang="en-US" dirty="0" smtClean="0"/>
              <a:t>(m)</a:t>
            </a:r>
            <a:r>
              <a:rPr lang="en-US" dirty="0" err="1" smtClean="0"/>
              <a:t>φ</a:t>
            </a:r>
            <a:r>
              <a:rPr lang="en-US" dirty="0" smtClean="0"/>
              <a:t>(n).</a:t>
            </a:r>
          </a:p>
          <a:p>
            <a:r>
              <a:rPr lang="en-US" altLang="en-US" dirty="0" smtClean="0"/>
              <a:t>If n is the product of two primes, n = </a:t>
            </a:r>
            <a:r>
              <a:rPr lang="en-US" altLang="en-US" dirty="0" err="1" smtClean="0"/>
              <a:t>pq</a:t>
            </a:r>
            <a:r>
              <a:rPr lang="en-US" altLang="en-US" dirty="0" smtClean="0"/>
              <a:t>, then </a:t>
            </a:r>
          </a:p>
          <a:p>
            <a:r>
              <a:rPr lang="en-US" dirty="0" err="1" smtClean="0"/>
              <a:t>φ</a:t>
            </a:r>
            <a:r>
              <a:rPr lang="en-US" altLang="en-US" dirty="0" smtClean="0"/>
              <a:t>(n) = </a:t>
            </a:r>
            <a:r>
              <a:rPr lang="en-US" dirty="0" err="1" smtClean="0"/>
              <a:t>φ</a:t>
            </a:r>
            <a:r>
              <a:rPr lang="en-US" dirty="0" smtClean="0"/>
              <a:t>(</a:t>
            </a:r>
            <a:r>
              <a:rPr lang="en-US" dirty="0" err="1" smtClean="0"/>
              <a:t>pq</a:t>
            </a:r>
            <a:r>
              <a:rPr lang="en-US" dirty="0" smtClean="0"/>
              <a:t>) = </a:t>
            </a:r>
            <a:r>
              <a:rPr lang="en-US" dirty="0" err="1" smtClean="0"/>
              <a:t>φ</a:t>
            </a:r>
            <a:r>
              <a:rPr lang="en-US" dirty="0" smtClean="0"/>
              <a:t>(p) </a:t>
            </a:r>
            <a:r>
              <a:rPr lang="en-US" dirty="0" err="1" smtClean="0"/>
              <a:t>φ</a:t>
            </a:r>
            <a:r>
              <a:rPr lang="en-US" dirty="0" smtClean="0"/>
              <a:t>(q)</a:t>
            </a:r>
            <a:r>
              <a:rPr lang="en-US" altLang="en-US" dirty="0" smtClean="0"/>
              <a:t> = (p-1)(q-1)</a:t>
            </a:r>
          </a:p>
          <a:p>
            <a:r>
              <a:rPr lang="en-US" altLang="en-US" dirty="0" smtClean="0"/>
              <a:t>Example: 	</a:t>
            </a:r>
          </a:p>
          <a:p>
            <a:pPr marL="342900" lvl="1" indent="0">
              <a:buNone/>
            </a:pPr>
            <a:r>
              <a:rPr lang="en-US" dirty="0" err="1" smtClean="0"/>
              <a:t>φ</a:t>
            </a:r>
            <a:r>
              <a:rPr lang="en-US" altLang="en-US" dirty="0" smtClean="0"/>
              <a:t>(10)  = </a:t>
            </a:r>
            <a:r>
              <a:rPr lang="en-US" dirty="0" err="1" smtClean="0"/>
              <a:t>φ</a:t>
            </a:r>
            <a:r>
              <a:rPr lang="en-US" altLang="en-US" dirty="0" smtClean="0"/>
              <a:t>(2)</a:t>
            </a:r>
            <a:r>
              <a:rPr lang="en-US" dirty="0" smtClean="0"/>
              <a:t> * </a:t>
            </a:r>
            <a:r>
              <a:rPr lang="en-US" dirty="0" err="1" smtClean="0"/>
              <a:t>φ</a:t>
            </a:r>
            <a:r>
              <a:rPr lang="en-US" altLang="en-US" dirty="0" smtClean="0"/>
              <a:t>(5) = 1 * 4 = 4  {1,3,7,9}</a:t>
            </a:r>
          </a:p>
          <a:p>
            <a:pPr marL="342900" lvl="1" indent="0">
              <a:buNone/>
            </a:pPr>
            <a:r>
              <a:rPr lang="en-US" dirty="0" err="1" smtClean="0"/>
              <a:t>φ</a:t>
            </a:r>
            <a:r>
              <a:rPr lang="en-US" altLang="en-US" dirty="0" smtClean="0"/>
              <a:t>(21)  = </a:t>
            </a:r>
            <a:r>
              <a:rPr lang="en-US" dirty="0" err="1" smtClean="0"/>
              <a:t>φ</a:t>
            </a:r>
            <a:r>
              <a:rPr lang="en-US" altLang="en-US" dirty="0" smtClean="0"/>
              <a:t>(3)</a:t>
            </a:r>
            <a:r>
              <a:rPr lang="en-US" dirty="0" smtClean="0"/>
              <a:t> * </a:t>
            </a:r>
            <a:r>
              <a:rPr lang="en-US" dirty="0" err="1" smtClean="0"/>
              <a:t>φ</a:t>
            </a:r>
            <a:r>
              <a:rPr lang="en-US" altLang="en-US" dirty="0" smtClean="0"/>
              <a:t>(7) = 2 * 6 = 12 										{1,2,4,5,8,10,11,13,16,17,19,20}</a:t>
            </a:r>
          </a:p>
          <a:p>
            <a:endParaRPr lang="en-US" dirty="0"/>
          </a:p>
        </p:txBody>
      </p:sp>
    </p:spTree>
    <p:extLst>
      <p:ext uri="{BB962C8B-B14F-4D97-AF65-F5344CB8AC3E}">
        <p14:creationId xmlns:p14="http://schemas.microsoft.com/office/powerpoint/2010/main" val="873396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905B0-BC4F-4A5E-843E-47374CCF0604}"/>
              </a:ext>
            </a:extLst>
          </p:cNvPr>
          <p:cNvSpPr>
            <a:spLocks noGrp="1"/>
          </p:cNvSpPr>
          <p:nvPr>
            <p:ph type="title"/>
          </p:nvPr>
        </p:nvSpPr>
        <p:spPr/>
        <p:txBody>
          <a:bodyPr/>
          <a:lstStyle/>
          <a:p>
            <a:r>
              <a:rPr lang="en-US" smtClean="0"/>
              <a:t>RSA</a:t>
            </a:r>
            <a:endParaRPr lang="en-US" dirty="0"/>
          </a:p>
        </p:txBody>
      </p:sp>
      <p:sp>
        <p:nvSpPr>
          <p:cNvPr id="3" name="Content Placeholder 2">
            <a:extLst>
              <a:ext uri="{FF2B5EF4-FFF2-40B4-BE49-F238E27FC236}">
                <a16:creationId xmlns:a16="http://schemas.microsoft.com/office/drawing/2014/main" xmlns="" id="{F426EAAB-61EB-4150-955C-89CC3A888D6B}"/>
              </a:ext>
            </a:extLst>
          </p:cNvPr>
          <p:cNvSpPr>
            <a:spLocks noGrp="1"/>
          </p:cNvSpPr>
          <p:nvPr>
            <p:ph idx="1"/>
          </p:nvPr>
        </p:nvSpPr>
        <p:spPr/>
        <p:txBody>
          <a:bodyPr/>
          <a:lstStyle/>
          <a:p>
            <a:r>
              <a:rPr lang="en-US" altLang="en-US" dirty="0" smtClean="0"/>
              <a:t>The RSA Public Key Cryptography was invented by Ronald </a:t>
            </a:r>
            <a:r>
              <a:rPr lang="en-US" altLang="en-US" b="1" dirty="0" err="1" smtClean="0"/>
              <a:t>R</a:t>
            </a:r>
            <a:r>
              <a:rPr lang="en-US" altLang="en-US" dirty="0" err="1" smtClean="0"/>
              <a:t>ivest</a:t>
            </a:r>
            <a:r>
              <a:rPr lang="en-US" altLang="en-US" dirty="0" smtClean="0"/>
              <a:t>, </a:t>
            </a:r>
            <a:r>
              <a:rPr lang="en-US" altLang="en-US" dirty="0" err="1" smtClean="0"/>
              <a:t>Adi</a:t>
            </a:r>
            <a:r>
              <a:rPr lang="en-US" altLang="en-US" dirty="0" smtClean="0"/>
              <a:t> </a:t>
            </a:r>
            <a:r>
              <a:rPr lang="en-US" altLang="en-US" b="1" dirty="0" smtClean="0"/>
              <a:t>S</a:t>
            </a:r>
            <a:r>
              <a:rPr lang="en-US" altLang="en-US" dirty="0" smtClean="0"/>
              <a:t>hamir, and Leonard </a:t>
            </a:r>
            <a:r>
              <a:rPr lang="en-US" altLang="en-US" b="1" dirty="0" smtClean="0"/>
              <a:t>A</a:t>
            </a:r>
            <a:r>
              <a:rPr lang="en-US" altLang="en-US" dirty="0" smtClean="0"/>
              <a:t>delman in 1978. </a:t>
            </a:r>
          </a:p>
          <a:p>
            <a:r>
              <a:rPr lang="en-US" altLang="en-US" dirty="0" smtClean="0"/>
              <a:t>Encrypted messages can be passed from the sender to the receiver, and then decrypted by the receiver, without having to transfer a secret decryption key between them. </a:t>
            </a:r>
          </a:p>
          <a:p>
            <a:r>
              <a:rPr lang="en-US" altLang="en-US" dirty="0" smtClean="0"/>
              <a:t>The public key, which can be safely published for all to know, is used to encrypt the message. </a:t>
            </a:r>
          </a:p>
          <a:p>
            <a:r>
              <a:rPr lang="en-US" altLang="en-US" dirty="0" smtClean="0"/>
              <a:t>The private key, which is held by the owner, should be kept secret, is used to decrypt the message. </a:t>
            </a:r>
          </a:p>
          <a:p>
            <a:endParaRPr lang="en-US" dirty="0"/>
          </a:p>
        </p:txBody>
      </p:sp>
    </p:spTree>
    <p:extLst>
      <p:ext uri="{BB962C8B-B14F-4D97-AF65-F5344CB8AC3E}">
        <p14:creationId xmlns:p14="http://schemas.microsoft.com/office/powerpoint/2010/main" val="1121323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dirty="0" smtClean="0"/>
              <a:t>RSA encryption algorithm</a:t>
            </a:r>
            <a:endParaRPr lang="en-US" altLang="en-US" dirty="0"/>
          </a:p>
        </p:txBody>
      </p:sp>
      <p:sp>
        <p:nvSpPr>
          <p:cNvPr id="24580" name="Rectangle 3"/>
          <p:cNvSpPr>
            <a:spLocks noGrp="1" noChangeArrowheads="1"/>
          </p:cNvSpPr>
          <p:nvPr>
            <p:ph type="body" idx="1"/>
          </p:nvPr>
        </p:nvSpPr>
        <p:spPr/>
        <p:txBody>
          <a:bodyPr/>
          <a:lstStyle/>
          <a:p>
            <a:r>
              <a:rPr lang="en-US" altLang="en-US" dirty="0" smtClean="0"/>
              <a:t>Encryption algorithm</a:t>
            </a:r>
          </a:p>
          <a:p>
            <a:pPr lvl="1"/>
            <a:r>
              <a:rPr lang="en-US" altLang="en-US" dirty="0" smtClean="0"/>
              <a:t>Public key is </a:t>
            </a:r>
            <a:r>
              <a:rPr lang="en-US" altLang="en-US" i="1" dirty="0" smtClean="0"/>
              <a:t>(</a:t>
            </a:r>
            <a:r>
              <a:rPr lang="en-US" altLang="en-US" i="1" dirty="0" err="1" smtClean="0"/>
              <a:t>e,n</a:t>
            </a:r>
            <a:r>
              <a:rPr lang="en-US" altLang="en-US" i="1" dirty="0" smtClean="0"/>
              <a:t>) </a:t>
            </a:r>
            <a:r>
              <a:rPr lang="en-US" altLang="en-US" dirty="0" err="1" smtClean="0"/>
              <a:t>prive</a:t>
            </a:r>
            <a:r>
              <a:rPr lang="en-US" altLang="en-US" dirty="0" smtClean="0"/>
              <a:t> key is </a:t>
            </a:r>
            <a:r>
              <a:rPr lang="en-US" altLang="en-US" i="1" dirty="0" smtClean="0"/>
              <a:t>(</a:t>
            </a:r>
            <a:r>
              <a:rPr lang="en-US" altLang="en-US" i="1" dirty="0" err="1" smtClean="0"/>
              <a:t>d,n</a:t>
            </a:r>
            <a:r>
              <a:rPr lang="en-US" altLang="en-US" i="1" dirty="0" smtClean="0"/>
              <a:t>)</a:t>
            </a:r>
          </a:p>
          <a:p>
            <a:pPr marL="685800" lvl="2" indent="0">
              <a:buNone/>
            </a:pPr>
            <a:r>
              <a:rPr lang="en-US" altLang="en-US" sz="2400" i="1" dirty="0" smtClean="0"/>
              <a:t>c = p*e mod n     </a:t>
            </a:r>
            <a:r>
              <a:rPr lang="en-US" altLang="en-US" sz="2400" dirty="0" smtClean="0"/>
              <a:t>and     </a:t>
            </a:r>
            <a:r>
              <a:rPr lang="en-US" altLang="en-US" sz="2400" i="1" dirty="0" smtClean="0"/>
              <a:t>p = c*d mod n </a:t>
            </a:r>
          </a:p>
          <a:p>
            <a:pPr marL="685800" lvl="2" indent="0">
              <a:buNone/>
            </a:pPr>
            <a:r>
              <a:rPr lang="en-US" altLang="en-US" sz="2400" dirty="0" smtClean="0"/>
              <a:t> encryption		     decryption</a:t>
            </a:r>
          </a:p>
          <a:p>
            <a:pPr lvl="1"/>
            <a:r>
              <a:rPr lang="en-US" altLang="en-US" dirty="0" smtClean="0"/>
              <a:t>Because of symmetry in modular arithmetic, encryption and decryption are mutual inverses and commutative.</a:t>
            </a:r>
          </a:p>
          <a:p>
            <a:pPr lvl="1"/>
            <a:r>
              <a:rPr lang="en-US" altLang="en-US" i="1" dirty="0" smtClean="0"/>
              <a:t>P = c*d mod n = (p*e) * d mod n = (p*d ) * e mod n </a:t>
            </a:r>
          </a:p>
          <a:p>
            <a:pPr lvl="1"/>
            <a:r>
              <a:rPr lang="en-US" altLang="en-US" dirty="0" smtClean="0"/>
              <a:t>The relationship means that:</a:t>
            </a:r>
          </a:p>
          <a:p>
            <a:pPr lvl="2"/>
            <a:r>
              <a:rPr lang="en-US" altLang="en-US" sz="2000" dirty="0" smtClean="0"/>
              <a:t>one can apply the encrypting transformation and then the decrypting one, or </a:t>
            </a:r>
          </a:p>
          <a:p>
            <a:pPr lvl="2"/>
            <a:r>
              <a:rPr lang="en-US" altLang="en-US" sz="2000" dirty="0" smtClean="0"/>
              <a:t>apply the decryption first and then encrypt one</a:t>
            </a:r>
            <a:r>
              <a:rPr lang="en-US" altLang="en-US" dirty="0" smtClean="0"/>
              <a:t>.</a:t>
            </a:r>
            <a:endParaRPr lang="en-US" altLang="en-US" dirty="0"/>
          </a:p>
        </p:txBody>
      </p:sp>
    </p:spTree>
    <p:extLst>
      <p:ext uri="{BB962C8B-B14F-4D97-AF65-F5344CB8AC3E}">
        <p14:creationId xmlns:p14="http://schemas.microsoft.com/office/powerpoint/2010/main" val="192072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latin typeface="+mj-lt"/>
              </a:rPr>
              <a:t>Lesson 2: Symmetric and Asymmetric Cryptography </a:t>
            </a:r>
            <a:endParaRPr lang="en-US" dirty="0">
              <a:latin typeface="+mj-lt"/>
            </a:endParaRPr>
          </a:p>
        </p:txBody>
      </p:sp>
      <p:sp>
        <p:nvSpPr>
          <p:cNvPr id="3" name="Content Placeholder 2"/>
          <p:cNvSpPr>
            <a:spLocks noGrp="1"/>
          </p:cNvSpPr>
          <p:nvPr>
            <p:ph idx="1"/>
          </p:nvPr>
        </p:nvSpPr>
        <p:spPr/>
        <p:txBody>
          <a:bodyPr/>
          <a:lstStyle/>
          <a:p>
            <a:r>
              <a:rPr lang="en-US" dirty="0" smtClean="0"/>
              <a:t>Topics:</a:t>
            </a:r>
          </a:p>
          <a:p>
            <a:pPr lvl="1"/>
            <a:r>
              <a:rPr lang="en-US" dirty="0" smtClean="0"/>
              <a:t>DES, Double DES, Triple DES, AES, RSA</a:t>
            </a:r>
          </a:p>
          <a:p>
            <a:pPr lvl="0"/>
            <a:endParaRPr lang="en-US" dirty="0" smtClean="0"/>
          </a:p>
          <a:p>
            <a:r>
              <a:rPr lang="en-US" dirty="0" smtClean="0"/>
              <a:t>Learning Outcomes:</a:t>
            </a:r>
          </a:p>
          <a:p>
            <a:r>
              <a:rPr lang="en-US" dirty="0" smtClean="0"/>
              <a:t>Upon completion of this lesson:</a:t>
            </a:r>
          </a:p>
          <a:p>
            <a:pPr lvl="1"/>
            <a:r>
              <a:rPr lang="en-US" dirty="0"/>
              <a:t>Students will be able to understand the differences between symmetric and asymmetric algorithms. </a:t>
            </a:r>
            <a:endParaRPr lang="en-US" sz="2000" dirty="0"/>
          </a:p>
          <a:p>
            <a:pPr lvl="1"/>
            <a:r>
              <a:rPr lang="en-US" dirty="0"/>
              <a:t>Students will be able to demonstrate which cryptographic techniques are appropriate for a given situation. </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Deriving a key pair</a:t>
            </a:r>
            <a:endParaRPr lang="en-US" dirty="0"/>
          </a:p>
        </p:txBody>
      </p:sp>
      <p:sp>
        <p:nvSpPr>
          <p:cNvPr id="3" name="Content Placeholder 2"/>
          <p:cNvSpPr>
            <a:spLocks noGrp="1"/>
          </p:cNvSpPr>
          <p:nvPr>
            <p:ph idx="1"/>
          </p:nvPr>
        </p:nvSpPr>
        <p:spPr/>
        <p:txBody>
          <a:bodyPr/>
          <a:lstStyle/>
          <a:p>
            <a:r>
              <a:rPr lang="en-US" altLang="en-US" dirty="0" smtClean="0"/>
              <a:t>The encryption key consists of the pair of integers </a:t>
            </a:r>
            <a:r>
              <a:rPr lang="en-US" altLang="en-US" i="1" dirty="0" smtClean="0"/>
              <a:t>(e, n), </a:t>
            </a:r>
            <a:r>
              <a:rPr lang="en-US" altLang="en-US" dirty="0" smtClean="0"/>
              <a:t>and the decryption key is </a:t>
            </a:r>
            <a:r>
              <a:rPr lang="en-US" altLang="en-US" i="1" dirty="0" smtClean="0"/>
              <a:t>(</a:t>
            </a:r>
            <a:r>
              <a:rPr lang="en-US" altLang="en-US" i="1" dirty="0" err="1" smtClean="0"/>
              <a:t>d,n</a:t>
            </a:r>
            <a:r>
              <a:rPr lang="en-US" altLang="en-US" i="1" dirty="0" smtClean="0"/>
              <a:t>).</a:t>
            </a:r>
          </a:p>
          <a:p>
            <a:r>
              <a:rPr lang="en-US" altLang="en-US" dirty="0" smtClean="0"/>
              <a:t>To find keys:</a:t>
            </a:r>
          </a:p>
          <a:p>
            <a:pPr lvl="1"/>
            <a:r>
              <a:rPr lang="en-US" altLang="en-US" dirty="0" smtClean="0"/>
              <a:t>Select the value of n. (n should be large (512bits, 768bits, 1024bits or more), a product of two primes </a:t>
            </a:r>
            <a:r>
              <a:rPr lang="en-US" altLang="en-US" i="1" dirty="0" smtClean="0"/>
              <a:t>p</a:t>
            </a:r>
            <a:r>
              <a:rPr lang="en-US" altLang="en-US" dirty="0" smtClean="0"/>
              <a:t> and </a:t>
            </a:r>
            <a:r>
              <a:rPr lang="en-US" altLang="en-US" i="1" dirty="0" smtClean="0"/>
              <a:t>q</a:t>
            </a:r>
            <a:r>
              <a:rPr lang="en-US" altLang="en-US" dirty="0" smtClean="0"/>
              <a:t>.)</a:t>
            </a:r>
          </a:p>
          <a:p>
            <a:pPr lvl="1"/>
            <a:r>
              <a:rPr lang="en-US" altLang="en-US" dirty="0" smtClean="0"/>
              <a:t>Choose an integer </a:t>
            </a:r>
            <a:r>
              <a:rPr lang="en-US" altLang="en-US" i="1" dirty="0" smtClean="0"/>
              <a:t>e &lt; n</a:t>
            </a:r>
            <a:r>
              <a:rPr lang="en-US" altLang="en-US" dirty="0" smtClean="0"/>
              <a:t>, relatively prime to </a:t>
            </a:r>
            <a:r>
              <a:rPr lang="en-US" altLang="en-US" i="1" dirty="0" smtClean="0"/>
              <a:t>(p-1)*(q-1)</a:t>
            </a:r>
            <a:r>
              <a:rPr lang="en-US" altLang="en-US" dirty="0" smtClean="0"/>
              <a:t>. </a:t>
            </a:r>
          </a:p>
          <a:p>
            <a:pPr lvl="1"/>
            <a:r>
              <a:rPr lang="en-US" altLang="en-US" dirty="0" smtClean="0"/>
              <a:t>Find second integer </a:t>
            </a:r>
            <a:r>
              <a:rPr lang="en-US" altLang="en-US" i="1" dirty="0" smtClean="0"/>
              <a:t>d</a:t>
            </a:r>
            <a:r>
              <a:rPr lang="en-US" altLang="en-US" dirty="0" smtClean="0"/>
              <a:t>, such that</a:t>
            </a:r>
          </a:p>
          <a:p>
            <a:pPr lvl="1"/>
            <a:r>
              <a:rPr lang="en-US" altLang="en-US" dirty="0" smtClean="0"/>
              <a:t>		</a:t>
            </a:r>
            <a:r>
              <a:rPr lang="en-US" altLang="en-US" i="1" dirty="0" err="1" smtClean="0"/>
              <a:t>ed</a:t>
            </a:r>
            <a:r>
              <a:rPr lang="en-US" altLang="en-US" i="1" dirty="0" smtClean="0"/>
              <a:t> mod </a:t>
            </a:r>
            <a:r>
              <a:rPr lang="en-US" i="1" dirty="0" err="1" smtClean="0"/>
              <a:t>φ</a:t>
            </a:r>
            <a:r>
              <a:rPr lang="en-US" altLang="en-US" i="1" dirty="0" smtClean="0"/>
              <a:t>(n) = 1</a:t>
            </a:r>
          </a:p>
        </p:txBody>
      </p:sp>
    </p:spTree>
    <p:extLst>
      <p:ext uri="{BB962C8B-B14F-4D97-AF65-F5344CB8AC3E}">
        <p14:creationId xmlns:p14="http://schemas.microsoft.com/office/powerpoint/2010/main" val="668271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a:t>
            </a:r>
            <a:endParaRPr lang="en-US" dirty="0"/>
          </a:p>
        </p:txBody>
      </p:sp>
      <p:sp>
        <p:nvSpPr>
          <p:cNvPr id="3" name="Content Placeholder 2"/>
          <p:cNvSpPr>
            <a:spLocks noGrp="1"/>
          </p:cNvSpPr>
          <p:nvPr>
            <p:ph idx="1"/>
          </p:nvPr>
        </p:nvSpPr>
        <p:spPr/>
        <p:txBody>
          <a:bodyPr/>
          <a:lstStyle/>
          <a:p>
            <a:r>
              <a:rPr lang="en-US" dirty="0"/>
              <a:t>The user distributes </a:t>
            </a:r>
            <a:r>
              <a:rPr lang="en-US" i="1" dirty="0"/>
              <a:t>e</a:t>
            </a:r>
            <a:r>
              <a:rPr lang="en-US" dirty="0"/>
              <a:t> and </a:t>
            </a:r>
            <a:r>
              <a:rPr lang="en-US" i="1" dirty="0"/>
              <a:t>n</a:t>
            </a:r>
            <a:r>
              <a:rPr lang="en-US" dirty="0"/>
              <a:t> and keeps </a:t>
            </a:r>
            <a:r>
              <a:rPr lang="en-US" i="1" dirty="0"/>
              <a:t>d</a:t>
            </a:r>
            <a:r>
              <a:rPr lang="en-US" dirty="0"/>
              <a:t> </a:t>
            </a:r>
            <a:r>
              <a:rPr lang="en-US" dirty="0" smtClean="0"/>
              <a:t>secret</a:t>
            </a:r>
          </a:p>
          <a:p>
            <a:r>
              <a:rPr lang="en-US" i="1" dirty="0" smtClean="0"/>
              <a:t>p</a:t>
            </a:r>
            <a:r>
              <a:rPr lang="en-US" i="1" dirty="0"/>
              <a:t>, q, </a:t>
            </a:r>
            <a:r>
              <a:rPr lang="en-US" i="1" dirty="0" err="1"/>
              <a:t>φ</a:t>
            </a:r>
            <a:r>
              <a:rPr lang="en-US" altLang="en-US" i="1" dirty="0"/>
              <a:t>(n) </a:t>
            </a:r>
            <a:r>
              <a:rPr lang="en-US" altLang="en-US" dirty="0"/>
              <a:t>can be discarded.</a:t>
            </a:r>
          </a:p>
          <a:p>
            <a:r>
              <a:rPr lang="en-US" dirty="0"/>
              <a:t>Even though </a:t>
            </a:r>
            <a:r>
              <a:rPr lang="en-US" i="1" dirty="0"/>
              <a:t>n</a:t>
            </a:r>
            <a:r>
              <a:rPr lang="en-US" dirty="0"/>
              <a:t> is known to be the product of two primes, if they are relatively large, it will not be </a:t>
            </a:r>
            <a:r>
              <a:rPr lang="en-US" dirty="0" smtClean="0"/>
              <a:t>easy </a:t>
            </a:r>
            <a:r>
              <a:rPr lang="en-US" dirty="0"/>
              <a:t>to determine </a:t>
            </a:r>
            <a:r>
              <a:rPr lang="en-US" dirty="0" smtClean="0"/>
              <a:t>the specific </a:t>
            </a:r>
            <a:r>
              <a:rPr lang="en-US" dirty="0"/>
              <a:t>primes </a:t>
            </a:r>
            <a:r>
              <a:rPr lang="en-US" i="1" dirty="0"/>
              <a:t>p</a:t>
            </a:r>
            <a:r>
              <a:rPr lang="en-US" dirty="0"/>
              <a:t> and </a:t>
            </a:r>
            <a:r>
              <a:rPr lang="en-US" i="1" dirty="0"/>
              <a:t>q</a:t>
            </a:r>
            <a:r>
              <a:rPr lang="en-US" dirty="0"/>
              <a:t>, or the private key </a:t>
            </a:r>
            <a:r>
              <a:rPr lang="en-US" i="1" dirty="0"/>
              <a:t>d</a:t>
            </a:r>
            <a:r>
              <a:rPr lang="en-US" dirty="0"/>
              <a:t> from </a:t>
            </a:r>
            <a:r>
              <a:rPr lang="en-US" i="1" dirty="0"/>
              <a:t>e</a:t>
            </a:r>
            <a:r>
              <a:rPr lang="en-US" dirty="0"/>
              <a:t>. Therefore, this scheme provides adequate security for </a:t>
            </a:r>
            <a:r>
              <a:rPr lang="en-US" i="1" dirty="0"/>
              <a:t>d</a:t>
            </a:r>
            <a:r>
              <a:rPr lang="en-US" dirty="0"/>
              <a:t>.</a:t>
            </a:r>
          </a:p>
          <a:p>
            <a:endParaRPr lang="en-US" dirty="0"/>
          </a:p>
        </p:txBody>
      </p:sp>
    </p:spTree>
    <p:extLst>
      <p:ext uri="{BB962C8B-B14F-4D97-AF65-F5344CB8AC3E}">
        <p14:creationId xmlns:p14="http://schemas.microsoft.com/office/powerpoint/2010/main" val="758469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smtClean="0"/>
              <a:t>RSA Algorithm example</a:t>
            </a:r>
            <a:endParaRPr lang="en-US" altLang="en-US" dirty="0"/>
          </a:p>
        </p:txBody>
      </p:sp>
      <p:sp>
        <p:nvSpPr>
          <p:cNvPr id="25604" name="Rectangle 3"/>
          <p:cNvSpPr>
            <a:spLocks noGrp="1" noChangeArrowheads="1"/>
          </p:cNvSpPr>
          <p:nvPr>
            <p:ph type="body" idx="1"/>
          </p:nvPr>
        </p:nvSpPr>
        <p:spPr/>
        <p:txBody>
          <a:bodyPr/>
          <a:lstStyle/>
          <a:p>
            <a:r>
              <a:rPr lang="en-US" altLang="en-US" dirty="0" smtClean="0"/>
              <a:t>1) Generate a public Key and a Private key </a:t>
            </a:r>
          </a:p>
          <a:p>
            <a:r>
              <a:rPr lang="en-US" altLang="en-US" dirty="0" smtClean="0"/>
              <a:t>Choose, two large prime numbers, </a:t>
            </a:r>
            <a:r>
              <a:rPr lang="en-US" altLang="en-US" i="1" dirty="0" smtClean="0"/>
              <a:t>p</a:t>
            </a:r>
            <a:r>
              <a:rPr lang="en-US" altLang="en-US" dirty="0" smtClean="0"/>
              <a:t> and </a:t>
            </a:r>
            <a:r>
              <a:rPr lang="en-US" altLang="en-US" i="1" dirty="0" smtClean="0"/>
              <a:t>q</a:t>
            </a:r>
          </a:p>
          <a:p>
            <a:pPr marL="342900" lvl="1" indent="0">
              <a:buNone/>
            </a:pPr>
            <a:r>
              <a:rPr lang="en-US" altLang="en-US" dirty="0" smtClean="0"/>
              <a:t>for example:		 </a:t>
            </a:r>
            <a:r>
              <a:rPr lang="en-US" altLang="en-US" i="1" dirty="0" smtClean="0"/>
              <a:t>p</a:t>
            </a:r>
            <a:r>
              <a:rPr lang="en-US" altLang="en-US" dirty="0" smtClean="0"/>
              <a:t> = 7, </a:t>
            </a:r>
            <a:r>
              <a:rPr lang="en-US" altLang="en-US" i="1" dirty="0" smtClean="0"/>
              <a:t>q</a:t>
            </a:r>
            <a:r>
              <a:rPr lang="en-US" altLang="en-US" dirty="0" smtClean="0"/>
              <a:t> = 19</a:t>
            </a:r>
          </a:p>
          <a:p>
            <a:r>
              <a:rPr lang="en-US" altLang="en-US" dirty="0" smtClean="0"/>
              <a:t>2) Let </a:t>
            </a:r>
            <a:r>
              <a:rPr lang="en-US" altLang="en-US" i="1" dirty="0" smtClean="0"/>
              <a:t>n = </a:t>
            </a:r>
            <a:r>
              <a:rPr lang="en-US" altLang="en-US" i="1" dirty="0" err="1" smtClean="0"/>
              <a:t>pq</a:t>
            </a:r>
            <a:endParaRPr lang="en-US" altLang="en-US" i="1" dirty="0" smtClean="0"/>
          </a:p>
          <a:p>
            <a:pPr marL="342900" lvl="1" indent="0">
              <a:buNone/>
            </a:pPr>
            <a:r>
              <a:rPr lang="en-US" altLang="en-US" i="1" dirty="0" smtClean="0"/>
              <a:t>n</a:t>
            </a:r>
            <a:r>
              <a:rPr lang="en-US" altLang="en-US" dirty="0" smtClean="0"/>
              <a:t> = 7 * 19  = 133</a:t>
            </a:r>
          </a:p>
          <a:p>
            <a:r>
              <a:rPr lang="en-US" altLang="en-US" dirty="0" smtClean="0"/>
              <a:t>3) Let </a:t>
            </a:r>
            <a:r>
              <a:rPr lang="en-US" altLang="en-US" i="1" dirty="0" smtClean="0"/>
              <a:t>m = (p - 1)(q - 1) = </a:t>
            </a:r>
            <a:r>
              <a:rPr lang="en-US" altLang="en-US" i="1" dirty="0" err="1" smtClean="0"/>
              <a:t>φ</a:t>
            </a:r>
            <a:r>
              <a:rPr lang="en-US" altLang="en-US" i="1" dirty="0" smtClean="0"/>
              <a:t>(n)  </a:t>
            </a:r>
          </a:p>
          <a:p>
            <a:pPr marL="342900" lvl="1" indent="0">
              <a:buNone/>
            </a:pPr>
            <a:r>
              <a:rPr lang="en-US" altLang="en-US" i="1" dirty="0" smtClean="0"/>
              <a:t>m</a:t>
            </a:r>
            <a:r>
              <a:rPr lang="en-US" altLang="en-US" dirty="0" smtClean="0"/>
              <a:t> = (7 - 1)(19 - 1)</a:t>
            </a:r>
            <a:br>
              <a:rPr lang="en-US" altLang="en-US" dirty="0" smtClean="0"/>
            </a:br>
            <a:r>
              <a:rPr lang="en-US" altLang="en-US" dirty="0" smtClean="0"/>
              <a:t>     = 6 * 18</a:t>
            </a:r>
            <a:br>
              <a:rPr lang="en-US" altLang="en-US" dirty="0" smtClean="0"/>
            </a:br>
            <a:r>
              <a:rPr lang="en-US" altLang="en-US" dirty="0" smtClean="0"/>
              <a:t>     = 108</a:t>
            </a:r>
            <a:endParaRPr lang="en-US" altLang="en-US" dirty="0"/>
          </a:p>
        </p:txBody>
      </p:sp>
    </p:spTree>
    <p:extLst>
      <p:ext uri="{BB962C8B-B14F-4D97-AF65-F5344CB8AC3E}">
        <p14:creationId xmlns:p14="http://schemas.microsoft.com/office/powerpoint/2010/main" val="303559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dirty="0"/>
              <a:t>RSA Algorithm </a:t>
            </a:r>
            <a:r>
              <a:rPr lang="en-US" altLang="en-US" dirty="0" smtClean="0"/>
              <a:t>example </a:t>
            </a:r>
            <a:r>
              <a:rPr lang="en-US" altLang="en-US" dirty="0" smtClean="0"/>
              <a:t>(cont.)</a:t>
            </a:r>
            <a:endParaRPr lang="en-US" altLang="en-US" dirty="0"/>
          </a:p>
        </p:txBody>
      </p:sp>
      <p:sp>
        <p:nvSpPr>
          <p:cNvPr id="26628" name="Rectangle 3"/>
          <p:cNvSpPr>
            <a:spLocks noGrp="1" noChangeArrowheads="1"/>
          </p:cNvSpPr>
          <p:nvPr>
            <p:ph type="body" idx="1"/>
          </p:nvPr>
        </p:nvSpPr>
        <p:spPr/>
        <p:txBody>
          <a:bodyPr/>
          <a:lstStyle/>
          <a:p>
            <a:r>
              <a:rPr lang="en-US" altLang="en-US" dirty="0" smtClean="0"/>
              <a:t>4) Choose a number, </a:t>
            </a:r>
            <a:r>
              <a:rPr lang="en-US" altLang="en-US" i="1" dirty="0" smtClean="0"/>
              <a:t>e</a:t>
            </a:r>
            <a:r>
              <a:rPr lang="en-US" altLang="en-US" dirty="0" smtClean="0"/>
              <a:t> coprime to </a:t>
            </a:r>
            <a:r>
              <a:rPr lang="en-US" altLang="en-US" i="1" dirty="0" err="1" smtClean="0"/>
              <a:t>φ</a:t>
            </a:r>
            <a:r>
              <a:rPr lang="en-US" altLang="en-US" i="1" dirty="0" smtClean="0"/>
              <a:t>(n)</a:t>
            </a:r>
          </a:p>
          <a:p>
            <a:pPr lvl="1"/>
            <a:r>
              <a:rPr lang="en-US" altLang="en-US" i="1" dirty="0" smtClean="0"/>
              <a:t>e</a:t>
            </a:r>
            <a:r>
              <a:rPr lang="en-US" altLang="en-US" dirty="0" smtClean="0"/>
              <a:t> = 2 =&gt; </a:t>
            </a:r>
            <a:r>
              <a:rPr lang="en-US" altLang="en-US" dirty="0" err="1" smtClean="0"/>
              <a:t>gcd</a:t>
            </a:r>
            <a:r>
              <a:rPr lang="en-US" altLang="en-US" dirty="0" smtClean="0"/>
              <a:t>(</a:t>
            </a:r>
            <a:r>
              <a:rPr lang="en-US" altLang="en-US" i="1" dirty="0" smtClean="0"/>
              <a:t>e</a:t>
            </a:r>
            <a:r>
              <a:rPr lang="en-US" altLang="en-US" dirty="0" smtClean="0"/>
              <a:t>, 108) = 2 (no)</a:t>
            </a:r>
            <a:br>
              <a:rPr lang="en-US" altLang="en-US" dirty="0" smtClean="0"/>
            </a:br>
            <a:r>
              <a:rPr lang="en-US" altLang="en-US" i="1" dirty="0" smtClean="0"/>
              <a:t>e</a:t>
            </a:r>
            <a:r>
              <a:rPr lang="en-US" altLang="en-US" dirty="0" smtClean="0"/>
              <a:t> = 3 =&gt; </a:t>
            </a:r>
            <a:r>
              <a:rPr lang="en-US" altLang="en-US" dirty="0" err="1" smtClean="0"/>
              <a:t>gcd</a:t>
            </a:r>
            <a:r>
              <a:rPr lang="en-US" altLang="en-US" dirty="0" smtClean="0"/>
              <a:t>(</a:t>
            </a:r>
            <a:r>
              <a:rPr lang="en-US" altLang="en-US" i="1" dirty="0" smtClean="0"/>
              <a:t>e</a:t>
            </a:r>
            <a:r>
              <a:rPr lang="en-US" altLang="en-US" dirty="0" smtClean="0"/>
              <a:t>, 108) = 3 (no)</a:t>
            </a:r>
            <a:br>
              <a:rPr lang="en-US" altLang="en-US" dirty="0" smtClean="0"/>
            </a:br>
            <a:r>
              <a:rPr lang="en-US" altLang="en-US" i="1" dirty="0" smtClean="0"/>
              <a:t>e</a:t>
            </a:r>
            <a:r>
              <a:rPr lang="en-US" altLang="en-US" dirty="0" smtClean="0"/>
              <a:t> = 4 =&gt; </a:t>
            </a:r>
            <a:r>
              <a:rPr lang="en-US" altLang="en-US" dirty="0" err="1" smtClean="0"/>
              <a:t>gcd</a:t>
            </a:r>
            <a:r>
              <a:rPr lang="en-US" altLang="en-US" dirty="0" smtClean="0"/>
              <a:t>(</a:t>
            </a:r>
            <a:r>
              <a:rPr lang="en-US" altLang="en-US" i="1" dirty="0" smtClean="0"/>
              <a:t>e</a:t>
            </a:r>
            <a:r>
              <a:rPr lang="en-US" altLang="en-US" dirty="0" smtClean="0"/>
              <a:t>, 108) = 4 (no)</a:t>
            </a:r>
            <a:br>
              <a:rPr lang="en-US" altLang="en-US" dirty="0" smtClean="0"/>
            </a:br>
            <a:r>
              <a:rPr lang="en-US" altLang="en-US" i="1" dirty="0" smtClean="0"/>
              <a:t>e</a:t>
            </a:r>
            <a:r>
              <a:rPr lang="en-US" altLang="en-US" dirty="0" smtClean="0"/>
              <a:t> = 5 =&gt; </a:t>
            </a:r>
            <a:r>
              <a:rPr lang="en-US" altLang="en-US" dirty="0" err="1" smtClean="0"/>
              <a:t>gcd</a:t>
            </a:r>
            <a:r>
              <a:rPr lang="en-US" altLang="en-US" dirty="0" smtClean="0"/>
              <a:t>(</a:t>
            </a:r>
            <a:r>
              <a:rPr lang="en-US" altLang="en-US" i="1" dirty="0" smtClean="0"/>
              <a:t>e</a:t>
            </a:r>
            <a:r>
              <a:rPr lang="en-US" altLang="en-US" dirty="0" smtClean="0"/>
              <a:t>, 108) = 1 (yes!) </a:t>
            </a:r>
          </a:p>
          <a:p>
            <a:r>
              <a:rPr lang="en-US" altLang="en-US" dirty="0" smtClean="0"/>
              <a:t>5) Find </a:t>
            </a:r>
            <a:r>
              <a:rPr lang="en-US" altLang="en-US" i="1" dirty="0" smtClean="0"/>
              <a:t>d</a:t>
            </a:r>
            <a:r>
              <a:rPr lang="en-US" altLang="en-US" dirty="0" smtClean="0"/>
              <a:t>, such that </a:t>
            </a:r>
            <a:r>
              <a:rPr lang="en-US" altLang="en-US" i="1" dirty="0" smtClean="0"/>
              <a:t>d*e mod m = 1    (m is </a:t>
            </a:r>
            <a:r>
              <a:rPr lang="en-US" i="1" dirty="0" err="1" smtClean="0"/>
              <a:t>φ</a:t>
            </a:r>
            <a:r>
              <a:rPr lang="en-US" altLang="en-US" i="1" dirty="0" smtClean="0"/>
              <a:t>(n))</a:t>
            </a:r>
          </a:p>
          <a:p>
            <a:pPr lvl="1"/>
            <a:r>
              <a:rPr lang="en-US" altLang="en-US" dirty="0" smtClean="0"/>
              <a:t>We can rewrite this as </a:t>
            </a:r>
            <a:r>
              <a:rPr lang="en-US" altLang="en-US" i="1" dirty="0" smtClean="0"/>
              <a:t>d = (1 + nm) / e</a:t>
            </a:r>
            <a:r>
              <a:rPr lang="en-US" altLang="en-US" dirty="0" smtClean="0"/>
              <a:t>. Now we work through values of </a:t>
            </a:r>
            <a:r>
              <a:rPr lang="en-US" altLang="en-US" i="1" dirty="0" smtClean="0"/>
              <a:t>n</a:t>
            </a:r>
            <a:r>
              <a:rPr lang="en-US" altLang="en-US" dirty="0" smtClean="0"/>
              <a:t> until an integer solution for </a:t>
            </a:r>
            <a:r>
              <a:rPr lang="en-US" altLang="en-US" i="1" dirty="0" smtClean="0"/>
              <a:t>e</a:t>
            </a:r>
            <a:r>
              <a:rPr lang="en-US" altLang="en-US" dirty="0" smtClean="0"/>
              <a:t> is found:</a:t>
            </a:r>
          </a:p>
          <a:p>
            <a:pPr lvl="1"/>
            <a:r>
              <a:rPr lang="en-US" altLang="en-US" i="1" dirty="0" smtClean="0"/>
              <a:t>n</a:t>
            </a:r>
            <a:r>
              <a:rPr lang="en-US" altLang="en-US" dirty="0" smtClean="0"/>
              <a:t> = 0 =&gt; </a:t>
            </a:r>
            <a:r>
              <a:rPr lang="en-US" altLang="en-US" i="1" dirty="0" smtClean="0"/>
              <a:t>d</a:t>
            </a:r>
            <a:r>
              <a:rPr lang="en-US" altLang="en-US" dirty="0" smtClean="0"/>
              <a:t> = 1 / 5 (no)</a:t>
            </a:r>
            <a:br>
              <a:rPr lang="en-US" altLang="en-US" dirty="0" smtClean="0"/>
            </a:br>
            <a:r>
              <a:rPr lang="en-US" altLang="en-US" i="1" dirty="0" smtClean="0"/>
              <a:t>n</a:t>
            </a:r>
            <a:r>
              <a:rPr lang="en-US" altLang="en-US" dirty="0" smtClean="0"/>
              <a:t> = 1 =&gt; </a:t>
            </a:r>
            <a:r>
              <a:rPr lang="en-US" altLang="en-US" i="1" dirty="0" smtClean="0"/>
              <a:t>d</a:t>
            </a:r>
            <a:r>
              <a:rPr lang="en-US" altLang="en-US" dirty="0" smtClean="0"/>
              <a:t> = 109 / 5 (no)</a:t>
            </a:r>
            <a:br>
              <a:rPr lang="en-US" altLang="en-US" dirty="0" smtClean="0"/>
            </a:br>
            <a:r>
              <a:rPr lang="en-US" altLang="en-US" i="1" dirty="0" smtClean="0"/>
              <a:t>n</a:t>
            </a:r>
            <a:r>
              <a:rPr lang="en-US" altLang="en-US" dirty="0" smtClean="0"/>
              <a:t> = 2 =&gt; </a:t>
            </a:r>
            <a:r>
              <a:rPr lang="en-US" altLang="en-US" i="1" dirty="0" smtClean="0"/>
              <a:t>d</a:t>
            </a:r>
            <a:r>
              <a:rPr lang="en-US" altLang="en-US" dirty="0" smtClean="0"/>
              <a:t> = 217 / 5 (no)</a:t>
            </a:r>
            <a:br>
              <a:rPr lang="en-US" altLang="en-US" dirty="0" smtClean="0"/>
            </a:br>
            <a:r>
              <a:rPr lang="en-US" altLang="en-US" i="1" dirty="0" smtClean="0"/>
              <a:t>n</a:t>
            </a:r>
            <a:r>
              <a:rPr lang="en-US" altLang="en-US" dirty="0" smtClean="0"/>
              <a:t> = 3 =&gt; </a:t>
            </a:r>
            <a:r>
              <a:rPr lang="en-US" altLang="en-US" i="1" dirty="0" smtClean="0"/>
              <a:t>d</a:t>
            </a:r>
            <a:r>
              <a:rPr lang="en-US" altLang="en-US" dirty="0" smtClean="0"/>
              <a:t> = 325 / 5 = 65 (yes!)</a:t>
            </a:r>
            <a:endParaRPr lang="en-US" altLang="en-US" dirty="0"/>
          </a:p>
        </p:txBody>
      </p:sp>
    </p:spTree>
    <p:extLst>
      <p:ext uri="{BB962C8B-B14F-4D97-AF65-F5344CB8AC3E}">
        <p14:creationId xmlns:p14="http://schemas.microsoft.com/office/powerpoint/2010/main" val="1651325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dirty="0"/>
              <a:t>RSA </a:t>
            </a:r>
            <a:r>
              <a:rPr lang="en-US" altLang="en-US" dirty="0" smtClean="0"/>
              <a:t>encryption </a:t>
            </a:r>
            <a:r>
              <a:rPr lang="en-US" altLang="en-US" dirty="0"/>
              <a:t>example</a:t>
            </a:r>
          </a:p>
        </p:txBody>
      </p:sp>
      <p:sp>
        <p:nvSpPr>
          <p:cNvPr id="27652" name="Rectangle 3"/>
          <p:cNvSpPr>
            <a:spLocks noGrp="1" noChangeArrowheads="1"/>
          </p:cNvSpPr>
          <p:nvPr>
            <p:ph type="body" idx="1"/>
          </p:nvPr>
        </p:nvSpPr>
        <p:spPr/>
        <p:txBody>
          <a:bodyPr/>
          <a:lstStyle/>
          <a:p>
            <a:r>
              <a:rPr lang="en-US" altLang="en-US" dirty="0" smtClean="0"/>
              <a:t>Encryption Example</a:t>
            </a:r>
          </a:p>
          <a:p>
            <a:pPr lvl="1"/>
            <a:r>
              <a:rPr lang="en-US" altLang="en-US" sz="2800" dirty="0" smtClean="0"/>
              <a:t>use the message "6” (P, plaintext).</a:t>
            </a:r>
          </a:p>
          <a:p>
            <a:pPr lvl="2"/>
            <a:r>
              <a:rPr lang="en-US" altLang="en-US" sz="2800" dirty="0" smtClean="0"/>
              <a:t>C = P * e mod n</a:t>
            </a:r>
            <a:br>
              <a:rPr lang="en-US" altLang="en-US" sz="2800" dirty="0" smtClean="0"/>
            </a:br>
            <a:r>
              <a:rPr lang="en-US" altLang="en-US" sz="2800" dirty="0" smtClean="0"/>
              <a:t>  = 65 mod 133</a:t>
            </a:r>
            <a:br>
              <a:rPr lang="en-US" altLang="en-US" sz="2800" dirty="0" smtClean="0"/>
            </a:br>
            <a:r>
              <a:rPr lang="en-US" altLang="en-US" sz="2800" dirty="0" smtClean="0"/>
              <a:t>  = 7776 mod 133</a:t>
            </a:r>
            <a:br>
              <a:rPr lang="en-US" altLang="en-US" sz="2800" dirty="0" smtClean="0"/>
            </a:br>
            <a:r>
              <a:rPr lang="en-US" altLang="en-US" sz="2800" dirty="0" smtClean="0"/>
              <a:t>  = 62</a:t>
            </a:r>
            <a:endParaRPr lang="en-US" altLang="en-US" sz="2800" dirty="0"/>
          </a:p>
        </p:txBody>
      </p:sp>
    </p:spTree>
    <p:extLst>
      <p:ext uri="{BB962C8B-B14F-4D97-AF65-F5344CB8AC3E}">
        <p14:creationId xmlns:p14="http://schemas.microsoft.com/office/powerpoint/2010/main" val="18960209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en-US" dirty="0"/>
              <a:t>RSA </a:t>
            </a:r>
            <a:r>
              <a:rPr lang="en-US" altLang="en-US" dirty="0" smtClean="0"/>
              <a:t>decryption </a:t>
            </a:r>
            <a:r>
              <a:rPr lang="en-US" altLang="en-US" dirty="0"/>
              <a:t>example</a:t>
            </a:r>
          </a:p>
        </p:txBody>
      </p:sp>
      <p:sp>
        <p:nvSpPr>
          <p:cNvPr id="28676" name="Rectangle 3"/>
          <p:cNvSpPr>
            <a:spLocks noGrp="1" noChangeArrowheads="1"/>
          </p:cNvSpPr>
          <p:nvPr>
            <p:ph type="body" idx="1"/>
          </p:nvPr>
        </p:nvSpPr>
        <p:spPr/>
        <p:txBody>
          <a:bodyPr/>
          <a:lstStyle/>
          <a:p>
            <a:r>
              <a:rPr lang="en-US" altLang="en-US" dirty="0" smtClean="0"/>
              <a:t>Decryption example</a:t>
            </a:r>
          </a:p>
          <a:p>
            <a:r>
              <a:rPr lang="en-US" altLang="en-US" dirty="0" smtClean="0"/>
              <a:t>P = c*d % n</a:t>
            </a:r>
            <a:br>
              <a:rPr lang="en-US" altLang="en-US" dirty="0" smtClean="0"/>
            </a:br>
            <a:r>
              <a:rPr lang="en-US" altLang="en-US" dirty="0" smtClean="0"/>
              <a:t>  = 6265 % 133</a:t>
            </a:r>
            <a:br>
              <a:rPr lang="en-US" altLang="en-US" dirty="0" smtClean="0"/>
            </a:br>
            <a:r>
              <a:rPr lang="en-US" altLang="en-US" dirty="0" smtClean="0"/>
              <a:t>  = 62 * 6264 % 133</a:t>
            </a:r>
            <a:br>
              <a:rPr lang="en-US" altLang="en-US" dirty="0" smtClean="0"/>
            </a:br>
            <a:r>
              <a:rPr lang="en-US" altLang="en-US" dirty="0" smtClean="0"/>
              <a:t>  = 62 * (622)32 % 133</a:t>
            </a:r>
            <a:br>
              <a:rPr lang="en-US" altLang="en-US" dirty="0" smtClean="0"/>
            </a:br>
            <a:r>
              <a:rPr lang="en-US" altLang="en-US" dirty="0" smtClean="0"/>
              <a:t>  = 62 * 384432 % 133</a:t>
            </a:r>
            <a:br>
              <a:rPr lang="en-US" altLang="en-US" dirty="0" smtClean="0"/>
            </a:br>
            <a:r>
              <a:rPr lang="en-US" altLang="en-US" dirty="0" smtClean="0"/>
              <a:t>  = 62 * (3844 % 133)32 % 133</a:t>
            </a:r>
            <a:br>
              <a:rPr lang="en-US" altLang="en-US" dirty="0" smtClean="0"/>
            </a:br>
            <a:r>
              <a:rPr lang="en-US" altLang="en-US" dirty="0" smtClean="0"/>
              <a:t>  = 62 * 12032 % 133</a:t>
            </a:r>
            <a:br>
              <a:rPr lang="en-US" altLang="en-US" dirty="0" smtClean="0"/>
            </a:br>
            <a:endParaRPr lang="en-US" altLang="en-US" dirty="0"/>
          </a:p>
        </p:txBody>
      </p:sp>
    </p:spTree>
    <p:extLst>
      <p:ext uri="{BB962C8B-B14F-4D97-AF65-F5344CB8AC3E}">
        <p14:creationId xmlns:p14="http://schemas.microsoft.com/office/powerpoint/2010/main" val="2061181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t>RSA decryption </a:t>
            </a:r>
            <a:r>
              <a:rPr lang="en-US" altLang="en-US" dirty="0" smtClean="0"/>
              <a:t>example </a:t>
            </a:r>
            <a:r>
              <a:rPr lang="en-US" altLang="en-US" dirty="0" smtClean="0"/>
              <a:t>(cont.)</a:t>
            </a:r>
            <a:endParaRPr lang="en-US" altLang="en-US" dirty="0"/>
          </a:p>
        </p:txBody>
      </p:sp>
      <p:sp>
        <p:nvSpPr>
          <p:cNvPr id="29700" name="Rectangle 3"/>
          <p:cNvSpPr>
            <a:spLocks noGrp="1" noChangeArrowheads="1"/>
          </p:cNvSpPr>
          <p:nvPr>
            <p:ph type="body" idx="1"/>
          </p:nvPr>
        </p:nvSpPr>
        <p:spPr/>
        <p:txBody>
          <a:bodyPr/>
          <a:lstStyle/>
          <a:p>
            <a:r>
              <a:rPr lang="en-US" altLang="en-US" dirty="0" smtClean="0"/>
              <a:t>Continue the calculation:</a:t>
            </a:r>
          </a:p>
          <a:p>
            <a:r>
              <a:rPr lang="en-US" altLang="en-US" dirty="0" smtClean="0"/>
              <a:t>  = 62 * 3616 % 133</a:t>
            </a:r>
            <a:br>
              <a:rPr lang="en-US" altLang="en-US" dirty="0" smtClean="0"/>
            </a:br>
            <a:r>
              <a:rPr lang="en-US" altLang="en-US" dirty="0" smtClean="0"/>
              <a:t>  = 62 * 998 % 133</a:t>
            </a:r>
            <a:br>
              <a:rPr lang="en-US" altLang="en-US" dirty="0" smtClean="0"/>
            </a:br>
            <a:r>
              <a:rPr lang="en-US" altLang="en-US" dirty="0" smtClean="0"/>
              <a:t>  = 62 * 924 % 133</a:t>
            </a:r>
            <a:br>
              <a:rPr lang="en-US" altLang="en-US" dirty="0" smtClean="0"/>
            </a:br>
            <a:r>
              <a:rPr lang="en-US" altLang="en-US" dirty="0" smtClean="0"/>
              <a:t>  = 62 * 852 % 133</a:t>
            </a:r>
            <a:br>
              <a:rPr lang="en-US" altLang="en-US" dirty="0" smtClean="0"/>
            </a:br>
            <a:r>
              <a:rPr lang="en-US" altLang="en-US" dirty="0" smtClean="0"/>
              <a:t>  = 62 * 43 % 133</a:t>
            </a:r>
            <a:br>
              <a:rPr lang="en-US" altLang="en-US" dirty="0" smtClean="0"/>
            </a:br>
            <a:r>
              <a:rPr lang="en-US" altLang="en-US" dirty="0" smtClean="0"/>
              <a:t>  = 2666 % 133</a:t>
            </a:r>
            <a:br>
              <a:rPr lang="en-US" altLang="en-US" dirty="0" smtClean="0"/>
            </a:br>
            <a:r>
              <a:rPr lang="en-US" altLang="en-US" dirty="0" smtClean="0"/>
              <a:t>  = 6 </a:t>
            </a:r>
          </a:p>
          <a:p>
            <a:r>
              <a:rPr lang="en-US" altLang="en-US" dirty="0" smtClean="0"/>
              <a:t>The result matches the plaintext “6”.</a:t>
            </a:r>
            <a:endParaRPr lang="en-US" altLang="en-US" dirty="0"/>
          </a:p>
        </p:txBody>
      </p:sp>
    </p:spTree>
    <p:extLst>
      <p:ext uri="{BB962C8B-B14F-4D97-AF65-F5344CB8AC3E}">
        <p14:creationId xmlns:p14="http://schemas.microsoft.com/office/powerpoint/2010/main" val="1210794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smtClean="0"/>
              <a:t>Security of Public Key Encryption</a:t>
            </a:r>
            <a:endParaRPr lang="en-US" altLang="en-US"/>
          </a:p>
        </p:txBody>
      </p:sp>
      <p:sp>
        <p:nvSpPr>
          <p:cNvPr id="48132" name="Rectangle 3"/>
          <p:cNvSpPr>
            <a:spLocks noGrp="1" noChangeArrowheads="1"/>
          </p:cNvSpPr>
          <p:nvPr>
            <p:ph type="body" idx="1"/>
          </p:nvPr>
        </p:nvSpPr>
        <p:spPr/>
        <p:txBody>
          <a:bodyPr/>
          <a:lstStyle/>
          <a:p>
            <a:r>
              <a:rPr lang="en-US" altLang="en-US" dirty="0" smtClean="0"/>
              <a:t>Asymmetric algorithms require longer keys to provide same level of security as symmetric keys </a:t>
            </a:r>
          </a:p>
          <a:p>
            <a:pPr lvl="1"/>
            <a:r>
              <a:rPr lang="en-US" altLang="en-US" sz="2600" dirty="0" smtClean="0"/>
              <a:t>512 bit RSA public key is equivalent to a 64 bit symmetric key </a:t>
            </a:r>
          </a:p>
          <a:p>
            <a:pPr lvl="1"/>
            <a:r>
              <a:rPr lang="en-US" altLang="en-US" sz="2600" dirty="0" smtClean="0"/>
              <a:t>768 bit RSA public key is equivalent to an 89 bit symmetric key</a:t>
            </a:r>
          </a:p>
          <a:p>
            <a:pPr lvl="1"/>
            <a:r>
              <a:rPr lang="en-US" altLang="en-US" sz="2600" dirty="0" smtClean="0"/>
              <a:t>RSA encryption for protecting very high value transactions - at least a 1024 bit or higher key SHOULD be used</a:t>
            </a:r>
            <a:endParaRPr lang="en-US" altLang="en-US" sz="2600" dirty="0"/>
          </a:p>
        </p:txBody>
      </p:sp>
    </p:spTree>
    <p:extLst>
      <p:ext uri="{BB962C8B-B14F-4D97-AF65-F5344CB8AC3E}">
        <p14:creationId xmlns:p14="http://schemas.microsoft.com/office/powerpoint/2010/main" val="543354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What are the advantages and disadvantages of symmetric cryptography and asymmetric cryptography? </a:t>
            </a:r>
          </a:p>
        </p:txBody>
      </p:sp>
    </p:spTree>
    <p:extLst>
      <p:ext uri="{BB962C8B-B14F-4D97-AF65-F5344CB8AC3E}">
        <p14:creationId xmlns:p14="http://schemas.microsoft.com/office/powerpoint/2010/main" val="1121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Symmetric/private encryption</a:t>
            </a:r>
          </a:p>
          <a:p>
            <a:pPr lvl="1"/>
            <a:r>
              <a:rPr lang="en-US" altLang="en-US" sz="2600" dirty="0" smtClean="0"/>
              <a:t>using one key for both encryption and decryption</a:t>
            </a:r>
          </a:p>
          <a:p>
            <a:pPr lvl="1"/>
            <a:r>
              <a:rPr lang="en-US" altLang="en-US" sz="2600" dirty="0" smtClean="0"/>
              <a:t>DES – Data Encryption Standard</a:t>
            </a:r>
          </a:p>
          <a:p>
            <a:pPr lvl="1"/>
            <a:r>
              <a:rPr lang="en-US" altLang="en-US" sz="2600" dirty="0" smtClean="0"/>
              <a:t>AES – Advanced Encryption Standard</a:t>
            </a:r>
          </a:p>
          <a:p>
            <a:endParaRPr lang="en-US" dirty="0" smtClean="0"/>
          </a:p>
          <a:p>
            <a:r>
              <a:rPr lang="en-US" dirty="0" smtClean="0"/>
              <a:t>Asymmetric/public encryption </a:t>
            </a:r>
          </a:p>
          <a:p>
            <a:pPr lvl="1"/>
            <a:r>
              <a:rPr lang="en-US" altLang="en-US" sz="2600" dirty="0" smtClean="0"/>
              <a:t>using a pair of keys for encryption and decryption separately.</a:t>
            </a:r>
          </a:p>
          <a:p>
            <a:pPr lvl="1"/>
            <a:r>
              <a:rPr lang="en-US" dirty="0" smtClean="0"/>
              <a:t>RSA</a:t>
            </a:r>
            <a:endParaRPr lang="en-US" dirty="0"/>
          </a:p>
        </p:txBody>
      </p:sp>
    </p:spTree>
    <p:extLst>
      <p:ext uri="{BB962C8B-B14F-4D97-AF65-F5344CB8AC3E}">
        <p14:creationId xmlns:p14="http://schemas.microsoft.com/office/powerpoint/2010/main" val="118901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What </a:t>
            </a:r>
            <a:r>
              <a:rPr lang="en-US" dirty="0"/>
              <a:t>is the length of the key in </a:t>
            </a:r>
            <a:r>
              <a:rPr lang="en-US" dirty="0" smtClean="0"/>
              <a:t>AES?</a:t>
            </a:r>
            <a:endParaRPr lang="en-US" dirty="0"/>
          </a:p>
        </p:txBody>
      </p:sp>
    </p:spTree>
    <p:extLst>
      <p:ext uri="{BB962C8B-B14F-4D97-AF65-F5344CB8AC3E}">
        <p14:creationId xmlns:p14="http://schemas.microsoft.com/office/powerpoint/2010/main" val="59016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smtClean="0"/>
              <a:t>Symmetric Key Algorithms</a:t>
            </a:r>
            <a:endParaRPr lang="en-US" altLang="en-US" dirty="0"/>
          </a:p>
        </p:txBody>
      </p:sp>
      <p:sp>
        <p:nvSpPr>
          <p:cNvPr id="3076" name="Rectangle 3"/>
          <p:cNvSpPr>
            <a:spLocks noGrp="1" noChangeArrowheads="1"/>
          </p:cNvSpPr>
          <p:nvPr>
            <p:ph type="body" idx="1"/>
          </p:nvPr>
        </p:nvSpPr>
        <p:spPr/>
        <p:txBody>
          <a:bodyPr/>
          <a:lstStyle/>
          <a:p>
            <a:r>
              <a:rPr lang="en-US" altLang="en-US" dirty="0" smtClean="0"/>
              <a:t>Involve using one key for both encryption and decryption</a:t>
            </a:r>
          </a:p>
          <a:p>
            <a:r>
              <a:rPr lang="en-US" altLang="en-US" dirty="0"/>
              <a:t>T</a:t>
            </a:r>
            <a:r>
              <a:rPr lang="en-US" altLang="en-US" dirty="0" smtClean="0"/>
              <a:t>wo popular symmetric key algorithms in use today</a:t>
            </a:r>
          </a:p>
          <a:p>
            <a:pPr lvl="1"/>
            <a:r>
              <a:rPr lang="en-US" altLang="en-US" dirty="0" smtClean="0"/>
              <a:t>DES – Data Encryption Standard</a:t>
            </a:r>
          </a:p>
          <a:p>
            <a:pPr lvl="1"/>
            <a:r>
              <a:rPr lang="en-US" altLang="en-US" dirty="0" smtClean="0"/>
              <a:t>AES – Advanced Encryption Standard</a:t>
            </a:r>
            <a:endParaRPr lang="en-US" altLang="en-US" dirty="0"/>
          </a:p>
        </p:txBody>
      </p:sp>
    </p:spTree>
    <p:extLst>
      <p:ext uri="{BB962C8B-B14F-4D97-AF65-F5344CB8AC3E}">
        <p14:creationId xmlns:p14="http://schemas.microsoft.com/office/powerpoint/2010/main" val="1503828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dirty="0" smtClean="0"/>
              <a:t>DES Algorithm history</a:t>
            </a:r>
            <a:endParaRPr lang="en-US" altLang="en-US" dirty="0"/>
          </a:p>
        </p:txBody>
      </p:sp>
      <p:sp>
        <p:nvSpPr>
          <p:cNvPr id="19460" name="Rectangle 3"/>
          <p:cNvSpPr>
            <a:spLocks noGrp="1" noChangeArrowheads="1"/>
          </p:cNvSpPr>
          <p:nvPr>
            <p:ph type="body" idx="1"/>
          </p:nvPr>
        </p:nvSpPr>
        <p:spPr/>
        <p:txBody>
          <a:bodyPr/>
          <a:lstStyle/>
          <a:p>
            <a:r>
              <a:rPr lang="en-US" altLang="en-US" dirty="0" smtClean="0"/>
              <a:t>DES (Data Encryption Standard)</a:t>
            </a:r>
          </a:p>
          <a:p>
            <a:pPr lvl="1"/>
            <a:r>
              <a:rPr lang="en-US" altLang="en-US" dirty="0" smtClean="0"/>
              <a:t>In 1970’s US National Bureau of Standards (NBS) recognized the need of a secure encryption technology to protect sensitive information</a:t>
            </a:r>
          </a:p>
          <a:p>
            <a:pPr lvl="1"/>
            <a:r>
              <a:rPr lang="en-US" altLang="en-US" dirty="0" smtClean="0"/>
              <a:t>In 1972, NBS issued a call for proposals for producing a public encryption algorithm </a:t>
            </a:r>
          </a:p>
          <a:p>
            <a:pPr lvl="1"/>
            <a:r>
              <a:rPr lang="en-US" altLang="en-US" dirty="0"/>
              <a:t>Few Organizations responded to NBS </a:t>
            </a:r>
            <a:r>
              <a:rPr lang="en-US" altLang="en-US" dirty="0" smtClean="0"/>
              <a:t>call</a:t>
            </a:r>
          </a:p>
          <a:p>
            <a:pPr lvl="1"/>
            <a:r>
              <a:rPr lang="en-US" altLang="en-US" dirty="0" smtClean="0"/>
              <a:t>IBM </a:t>
            </a:r>
            <a:r>
              <a:rPr lang="en-US" altLang="en-US" dirty="0"/>
              <a:t>responded with Lucifer </a:t>
            </a:r>
            <a:r>
              <a:rPr lang="en-US" altLang="en-US" dirty="0" smtClean="0"/>
              <a:t>algorithm (in 1974)</a:t>
            </a:r>
            <a:endParaRPr lang="en-US" altLang="en-US" dirty="0"/>
          </a:p>
          <a:p>
            <a:pPr lvl="1"/>
            <a:r>
              <a:rPr lang="en-US" altLang="en-US" dirty="0" smtClean="0"/>
              <a:t>Final </a:t>
            </a:r>
            <a:r>
              <a:rPr lang="en-US" altLang="en-US" dirty="0"/>
              <a:t>algorithm was developed by IBM for NBS </a:t>
            </a:r>
            <a:r>
              <a:rPr lang="en-US" altLang="en-US" dirty="0" smtClean="0"/>
              <a:t>– known </a:t>
            </a:r>
            <a:r>
              <a:rPr lang="en-US" altLang="en-US" dirty="0"/>
              <a:t>as </a:t>
            </a:r>
            <a:r>
              <a:rPr lang="en-US" altLang="en-US" dirty="0" smtClean="0"/>
              <a:t>DES (Data </a:t>
            </a:r>
            <a:r>
              <a:rPr lang="en-US" altLang="en-US" dirty="0"/>
              <a:t>Encryption </a:t>
            </a:r>
            <a:r>
              <a:rPr lang="en-US" altLang="en-US" dirty="0" smtClean="0"/>
              <a:t>Standard)</a:t>
            </a:r>
          </a:p>
          <a:p>
            <a:pPr lvl="1"/>
            <a:r>
              <a:rPr lang="en-US" altLang="en-US" dirty="0" smtClean="0"/>
              <a:t>NSA analyzed the algorithm and found no major flaw</a:t>
            </a:r>
          </a:p>
          <a:p>
            <a:pPr lvl="1"/>
            <a:r>
              <a:rPr lang="en-US" altLang="en-US" dirty="0" smtClean="0"/>
              <a:t>It became a standard in 1976.</a:t>
            </a:r>
            <a:endParaRPr lang="en-US" altLang="en-US" dirty="0"/>
          </a:p>
          <a:p>
            <a:pPr lvl="1"/>
            <a:endParaRPr lang="en-US" altLang="en-US" dirty="0"/>
          </a:p>
        </p:txBody>
      </p:sp>
    </p:spTree>
    <p:extLst>
      <p:ext uri="{BB962C8B-B14F-4D97-AF65-F5344CB8AC3E}">
        <p14:creationId xmlns:p14="http://schemas.microsoft.com/office/powerpoint/2010/main" val="111425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smtClean="0"/>
              <a:t>DES Algorithm</a:t>
            </a:r>
            <a:endParaRPr lang="en-US" altLang="en-US"/>
          </a:p>
        </p:txBody>
      </p:sp>
      <p:sp>
        <p:nvSpPr>
          <p:cNvPr id="23556" name="Rectangle 3"/>
          <p:cNvSpPr>
            <a:spLocks noGrp="1" noChangeArrowheads="1"/>
          </p:cNvSpPr>
          <p:nvPr>
            <p:ph type="body" idx="1"/>
          </p:nvPr>
        </p:nvSpPr>
        <p:spPr/>
        <p:txBody>
          <a:bodyPr/>
          <a:lstStyle/>
          <a:p>
            <a:r>
              <a:rPr lang="en-US" altLang="en-US" dirty="0" smtClean="0"/>
              <a:t>Overview of DES</a:t>
            </a:r>
          </a:p>
          <a:p>
            <a:pPr lvl="1"/>
            <a:r>
              <a:rPr lang="en-US" dirty="0"/>
              <a:t>Cryptographic algorithm designed for the protection of unclassified data and published by the National Institute of Standards and Technology (NIST) in Federal Information Processing Standard (FIPS) Publication 46. </a:t>
            </a:r>
            <a:endParaRPr lang="en-US" altLang="en-US" dirty="0" smtClean="0"/>
          </a:p>
          <a:p>
            <a:pPr lvl="1"/>
            <a:r>
              <a:rPr lang="en-US" altLang="en-US" dirty="0" smtClean="0"/>
              <a:t>The DES performs series of bit permutation, substitution, and recombination operations on blocks containing 64 bits of data and 56 bits of key (8-bit parity)</a:t>
            </a:r>
          </a:p>
          <a:p>
            <a:pPr lvl="1"/>
            <a:r>
              <a:rPr lang="en-US" altLang="en-US" dirty="0" smtClean="0"/>
              <a:t>64-bit input, 64-bit output</a:t>
            </a:r>
          </a:p>
          <a:p>
            <a:pPr lvl="1"/>
            <a:r>
              <a:rPr lang="en-US" altLang="en-US" dirty="0" smtClean="0"/>
              <a:t>64 bits of input are permuted at first, and  then input to a function using static tables of permutations and substitutions</a:t>
            </a:r>
            <a:endParaRPr lang="en-US" altLang="en-US" dirty="0"/>
          </a:p>
        </p:txBody>
      </p:sp>
    </p:spTree>
    <p:extLst>
      <p:ext uri="{BB962C8B-B14F-4D97-AF65-F5344CB8AC3E}">
        <p14:creationId xmlns:p14="http://schemas.microsoft.com/office/powerpoint/2010/main" val="1493528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dirty="0" smtClean="0"/>
              <a:t>DES Algorithm (2)</a:t>
            </a:r>
            <a:endParaRPr lang="en-US" altLang="en-US" dirty="0"/>
          </a:p>
        </p:txBody>
      </p:sp>
      <p:sp>
        <p:nvSpPr>
          <p:cNvPr id="24580" name="Rectangle 3"/>
          <p:cNvSpPr>
            <a:spLocks noGrp="1" noChangeArrowheads="1"/>
          </p:cNvSpPr>
          <p:nvPr>
            <p:ph type="body" idx="1"/>
          </p:nvPr>
        </p:nvSpPr>
        <p:spPr/>
        <p:txBody>
          <a:bodyPr/>
          <a:lstStyle/>
          <a:p>
            <a:r>
              <a:rPr lang="en-US" altLang="en-US" dirty="0" smtClean="0"/>
              <a:t>16 rounds of processing</a:t>
            </a:r>
          </a:p>
          <a:p>
            <a:r>
              <a:rPr lang="en-US" altLang="en-US" dirty="0" smtClean="0"/>
              <a:t>Each cycle:</a:t>
            </a:r>
          </a:p>
          <a:p>
            <a:pPr lvl="1"/>
            <a:r>
              <a:rPr lang="en-US" altLang="en-US" dirty="0" smtClean="0"/>
              <a:t>Break permuted data into two halves, 32 bits each</a:t>
            </a:r>
          </a:p>
          <a:p>
            <a:pPr lvl="1"/>
            <a:r>
              <a:rPr lang="en-US" altLang="en-US" dirty="0" smtClean="0"/>
              <a:t>Key gets transformed </a:t>
            </a:r>
          </a:p>
          <a:p>
            <a:pPr lvl="2"/>
            <a:r>
              <a:rPr lang="en-US" altLang="en-US" dirty="0" smtClean="0"/>
              <a:t>Key shifted left by some number and permuted</a:t>
            </a:r>
          </a:p>
          <a:p>
            <a:pPr lvl="2"/>
            <a:r>
              <a:rPr lang="en-US" altLang="en-US" dirty="0" smtClean="0"/>
              <a:t>Key bits get dropped to 48 bits </a:t>
            </a:r>
          </a:p>
          <a:p>
            <a:pPr lvl="1"/>
            <a:r>
              <a:rPr lang="en-US" altLang="en-US" dirty="0" smtClean="0"/>
              <a:t>Right half of data expanded to 48 bits by duplicating certain bits</a:t>
            </a:r>
          </a:p>
          <a:p>
            <a:pPr lvl="1"/>
            <a:r>
              <a:rPr lang="en-US" altLang="en-US" dirty="0" smtClean="0"/>
              <a:t>Right half combined with 48 bits of key</a:t>
            </a:r>
          </a:p>
          <a:p>
            <a:pPr lvl="1"/>
            <a:r>
              <a:rPr lang="en-US" altLang="en-US" dirty="0" smtClean="0"/>
              <a:t>Result is substituted for another result and condensed to 32 bits</a:t>
            </a:r>
          </a:p>
          <a:p>
            <a:pPr lvl="1"/>
            <a:r>
              <a:rPr lang="en-US" altLang="en-US" dirty="0" smtClean="0"/>
              <a:t>32 bits are permuted and then combined with left half to become the new right half</a:t>
            </a:r>
            <a:endParaRPr lang="en-US" altLang="en-US" dirty="0"/>
          </a:p>
        </p:txBody>
      </p:sp>
    </p:spTree>
    <p:extLst>
      <p:ext uri="{BB962C8B-B14F-4D97-AF65-F5344CB8AC3E}">
        <p14:creationId xmlns:p14="http://schemas.microsoft.com/office/powerpoint/2010/main" val="194994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smtClean="0"/>
              <a:t>DES Algorithm (3)</a:t>
            </a:r>
            <a:endParaRPr lang="en-US" altLang="en-US" dirty="0"/>
          </a:p>
        </p:txBody>
      </p:sp>
      <p:sp>
        <p:nvSpPr>
          <p:cNvPr id="25604" name="Rectangle 3"/>
          <p:cNvSpPr>
            <a:spLocks noGrp="1" noChangeArrowheads="1"/>
          </p:cNvSpPr>
          <p:nvPr>
            <p:ph type="body" idx="1"/>
          </p:nvPr>
        </p:nvSpPr>
        <p:spPr/>
        <p:txBody>
          <a:bodyPr/>
          <a:lstStyle/>
          <a:p>
            <a:r>
              <a:rPr lang="en-US" altLang="en-US" dirty="0" smtClean="0"/>
              <a:t>Cycles</a:t>
            </a:r>
          </a:p>
          <a:p>
            <a:pPr lvl="1"/>
            <a:r>
              <a:rPr lang="en-US" altLang="en-US" dirty="0" smtClean="0"/>
              <a:t>Process iterated 16 times (rounds), each time with different set of tables and different bits from key.</a:t>
            </a:r>
          </a:p>
          <a:p>
            <a:pPr lvl="1"/>
            <a:r>
              <a:rPr lang="en-US" altLang="en-US" dirty="0" smtClean="0"/>
              <a:t>Algorithm then performs final permutation, and 64 bits of output are provided.</a:t>
            </a:r>
          </a:p>
          <a:p>
            <a:r>
              <a:rPr lang="en-US" altLang="en-US" dirty="0"/>
              <a:t>Decryption</a:t>
            </a:r>
          </a:p>
          <a:p>
            <a:pPr lvl="1"/>
            <a:r>
              <a:rPr lang="en-US" altLang="en-US" dirty="0"/>
              <a:t>Decryption uses the same algorithm and same secret key</a:t>
            </a:r>
          </a:p>
          <a:p>
            <a:pPr lvl="1"/>
            <a:r>
              <a:rPr lang="en-US" altLang="en-US" dirty="0"/>
              <a:t>A</a:t>
            </a:r>
            <a:r>
              <a:rPr lang="en-US" altLang="en-US" dirty="0" smtClean="0"/>
              <a:t>pply the same operations key sequence in reverse order (k16</a:t>
            </a:r>
            <a:r>
              <a:rPr lang="en-US" altLang="en-US" dirty="0"/>
              <a:t>, k15, ....k1)</a:t>
            </a:r>
          </a:p>
          <a:p>
            <a:endParaRPr lang="en-US" altLang="en-US" dirty="0" smtClean="0"/>
          </a:p>
          <a:p>
            <a:pPr lvl="1"/>
            <a:endParaRPr lang="en-US" altLang="en-US" dirty="0"/>
          </a:p>
        </p:txBody>
      </p:sp>
    </p:spTree>
    <p:extLst>
      <p:ext uri="{BB962C8B-B14F-4D97-AF65-F5344CB8AC3E}">
        <p14:creationId xmlns:p14="http://schemas.microsoft.com/office/powerpoint/2010/main" val="21146742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6434</TotalTime>
  <Words>2344</Words>
  <Application>Microsoft Macintosh PowerPoint</Application>
  <PresentationFormat>On-screen Show (4:3)</PresentationFormat>
  <Paragraphs>266</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Calibri Light</vt:lpstr>
      <vt:lpstr>Cambria Math</vt:lpstr>
      <vt:lpstr>Arial</vt:lpstr>
      <vt:lpstr>PP_C5Modules_CC_License_standard</vt:lpstr>
      <vt:lpstr>Model 2 Introduction to Cryptography</vt:lpstr>
      <vt:lpstr>Module 2: Introduction to Cryptography</vt:lpstr>
      <vt:lpstr>Lesson 2: Symmetric and Asymmetric Cryptography </vt:lpstr>
      <vt:lpstr>Warm up</vt:lpstr>
      <vt:lpstr>Symmetric Key Algorithms</vt:lpstr>
      <vt:lpstr>DES Algorithm history</vt:lpstr>
      <vt:lpstr>DES Algorithm</vt:lpstr>
      <vt:lpstr>DES Algorithm (2)</vt:lpstr>
      <vt:lpstr>DES Algorithm (3)</vt:lpstr>
      <vt:lpstr>Security of DES</vt:lpstr>
      <vt:lpstr>Double DES</vt:lpstr>
      <vt:lpstr>Double DES</vt:lpstr>
      <vt:lpstr>meet-in-the-middle attack</vt:lpstr>
      <vt:lpstr>Two-key Triple DES</vt:lpstr>
      <vt:lpstr>Three-key Triple DES</vt:lpstr>
      <vt:lpstr>DES Weak keys</vt:lpstr>
      <vt:lpstr>Compare DES encryptions</vt:lpstr>
      <vt:lpstr>AES Algorithm history</vt:lpstr>
      <vt:lpstr>AES Algorithm</vt:lpstr>
      <vt:lpstr>AES Algorithm cycle</vt:lpstr>
      <vt:lpstr>AES Algorithm cycle (cont.)</vt:lpstr>
      <vt:lpstr>Challenges</vt:lpstr>
      <vt:lpstr>Public Key (Asymmetric) Cryptography</vt:lpstr>
      <vt:lpstr>Public Key (Asymmetric) Cryptography (cont.)</vt:lpstr>
      <vt:lpstr>Modulo Arithmetic</vt:lpstr>
      <vt:lpstr>Euler's totient function</vt:lpstr>
      <vt:lpstr>Euler's totient function (cont.)</vt:lpstr>
      <vt:lpstr>RSA</vt:lpstr>
      <vt:lpstr>RSA encryption algorithm</vt:lpstr>
      <vt:lpstr>Deriving a key pair</vt:lpstr>
      <vt:lpstr>Key pair</vt:lpstr>
      <vt:lpstr>RSA Algorithm example</vt:lpstr>
      <vt:lpstr>RSA Algorithm example (cont.)</vt:lpstr>
      <vt:lpstr>RSA encryption example</vt:lpstr>
      <vt:lpstr>RSA decryption example</vt:lpstr>
      <vt:lpstr>RSA decryption example (cont.)</vt:lpstr>
      <vt:lpstr>Security of Public Key Encryption</vt:lpstr>
      <vt:lpstr>Discussion</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294</cp:revision>
  <cp:lastPrinted>2016-07-18T16:40:10Z</cp:lastPrinted>
  <dcterms:created xsi:type="dcterms:W3CDTF">2016-07-03T20:12:42Z</dcterms:created>
  <dcterms:modified xsi:type="dcterms:W3CDTF">2018-04-03T23:25:58Z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