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3.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24"/>
  </p:notesMasterIdLst>
  <p:handoutMasterIdLst>
    <p:handoutMasterId r:id="rId25"/>
  </p:handoutMasterIdLst>
  <p:sldIdLst>
    <p:sldId id="340" r:id="rId2"/>
    <p:sldId id="363" r:id="rId3"/>
    <p:sldId id="364" r:id="rId4"/>
    <p:sldId id="399" r:id="rId5"/>
    <p:sldId id="368" r:id="rId6"/>
    <p:sldId id="369" r:id="rId7"/>
    <p:sldId id="370" r:id="rId8"/>
    <p:sldId id="400" r:id="rId9"/>
    <p:sldId id="371" r:id="rId10"/>
    <p:sldId id="372" r:id="rId11"/>
    <p:sldId id="374" r:id="rId12"/>
    <p:sldId id="375" r:id="rId13"/>
    <p:sldId id="391" r:id="rId14"/>
    <p:sldId id="376" r:id="rId15"/>
    <p:sldId id="404" r:id="rId16"/>
    <p:sldId id="401" r:id="rId17"/>
    <p:sldId id="395" r:id="rId18"/>
    <p:sldId id="397" r:id="rId19"/>
    <p:sldId id="396" r:id="rId20"/>
    <p:sldId id="403" r:id="rId21"/>
    <p:sldId id="402" r:id="rId22"/>
    <p:sldId id="333" r:id="rId23"/>
  </p:sldIdLst>
  <p:sldSz cx="9144000" cy="6858000" type="screen4x3"/>
  <p:notesSz cx="7315200" cy="9601200"/>
  <p:custDataLst>
    <p:tags r:id="rId26"/>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CE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93" autoAdjust="0"/>
    <p:restoredTop sz="81930" autoAdjust="0"/>
  </p:normalViewPr>
  <p:slideViewPr>
    <p:cSldViewPr snapToGrid="0" snapToObjects="1">
      <p:cViewPr varScale="1">
        <p:scale>
          <a:sx n="66" d="100"/>
          <a:sy n="66" d="100"/>
        </p:scale>
        <p:origin x="224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tags" Target="tags/tag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31" Type="http://schemas.microsoft.com/office/2016/11/relationships/changesInfo" Target="changesInfos/changesInfo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Alves-Foss" userId="0ad79d20-0c0e-4450-b16f-ea034fd808f3" providerId="ADAL" clId="{942ADBAC-CDA7-40BD-8234-4D5FFC86E6DD}"/>
    <pc:docChg chg="undo modSld">
      <pc:chgData name="James Alves-Foss" userId="0ad79d20-0c0e-4450-b16f-ea034fd808f3" providerId="ADAL" clId="{942ADBAC-CDA7-40BD-8234-4D5FFC86E6DD}" dt="2018-04-01T20:48:45.831" v="19" actId="5793"/>
      <pc:docMkLst>
        <pc:docMk/>
      </pc:docMkLst>
      <pc:sldChg chg="modSp">
        <pc:chgData name="James Alves-Foss" userId="0ad79d20-0c0e-4450-b16f-ea034fd808f3" providerId="ADAL" clId="{942ADBAC-CDA7-40BD-8234-4D5FFC86E6DD}" dt="2018-04-01T20:48:00.215" v="1" actId="113"/>
        <pc:sldMkLst>
          <pc:docMk/>
          <pc:sldMk cId="1971969484" sldId="369"/>
        </pc:sldMkLst>
        <pc:spChg chg="mod">
          <ac:chgData name="James Alves-Foss" userId="0ad79d20-0c0e-4450-b16f-ea034fd808f3" providerId="ADAL" clId="{942ADBAC-CDA7-40BD-8234-4D5FFC86E6DD}" dt="2018-04-01T20:48:00.215" v="1" actId="113"/>
          <ac:spMkLst>
            <pc:docMk/>
            <pc:sldMk cId="1971969484" sldId="369"/>
            <ac:spMk id="7" creationId="{00000000-0000-0000-0000-000000000000}"/>
          </ac:spMkLst>
        </pc:spChg>
      </pc:sldChg>
      <pc:sldChg chg="modSp">
        <pc:chgData name="James Alves-Foss" userId="0ad79d20-0c0e-4450-b16f-ea034fd808f3" providerId="ADAL" clId="{942ADBAC-CDA7-40BD-8234-4D5FFC86E6DD}" dt="2018-04-01T20:48:05.097" v="5" actId="113"/>
        <pc:sldMkLst>
          <pc:docMk/>
          <pc:sldMk cId="775993437" sldId="370"/>
        </pc:sldMkLst>
        <pc:spChg chg="mod">
          <ac:chgData name="James Alves-Foss" userId="0ad79d20-0c0e-4450-b16f-ea034fd808f3" providerId="ADAL" clId="{942ADBAC-CDA7-40BD-8234-4D5FFC86E6DD}" dt="2018-04-01T20:48:05.097" v="5" actId="113"/>
          <ac:spMkLst>
            <pc:docMk/>
            <pc:sldMk cId="775993437" sldId="370"/>
            <ac:spMk id="7" creationId="{00000000-0000-0000-0000-000000000000}"/>
          </ac:spMkLst>
        </pc:spChg>
      </pc:sldChg>
      <pc:sldChg chg="addSp delSp modSp">
        <pc:chgData name="James Alves-Foss" userId="0ad79d20-0c0e-4450-b16f-ea034fd808f3" providerId="ADAL" clId="{942ADBAC-CDA7-40BD-8234-4D5FFC86E6DD}" dt="2018-04-01T20:48:45.831" v="19" actId="5793"/>
        <pc:sldMkLst>
          <pc:docMk/>
          <pc:sldMk cId="453507428" sldId="371"/>
        </pc:sldMkLst>
        <pc:spChg chg="add del mod">
          <ac:chgData name="James Alves-Foss" userId="0ad79d20-0c0e-4450-b16f-ea034fd808f3" providerId="ADAL" clId="{942ADBAC-CDA7-40BD-8234-4D5FFC86E6DD}" dt="2018-04-01T20:48:44.296" v="17"/>
          <ac:spMkLst>
            <pc:docMk/>
            <pc:sldMk cId="453507428" sldId="371"/>
            <ac:spMk id="3" creationId="{3EB6B81C-C50C-4265-B239-356C74DB3422}"/>
          </ac:spMkLst>
        </pc:spChg>
        <pc:spChg chg="add del mod">
          <ac:chgData name="James Alves-Foss" userId="0ad79d20-0c0e-4450-b16f-ea034fd808f3" providerId="ADAL" clId="{942ADBAC-CDA7-40BD-8234-4D5FFC86E6DD}" dt="2018-04-01T20:48:44.296" v="17"/>
          <ac:spMkLst>
            <pc:docMk/>
            <pc:sldMk cId="453507428" sldId="371"/>
            <ac:spMk id="4" creationId="{C117CF98-255B-4778-824B-3ECCBEF98F2C}"/>
          </ac:spMkLst>
        </pc:spChg>
        <pc:spChg chg="mod">
          <ac:chgData name="James Alves-Foss" userId="0ad79d20-0c0e-4450-b16f-ea034fd808f3" providerId="ADAL" clId="{942ADBAC-CDA7-40BD-8234-4D5FFC86E6DD}" dt="2018-04-01T20:48:45.831" v="19" actId="5793"/>
          <ac:spMkLst>
            <pc:docMk/>
            <pc:sldMk cId="453507428" sldId="371"/>
            <ac:spMk id="7" creationId="{00000000-0000-0000-0000-000000000000}"/>
          </ac:spMkLst>
        </pc:spChg>
      </pc:sldChg>
      <pc:sldChg chg="addSp delSp modSp">
        <pc:chgData name="James Alves-Foss" userId="0ad79d20-0c0e-4450-b16f-ea034fd808f3" providerId="ADAL" clId="{942ADBAC-CDA7-40BD-8234-4D5FFC86E6DD}" dt="2018-04-01T20:48:42.856" v="16"/>
        <pc:sldMkLst>
          <pc:docMk/>
          <pc:sldMk cId="679879193" sldId="372"/>
        </pc:sldMkLst>
        <pc:spChg chg="add del mod">
          <ac:chgData name="James Alves-Foss" userId="0ad79d20-0c0e-4450-b16f-ea034fd808f3" providerId="ADAL" clId="{942ADBAC-CDA7-40BD-8234-4D5FFC86E6DD}" dt="2018-04-01T20:48:42.856" v="16"/>
          <ac:spMkLst>
            <pc:docMk/>
            <pc:sldMk cId="679879193" sldId="372"/>
            <ac:spMk id="3" creationId="{859153F3-D5EE-4478-963A-51E8FE57112F}"/>
          </ac:spMkLst>
        </pc:spChg>
        <pc:spChg chg="add del mod">
          <ac:chgData name="James Alves-Foss" userId="0ad79d20-0c0e-4450-b16f-ea034fd808f3" providerId="ADAL" clId="{942ADBAC-CDA7-40BD-8234-4D5FFC86E6DD}" dt="2018-04-01T20:48:42.856" v="16"/>
          <ac:spMkLst>
            <pc:docMk/>
            <pc:sldMk cId="679879193" sldId="372"/>
            <ac:spMk id="4" creationId="{08F9C336-AF48-4447-8083-7061D47BB2F9}"/>
          </ac:spMkLst>
        </pc:spChg>
        <pc:spChg chg="mod">
          <ac:chgData name="James Alves-Foss" userId="0ad79d20-0c0e-4450-b16f-ea034fd808f3" providerId="ADAL" clId="{942ADBAC-CDA7-40BD-8234-4D5FFC86E6DD}" dt="2018-04-01T20:48:39.285" v="14"/>
          <ac:spMkLst>
            <pc:docMk/>
            <pc:sldMk cId="679879193" sldId="372"/>
            <ac:spMk id="7" creationId="{00000000-0000-0000-0000-000000000000}"/>
          </ac:spMkLst>
        </pc:spChg>
      </pc:sldChg>
      <pc:sldChg chg="modSp">
        <pc:chgData name="James Alves-Foss" userId="0ad79d20-0c0e-4450-b16f-ea034fd808f3" providerId="ADAL" clId="{942ADBAC-CDA7-40BD-8234-4D5FFC86E6DD}" dt="2018-04-01T20:48:14.393" v="9" actId="113"/>
        <pc:sldMkLst>
          <pc:docMk/>
          <pc:sldMk cId="1729993096" sldId="400"/>
        </pc:sldMkLst>
        <pc:spChg chg="mod">
          <ac:chgData name="James Alves-Foss" userId="0ad79d20-0c0e-4450-b16f-ea034fd808f3" providerId="ADAL" clId="{942ADBAC-CDA7-40BD-8234-4D5FFC86E6DD}" dt="2018-04-01T20:48:14.393" v="9" actId="113"/>
          <ac:spMkLst>
            <pc:docMk/>
            <pc:sldMk cId="1729993096" sldId="400"/>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79C110F3-FDC3-364D-9666-B1524D22ACE5}" type="datetimeFigureOut">
              <a:rPr lang="en-US" smtClean="0"/>
              <a:t>4/3/18</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5C178454-031F-9D40-99EA-30E90666782A}" type="slidenum">
              <a:rPr lang="en-US" smtClean="0"/>
              <a:t>‹#›</a:t>
            </a:fld>
            <a:endParaRPr lang="en-US"/>
          </a:p>
        </p:txBody>
      </p:sp>
    </p:spTree>
    <p:extLst>
      <p:ext uri="{BB962C8B-B14F-4D97-AF65-F5344CB8AC3E}">
        <p14:creationId xmlns:p14="http://schemas.microsoft.com/office/powerpoint/2010/main" val="28542953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4/3/18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77399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58403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361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 xmlns:a16="http://schemas.microsoft.com/office/drawing/2014/main"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
        <p:nvSpPr>
          <p:cNvPr id="2" name="Title 1">
            <a:extLst>
              <a:ext uri="{FF2B5EF4-FFF2-40B4-BE49-F238E27FC236}">
                <a16:creationId xmlns="" xmlns:a16="http://schemas.microsoft.com/office/drawing/2014/main"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r>
              <a:rPr lang="en-US" dirty="0"/>
              <a:t/>
            </a:r>
            <a:br>
              <a:rPr lang="en-US" dirty="0"/>
            </a:br>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Except where otherwise noted, this work is licensed under https://creativecommons.org/licenses/by-nc-sa/4.0/</a:t>
            </a:r>
            <a:br>
              <a:rPr lang="en-US" dirty="0"/>
            </a:br>
            <a:r>
              <a:rPr lang="en-US" dirty="0"/>
              <a:t/>
            </a:r>
            <a:br>
              <a:rPr lang="en-US" dirty="0"/>
            </a:br>
            <a:r>
              <a:rPr lang="en-US" dirty="0"/>
              <a:t>Not withstanding the non-commercial license terms, non-profit educational institutions are granted a non-exclusive license to adapt and use this material, with attribution.</a:t>
            </a:r>
            <a:br>
              <a:rPr lang="en-US" dirty="0"/>
            </a:br>
            <a:r>
              <a:rPr lang="en-US" dirty="0"/>
              <a:t/>
            </a: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tags" Target="../tags/tag2.xml"/><Relationship Id="rId12" Type="http://schemas.openxmlformats.org/officeDocument/2006/relationships/image" Target="../media/image1.png"/><Relationship Id="rId13" Type="http://schemas.openxmlformats.org/officeDocument/2006/relationships/hyperlink" Target="https://creativecommons.org/licenses/by-nc/4.0/legalcode"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©2017 </a:t>
            </a:r>
            <a:r>
              <a:rPr lang="en-US" altLang="x-none" sz="1050" kern="1200" dirty="0">
                <a:solidFill>
                  <a:schemeClr val="tx1"/>
                </a:solidFill>
                <a:latin typeface="Arial" charset="0"/>
                <a:ea typeface="+mn-ea"/>
                <a:cs typeface="Arial" charset="0"/>
              </a:rPr>
              <a:t>by Dr. Jim Alves-Foss and Dr. Jia Song</a:t>
            </a:r>
            <a:r>
              <a:rPr lang="en-US" altLang="x-none" sz="1050" kern="1200">
                <a:solidFill>
                  <a:schemeClr val="tx1"/>
                </a:solidFill>
                <a:latin typeface="Arial" charset="0"/>
                <a:ea typeface="+mn-ea"/>
                <a:cs typeface="Arial" charset="0"/>
              </a:rPr>
              <a:t>, University of Idaho.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sldNum="0"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9.xml"/><Relationship Id="rId3" Type="http://schemas.openxmlformats.org/officeDocument/2006/relationships/notesSlide" Target="../notesSlides/notesSlide3.xml"/></Relationships>
</file>

<file path=ppt/slides/_rels/slide3.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B309E1-B997-4458-AE28-FCADE36405DE}"/>
              </a:ext>
            </a:extLst>
          </p:cNvPr>
          <p:cNvSpPr>
            <a:spLocks noGrp="1"/>
          </p:cNvSpPr>
          <p:nvPr>
            <p:ph type="ctrTitle"/>
          </p:nvPr>
        </p:nvSpPr>
        <p:spPr>
          <a:xfrm>
            <a:off x="2614612" y="3673180"/>
            <a:ext cx="5172076" cy="1032272"/>
          </a:xfrm>
        </p:spPr>
        <p:txBody>
          <a:bodyPr>
            <a:noAutofit/>
          </a:bodyPr>
          <a:lstStyle/>
          <a:p>
            <a:r>
              <a:rPr lang="en-US" sz="2800" dirty="0"/>
              <a:t>Model 3</a:t>
            </a:r>
            <a:br>
              <a:rPr lang="en-US" sz="2800" dirty="0"/>
            </a:br>
            <a:r>
              <a:rPr lang="en-US" sz="2800" dirty="0"/>
              <a:t>Introduction to Software Security</a:t>
            </a:r>
          </a:p>
        </p:txBody>
      </p:sp>
      <p:sp>
        <p:nvSpPr>
          <p:cNvPr id="3" name="Subtitle 2">
            <a:extLst>
              <a:ext uri="{FF2B5EF4-FFF2-40B4-BE49-F238E27FC236}">
                <a16:creationId xmlns="" xmlns:a16="http://schemas.microsoft.com/office/drawing/2014/main" id="{6E3BDCF0-5416-4AF1-BF2C-3F3EE2810088}"/>
              </a:ext>
            </a:extLst>
          </p:cNvPr>
          <p:cNvSpPr>
            <a:spLocks noGrp="1"/>
          </p:cNvSpPr>
          <p:nvPr>
            <p:ph type="subTitle" idx="4294967295"/>
          </p:nvPr>
        </p:nvSpPr>
        <p:spPr>
          <a:xfrm>
            <a:off x="2614612" y="4461698"/>
            <a:ext cx="4839133" cy="1241822"/>
          </a:xfrm>
          <a:prstGeom prst="rect">
            <a:avLst/>
          </a:prstGeom>
        </p:spPr>
        <p:txBody>
          <a:bodyPr/>
          <a:lstStyle/>
          <a:p>
            <a:endParaRPr lang="en-US" dirty="0"/>
          </a:p>
          <a:p>
            <a:pPr marL="0" indent="0">
              <a:buNone/>
            </a:pPr>
            <a:r>
              <a:rPr lang="en-US" sz="2400" dirty="0"/>
              <a:t>Lesson 2: Malware</a:t>
            </a:r>
          </a:p>
        </p:txBody>
      </p:sp>
    </p:spTree>
    <p:extLst>
      <p:ext uri="{BB962C8B-B14F-4D97-AF65-F5344CB8AC3E}">
        <p14:creationId xmlns:p14="http://schemas.microsoft.com/office/powerpoint/2010/main" val="53147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History of Malware (cont.)</a:t>
            </a:r>
            <a:endParaRPr lang="en-US" dirty="0"/>
          </a:p>
        </p:txBody>
      </p:sp>
      <p:sp>
        <p:nvSpPr>
          <p:cNvPr id="7" name="Content Placeholder 6"/>
          <p:cNvSpPr>
            <a:spLocks noGrp="1"/>
          </p:cNvSpPr>
          <p:nvPr>
            <p:ph idx="1"/>
          </p:nvPr>
        </p:nvSpPr>
        <p:spPr/>
        <p:txBody>
          <a:bodyPr/>
          <a:lstStyle/>
          <a:p>
            <a:r>
              <a:rPr lang="en-US" dirty="0"/>
              <a:t>2004 </a:t>
            </a:r>
            <a:r>
              <a:rPr lang="en-US" dirty="0" err="1"/>
              <a:t>MyDoom</a:t>
            </a:r>
            <a:r>
              <a:rPr lang="en-US" dirty="0"/>
              <a:t> worm</a:t>
            </a:r>
          </a:p>
          <a:p>
            <a:r>
              <a:rPr lang="en-US" dirty="0"/>
              <a:t>2004 </a:t>
            </a:r>
            <a:r>
              <a:rPr lang="en-US" dirty="0" err="1"/>
              <a:t>Bagle</a:t>
            </a:r>
            <a:r>
              <a:rPr lang="en-US" dirty="0"/>
              <a:t> worm</a:t>
            </a:r>
          </a:p>
          <a:p>
            <a:r>
              <a:rPr lang="en-US" dirty="0"/>
              <a:t>2007 Storm worm</a:t>
            </a:r>
          </a:p>
          <a:p>
            <a:r>
              <a:rPr lang="en-US" dirty="0"/>
              <a:t>2008 </a:t>
            </a:r>
            <a:r>
              <a:rPr lang="en-US" dirty="0" err="1"/>
              <a:t>Conficker</a:t>
            </a:r>
            <a:endParaRPr lang="en-US" dirty="0"/>
          </a:p>
          <a:p>
            <a:r>
              <a:rPr lang="en-US" dirty="0"/>
              <a:t>2010 Stuxnet worm</a:t>
            </a:r>
          </a:p>
          <a:p>
            <a:r>
              <a:rPr lang="en-US" dirty="0"/>
              <a:t>2011 </a:t>
            </a:r>
            <a:r>
              <a:rPr lang="en-US" dirty="0" err="1"/>
              <a:t>Duqu</a:t>
            </a:r>
            <a:endParaRPr lang="en-US" dirty="0"/>
          </a:p>
          <a:p>
            <a:r>
              <a:rPr lang="en-US" dirty="0"/>
              <a:t>2013 </a:t>
            </a:r>
            <a:r>
              <a:rPr lang="en-US" dirty="0" err="1"/>
              <a:t>CryptoLocker</a:t>
            </a:r>
            <a:endParaRPr lang="en-US" dirty="0"/>
          </a:p>
          <a:p>
            <a:r>
              <a:rPr lang="en-US" dirty="0"/>
              <a:t>2014 </a:t>
            </a:r>
            <a:r>
              <a:rPr lang="en-US" dirty="0" err="1"/>
              <a:t>Regin</a:t>
            </a:r>
            <a:endParaRPr lang="en-US" dirty="0"/>
          </a:p>
          <a:p>
            <a:r>
              <a:rPr lang="en-US" dirty="0"/>
              <a:t>2016 Tiny banker trojan</a:t>
            </a:r>
          </a:p>
          <a:p>
            <a:r>
              <a:rPr lang="en-US" dirty="0"/>
              <a:t>2017 WannaCry</a:t>
            </a:r>
          </a:p>
        </p:txBody>
      </p:sp>
    </p:spTree>
    <p:custDataLst>
      <p:tags r:id="rId1"/>
    </p:custDataLst>
    <p:extLst>
      <p:ext uri="{BB962C8B-B14F-4D97-AF65-F5344CB8AC3E}">
        <p14:creationId xmlns:p14="http://schemas.microsoft.com/office/powerpoint/2010/main" val="679879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Propagation mechanisms of Malware</a:t>
            </a:r>
          </a:p>
        </p:txBody>
      </p:sp>
      <p:sp>
        <p:nvSpPr>
          <p:cNvPr id="3" name="Content Placeholder 2"/>
          <p:cNvSpPr>
            <a:spLocks noGrp="1"/>
          </p:cNvSpPr>
          <p:nvPr>
            <p:ph idx="1"/>
          </p:nvPr>
        </p:nvSpPr>
        <p:spPr/>
        <p:txBody>
          <a:bodyPr/>
          <a:lstStyle/>
          <a:p>
            <a:r>
              <a:rPr lang="en-US" dirty="0"/>
              <a:t>Infection of existing content by viruses that is subsequently spread to other systems</a:t>
            </a:r>
          </a:p>
          <a:p>
            <a:r>
              <a:rPr lang="en-US" dirty="0"/>
              <a:t>Exploit of software vulnerabilities by worms, and then allow the malware to replicate</a:t>
            </a:r>
          </a:p>
          <a:p>
            <a:r>
              <a:rPr lang="en-US" dirty="0"/>
              <a:t>Social engineering attacks that convince users to bypass security protections to install malicious code or to give personal information (phishing attacks).</a:t>
            </a:r>
          </a:p>
          <a:p>
            <a:endParaRPr lang="en-US" dirty="0"/>
          </a:p>
        </p:txBody>
      </p:sp>
    </p:spTree>
    <p:custDataLst>
      <p:tags r:id="rId1"/>
    </p:custDataLst>
    <p:extLst>
      <p:ext uri="{BB962C8B-B14F-4D97-AF65-F5344CB8AC3E}">
        <p14:creationId xmlns:p14="http://schemas.microsoft.com/office/powerpoint/2010/main" val="540695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damage of Malware</a:t>
            </a:r>
          </a:p>
        </p:txBody>
      </p:sp>
      <p:sp>
        <p:nvSpPr>
          <p:cNvPr id="3" name="Content Placeholder 2"/>
          <p:cNvSpPr>
            <a:spLocks noGrp="1"/>
          </p:cNvSpPr>
          <p:nvPr>
            <p:ph idx="1"/>
          </p:nvPr>
        </p:nvSpPr>
        <p:spPr/>
        <p:txBody>
          <a:bodyPr/>
          <a:lstStyle/>
          <a:p>
            <a:r>
              <a:rPr lang="en-US" dirty="0"/>
              <a:t>Destroy system or data files</a:t>
            </a:r>
          </a:p>
          <a:p>
            <a:r>
              <a:rPr lang="en-US" dirty="0"/>
              <a:t>Steal information from the compromised system</a:t>
            </a:r>
          </a:p>
          <a:p>
            <a:r>
              <a:rPr lang="en-US" dirty="0"/>
              <a:t>Hide on the system</a:t>
            </a:r>
          </a:p>
          <a:p>
            <a:r>
              <a:rPr lang="en-US" dirty="0"/>
              <a:t>Control the services of the system (zombie)</a:t>
            </a:r>
          </a:p>
          <a:p>
            <a:r>
              <a:rPr lang="en-US" dirty="0"/>
              <a:t>Encrypt data files</a:t>
            </a:r>
          </a:p>
        </p:txBody>
      </p:sp>
    </p:spTree>
    <p:custDataLst>
      <p:tags r:id="rId1"/>
    </p:custDataLst>
    <p:extLst>
      <p:ext uri="{BB962C8B-B14F-4D97-AF65-F5344CB8AC3E}">
        <p14:creationId xmlns:p14="http://schemas.microsoft.com/office/powerpoint/2010/main" val="1461285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Activation methods of malware</a:t>
            </a:r>
          </a:p>
        </p:txBody>
      </p:sp>
      <p:sp>
        <p:nvSpPr>
          <p:cNvPr id="3" name="Content Placeholder 2"/>
          <p:cNvSpPr>
            <a:spLocks noGrp="1"/>
          </p:cNvSpPr>
          <p:nvPr>
            <p:ph idx="1"/>
          </p:nvPr>
        </p:nvSpPr>
        <p:spPr/>
        <p:txBody>
          <a:bodyPr/>
          <a:lstStyle/>
          <a:p>
            <a:r>
              <a:rPr lang="en-US" dirty="0"/>
              <a:t>One-time execution </a:t>
            </a:r>
          </a:p>
          <a:p>
            <a:r>
              <a:rPr lang="en-US" dirty="0"/>
              <a:t>Boot sector viruses </a:t>
            </a:r>
          </a:p>
          <a:p>
            <a:pPr lvl="1"/>
            <a:r>
              <a:rPr lang="en-US" dirty="0"/>
              <a:t>viruses can be activated while the system booting</a:t>
            </a:r>
          </a:p>
          <a:p>
            <a:r>
              <a:rPr lang="en-US" dirty="0"/>
              <a:t>Memory-resident viruses</a:t>
            </a:r>
          </a:p>
          <a:p>
            <a:r>
              <a:rPr lang="en-US" dirty="0"/>
              <a:t>Application files</a:t>
            </a:r>
          </a:p>
          <a:p>
            <a:r>
              <a:rPr lang="en-US" dirty="0"/>
              <a:t>System/software libraries</a:t>
            </a:r>
          </a:p>
        </p:txBody>
      </p:sp>
    </p:spTree>
    <p:extLst>
      <p:ext uri="{BB962C8B-B14F-4D97-AF65-F5344CB8AC3E}">
        <p14:creationId xmlns:p14="http://schemas.microsoft.com/office/powerpoint/2010/main" val="372160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Zero day attack</a:t>
            </a:r>
            <a:endParaRPr lang="en-US" dirty="0"/>
          </a:p>
        </p:txBody>
      </p:sp>
      <p:sp>
        <p:nvSpPr>
          <p:cNvPr id="3" name="Content Placeholder 2"/>
          <p:cNvSpPr>
            <a:spLocks noGrp="1"/>
          </p:cNvSpPr>
          <p:nvPr>
            <p:ph idx="1"/>
          </p:nvPr>
        </p:nvSpPr>
        <p:spPr/>
        <p:txBody>
          <a:bodyPr/>
          <a:lstStyle/>
          <a:p>
            <a:r>
              <a:rPr lang="en-US" dirty="0"/>
              <a:t>Zero-day attack: Active malware exploiting a vulnerability of a system or software, but the manufacturer has no countermeasure available.</a:t>
            </a:r>
          </a:p>
        </p:txBody>
      </p:sp>
    </p:spTree>
    <p:extLst>
      <p:ext uri="{BB962C8B-B14F-4D97-AF65-F5344CB8AC3E}">
        <p14:creationId xmlns:p14="http://schemas.microsoft.com/office/powerpoint/2010/main" val="1205722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exploit timeline</a:t>
            </a:r>
          </a:p>
        </p:txBody>
      </p:sp>
      <p:sp>
        <p:nvSpPr>
          <p:cNvPr id="3" name="Content Placeholder 2"/>
          <p:cNvSpPr>
            <a:spLocks noGrp="1"/>
          </p:cNvSpPr>
          <p:nvPr>
            <p:ph idx="1"/>
          </p:nvPr>
        </p:nvSpPr>
        <p:spPr/>
        <p:txBody>
          <a:bodyPr/>
          <a:lstStyle/>
          <a:p>
            <a:r>
              <a:rPr lang="en-US" dirty="0"/>
              <a:t>An attacker discovers a previously unknown vulnerability.</a:t>
            </a:r>
          </a:p>
          <a:p>
            <a:r>
              <a:rPr lang="en-US" dirty="0"/>
              <a:t>The manufacturer knows the existence of the vulnerability.</a:t>
            </a:r>
          </a:p>
          <a:p>
            <a:r>
              <a:rPr lang="en-US" dirty="0"/>
              <a:t>Someone demonstrates the vulnerability.</a:t>
            </a:r>
          </a:p>
          <a:p>
            <a:r>
              <a:rPr lang="en-US" dirty="0"/>
              <a:t>The manufacturer develops a patch and make it available to the public.</a:t>
            </a:r>
          </a:p>
          <a:p>
            <a:r>
              <a:rPr lang="en-US" dirty="0"/>
              <a:t>Users install the patch.</a:t>
            </a:r>
          </a:p>
        </p:txBody>
      </p:sp>
    </p:spTree>
    <p:extLst>
      <p:ext uri="{BB962C8B-B14F-4D97-AF65-F5344CB8AC3E}">
        <p14:creationId xmlns:p14="http://schemas.microsoft.com/office/powerpoint/2010/main" val="1140117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Active Learning Activity: </a:t>
            </a:r>
          </a:p>
        </p:txBody>
      </p:sp>
      <p:sp>
        <p:nvSpPr>
          <p:cNvPr id="3" name="Content Placeholder 2"/>
          <p:cNvSpPr>
            <a:spLocks noGrp="1"/>
          </p:cNvSpPr>
          <p:nvPr>
            <p:ph idx="1"/>
          </p:nvPr>
        </p:nvSpPr>
        <p:spPr/>
        <p:txBody>
          <a:bodyPr/>
          <a:lstStyle/>
          <a:p>
            <a:r>
              <a:rPr lang="en-US" dirty="0"/>
              <a:t>Discussion:</a:t>
            </a:r>
          </a:p>
          <a:p>
            <a:pPr lvl="1"/>
            <a:r>
              <a:rPr lang="en-US" sz="2800" dirty="0"/>
              <a:t>What can we do to prevent from getting infected by viruses?</a:t>
            </a:r>
          </a:p>
          <a:p>
            <a:pPr lvl="1"/>
            <a:r>
              <a:rPr lang="en-US" sz="2800" dirty="0"/>
              <a:t>What can we do to lower the possibility of getting a Trojan house into our computer systems?</a:t>
            </a:r>
          </a:p>
          <a:p>
            <a:pPr lvl="1"/>
            <a:endParaRPr lang="en-US" sz="2800" dirty="0"/>
          </a:p>
        </p:txBody>
      </p:sp>
    </p:spTree>
    <p:extLst>
      <p:ext uri="{BB962C8B-B14F-4D97-AF65-F5344CB8AC3E}">
        <p14:creationId xmlns:p14="http://schemas.microsoft.com/office/powerpoint/2010/main" val="679870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Countermeasures for Users</a:t>
            </a:r>
            <a:endParaRPr lang="en-US" dirty="0"/>
          </a:p>
        </p:txBody>
      </p:sp>
      <p:sp>
        <p:nvSpPr>
          <p:cNvPr id="3" name="Content Placeholder 2"/>
          <p:cNvSpPr>
            <a:spLocks noGrp="1"/>
          </p:cNvSpPr>
          <p:nvPr>
            <p:ph idx="1"/>
          </p:nvPr>
        </p:nvSpPr>
        <p:spPr/>
        <p:txBody>
          <a:bodyPr/>
          <a:lstStyle/>
          <a:p>
            <a:r>
              <a:rPr lang="en-US" dirty="0"/>
              <a:t>Use software acquired from reliable sources</a:t>
            </a:r>
          </a:p>
          <a:p>
            <a:r>
              <a:rPr lang="en-US" dirty="0"/>
              <a:t>Install and update anti-virus software, firewall</a:t>
            </a:r>
          </a:p>
          <a:p>
            <a:r>
              <a:rPr lang="en-US" dirty="0"/>
              <a:t>Test software in an isolated environment (VM)</a:t>
            </a:r>
          </a:p>
          <a:p>
            <a:r>
              <a:rPr lang="en-US" dirty="0"/>
              <a:t>Only open attachments when you know they are safe</a:t>
            </a:r>
          </a:p>
          <a:p>
            <a:r>
              <a:rPr lang="en-US" dirty="0"/>
              <a:t>Treat every website as potentially harmful</a:t>
            </a:r>
          </a:p>
          <a:p>
            <a:r>
              <a:rPr lang="en-US" dirty="0"/>
              <a:t>Create and maintain backups of system and files</a:t>
            </a:r>
          </a:p>
          <a:p>
            <a:r>
              <a:rPr lang="en-US" dirty="0"/>
              <a:t>Scan the computer with anti-virus software to detect and remove viruses and malware</a:t>
            </a:r>
          </a:p>
        </p:txBody>
      </p:sp>
    </p:spTree>
    <p:extLst>
      <p:ext uri="{BB962C8B-B14F-4D97-AF65-F5344CB8AC3E}">
        <p14:creationId xmlns:p14="http://schemas.microsoft.com/office/powerpoint/2010/main" val="805612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Virus Signatures</a:t>
            </a:r>
          </a:p>
        </p:txBody>
      </p:sp>
      <p:sp>
        <p:nvSpPr>
          <p:cNvPr id="3" name="Content Placeholder 2"/>
          <p:cNvSpPr>
            <a:spLocks noGrp="1"/>
          </p:cNvSpPr>
          <p:nvPr>
            <p:ph idx="1"/>
          </p:nvPr>
        </p:nvSpPr>
        <p:spPr/>
        <p:txBody>
          <a:bodyPr/>
          <a:lstStyle/>
          <a:p>
            <a:r>
              <a:rPr lang="en-US" dirty="0"/>
              <a:t>A virus cannot be completely invisible, because the virus itself must be stored somewhere.</a:t>
            </a:r>
          </a:p>
          <a:p>
            <a:r>
              <a:rPr lang="en-US" dirty="0"/>
              <a:t>The virus code must be in memory to execute when activated. </a:t>
            </a:r>
          </a:p>
          <a:p>
            <a:r>
              <a:rPr lang="en-US" dirty="0"/>
              <a:t>Viruses need to spread to infect other systems and files. </a:t>
            </a:r>
          </a:p>
          <a:p>
            <a:r>
              <a:rPr lang="en-US" dirty="0"/>
              <a:t>Because these characteristics of a virus, usually the virus has a pattern, which is called virus signature.</a:t>
            </a:r>
          </a:p>
        </p:txBody>
      </p:sp>
    </p:spTree>
    <p:extLst>
      <p:ext uri="{BB962C8B-B14F-4D97-AF65-F5344CB8AC3E}">
        <p14:creationId xmlns:p14="http://schemas.microsoft.com/office/powerpoint/2010/main" val="1052672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Virus Detection</a:t>
            </a:r>
            <a:endParaRPr lang="en-US" dirty="0"/>
          </a:p>
        </p:txBody>
      </p:sp>
      <p:sp>
        <p:nvSpPr>
          <p:cNvPr id="3" name="Content Placeholder 2"/>
          <p:cNvSpPr>
            <a:spLocks noGrp="1"/>
          </p:cNvSpPr>
          <p:nvPr>
            <p:ph idx="1"/>
          </p:nvPr>
        </p:nvSpPr>
        <p:spPr/>
        <p:txBody>
          <a:bodyPr/>
          <a:lstStyle/>
          <a:p>
            <a:r>
              <a:rPr lang="en-US" dirty="0"/>
              <a:t>Virus scanners look for signs of viruses using signatures in program files, memory, storage space, it monitors the system and software to look for virus signatures. </a:t>
            </a:r>
          </a:p>
          <a:p>
            <a:r>
              <a:rPr lang="en-US" dirty="0"/>
              <a:t>Detection mechanisms:</a:t>
            </a:r>
          </a:p>
          <a:p>
            <a:pPr lvl="1"/>
            <a:r>
              <a:rPr lang="en-US" dirty="0"/>
              <a:t>Known string patterns in files or memory</a:t>
            </a:r>
          </a:p>
          <a:p>
            <a:pPr lvl="1"/>
            <a:r>
              <a:rPr lang="en-US" dirty="0"/>
              <a:t>Execution patterns</a:t>
            </a:r>
          </a:p>
          <a:p>
            <a:pPr lvl="1"/>
            <a:r>
              <a:rPr lang="en-US" dirty="0"/>
              <a:t>Storage patterns</a:t>
            </a:r>
          </a:p>
          <a:p>
            <a:r>
              <a:rPr lang="en-US" dirty="0"/>
              <a:t>Virus scanners need to be updated frequently to be able to detect new malware. If the signature is not recorded in the library, then the scanner will be detect the signature. </a:t>
            </a:r>
          </a:p>
        </p:txBody>
      </p:sp>
    </p:spTree>
    <p:extLst>
      <p:ext uri="{BB962C8B-B14F-4D97-AF65-F5344CB8AC3E}">
        <p14:creationId xmlns:p14="http://schemas.microsoft.com/office/powerpoint/2010/main" val="52321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3: Introduction to Software Security</a:t>
            </a:r>
          </a:p>
        </p:txBody>
      </p:sp>
      <p:sp>
        <p:nvSpPr>
          <p:cNvPr id="3" name="Content Placeholder 2"/>
          <p:cNvSpPr>
            <a:spLocks noGrp="1"/>
          </p:cNvSpPr>
          <p:nvPr>
            <p:ph idx="1"/>
          </p:nvPr>
        </p:nvSpPr>
        <p:spPr>
          <a:xfrm>
            <a:off x="628650" y="1530263"/>
            <a:ext cx="8072438" cy="4799100"/>
          </a:xfrm>
        </p:spPr>
        <p:txBody>
          <a:bodyPr/>
          <a:lstStyle/>
          <a:p>
            <a:pPr marL="0" indent="0">
              <a:buNone/>
            </a:pPr>
            <a:r>
              <a:rPr lang="en-US" sz="2400" b="1" dirty="0"/>
              <a:t>Module Description:</a:t>
            </a:r>
            <a:r>
              <a:rPr lang="en-US" sz="2400" dirty="0"/>
              <a:t> </a:t>
            </a:r>
          </a:p>
          <a:p>
            <a:pPr marL="0" indent="0">
              <a:buNone/>
            </a:pPr>
            <a:r>
              <a:rPr lang="en-US" sz="2400" dirty="0"/>
              <a:t>This module discusses common software vulnerabilities, malware and software secure design principles. Software vulnerabilities, such as buffer overflow, integer overflow, are introduced in the first micro module, followed by a discussion of corresponding countermeasures. Virus, worm, Trojan horse and more malware are introduced in the second micro module. The last micro module focuses on software secure design principles and secure coding. </a:t>
            </a:r>
            <a:endParaRPr lang="en-US" sz="2400" b="1" dirty="0"/>
          </a:p>
          <a:p>
            <a:pPr marL="0" indent="0">
              <a:buNone/>
            </a:pPr>
            <a:r>
              <a:rPr lang="en-US" sz="2400" b="1" dirty="0"/>
              <a:t>Topics:</a:t>
            </a:r>
          </a:p>
          <a:p>
            <a:pPr lvl="1"/>
            <a:r>
              <a:rPr lang="en-US" dirty="0"/>
              <a:t>Lesson 1: Failures, flaws, common vulnerabilities </a:t>
            </a:r>
            <a:endParaRPr lang="en-US" sz="2000" dirty="0"/>
          </a:p>
          <a:p>
            <a:pPr lvl="1"/>
            <a:r>
              <a:rPr lang="en-US" dirty="0"/>
              <a:t>Lesson 2: Malware </a:t>
            </a:r>
            <a:endParaRPr lang="en-US" sz="2000" dirty="0"/>
          </a:p>
          <a:p>
            <a:pPr lvl="1"/>
            <a:r>
              <a:rPr lang="en-US" dirty="0"/>
              <a:t>Lesson 3: Software security and secure design principles</a:t>
            </a:r>
            <a:endParaRPr lang="en-US" sz="2000" dirty="0"/>
          </a:p>
        </p:txBody>
      </p:sp>
    </p:spTree>
    <p:custDataLst>
      <p:tags r:id="rId1"/>
    </p:custDataLst>
    <p:extLst>
      <p:ext uri="{BB962C8B-B14F-4D97-AF65-F5344CB8AC3E}">
        <p14:creationId xmlns:p14="http://schemas.microsoft.com/office/powerpoint/2010/main" val="389356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Virus Signatures example</a:t>
            </a:r>
          </a:p>
        </p:txBody>
      </p:sp>
      <p:sp>
        <p:nvSpPr>
          <p:cNvPr id="3" name="Content Placeholder 2"/>
          <p:cNvSpPr>
            <a:spLocks noGrp="1"/>
          </p:cNvSpPr>
          <p:nvPr>
            <p:ph idx="1"/>
          </p:nvPr>
        </p:nvSpPr>
        <p:spPr/>
        <p:txBody>
          <a:bodyPr/>
          <a:lstStyle/>
          <a:p>
            <a:r>
              <a:rPr lang="en-US" dirty="0"/>
              <a:t>Code Red worm contains the following characters, which can be used in virus scanner:</a:t>
            </a:r>
          </a:p>
          <a:p>
            <a:pPr marL="342900" lvl="1" indent="0">
              <a:buNone/>
            </a:pPr>
            <a:r>
              <a:rPr lang="en-US" dirty="0"/>
              <a:t>/default.ida?NNNNNNNNNNNNNNNNNNNNNNNNNNNNNNNNNNNNNNNNNNNNNNNNNNNNNNNNNNNNNNNNNNNNNNNNNNNNNNNNNNNNNNNNNNNNNNNNNNNNNNNNNNNNNNNNNNNNNNNNNNNNNNNNNNNNNNNNNNNNNNNNNNNNNNNNNNNNNNNNNNNNNNNNNNNNNNNNNNNNNNNNNNN%u9090%u6858%ucbd3%u7801%u9090%u6858%ucdb3%u7801%u9090%u6858%ucbd3%u7801%u9090%u9090%u8190%u00c3%u0003%ub00%u531b%u53ff %u0078%u0000%u00=a HTTP/1.0 </a:t>
            </a:r>
          </a:p>
          <a:p>
            <a:endParaRPr lang="en-US" dirty="0"/>
          </a:p>
        </p:txBody>
      </p:sp>
    </p:spTree>
    <p:extLst>
      <p:ext uri="{BB962C8B-B14F-4D97-AF65-F5344CB8AC3E}">
        <p14:creationId xmlns:p14="http://schemas.microsoft.com/office/powerpoint/2010/main" val="652582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Topics:</a:t>
            </a:r>
          </a:p>
          <a:p>
            <a:pPr lvl="1"/>
            <a:r>
              <a:rPr lang="en-US" dirty="0"/>
              <a:t>Different types of malware</a:t>
            </a:r>
          </a:p>
          <a:p>
            <a:pPr lvl="1"/>
            <a:r>
              <a:rPr lang="en-US" dirty="0"/>
              <a:t>Virus, worm, Trojan horse, Macro viruses, and other malware. How do they spread? How to detect and remove them? </a:t>
            </a:r>
          </a:p>
          <a:p>
            <a:endParaRPr lang="en-US" dirty="0"/>
          </a:p>
        </p:txBody>
      </p:sp>
    </p:spTree>
    <p:extLst>
      <p:ext uri="{BB962C8B-B14F-4D97-AF65-F5344CB8AC3E}">
        <p14:creationId xmlns:p14="http://schemas.microsoft.com/office/powerpoint/2010/main" val="45238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992F630B-24C8-4726-85FB-CF06F2B12F86}"/>
              </a:ext>
            </a:extLst>
          </p:cNvPr>
          <p:cNvSpPr>
            <a:spLocks noGrp="1"/>
          </p:cNvSpPr>
          <p:nvPr>
            <p:ph type="title"/>
          </p:nvPr>
        </p:nvSpPr>
        <p:spPr/>
        <p:txBody>
          <a:bodyPr anchor="t"/>
          <a:lstStyle>
            <a:lvl1pPr algn="ctr">
              <a:defRPr sz="1800"/>
            </a:lvl1pPr>
          </a:lstStyle>
          <a:p>
            <a:r>
              <a:rPr lang="en-US" dirty="0">
                <a:solidFill>
                  <a:srgbClr val="FF00FF"/>
                </a:solidFill>
              </a:rPr>
              <a:t/>
            </a:r>
            <a:br>
              <a:rPr lang="en-US" dirty="0">
                <a:solidFill>
                  <a:srgbClr val="FF00FF"/>
                </a:solidFill>
              </a:rPr>
            </a:br>
            <a:r>
              <a:rPr lang="en-US" dirty="0"/>
              <a:t>Please attribute Dr. Jim Alves-Foss and Dr. Jia Song, University of Idaho</a:t>
            </a: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t>Except where otherwise noted, this work is licensed under https://creativecommons.org/licenses/by-nc-sa/4.0/</a:t>
            </a: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t>Not withstanding the non-commercial license terms, non-profit educational institutions are granted a non-exclusive license to adapt and use this material, with attribution.</a:t>
            </a: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t>Creative Commons and the double C in a circle are registered trademarks of Creative commons in the United States and other countries. Third party marks and brands are the property of their respective holders.</a:t>
            </a:r>
            <a:r>
              <a:rPr lang="en-US" dirty="0">
                <a:solidFill>
                  <a:srgbClr val="FF00FF"/>
                </a:solidFill>
              </a:rPr>
              <a:t/>
            </a:r>
            <a:br>
              <a:rPr lang="en-US" dirty="0">
                <a:solidFill>
                  <a:srgbClr val="FF00FF"/>
                </a:solidFill>
              </a:rPr>
            </a:br>
            <a:endParaRPr lang="en-US" dirty="0">
              <a:solidFill>
                <a:srgbClr val="FF00FF"/>
              </a:solidFill>
            </a:endParaRPr>
          </a:p>
        </p:txBody>
      </p:sp>
    </p:spTree>
    <p:custDataLst>
      <p:tags r:id="rId1"/>
    </p:custDataLst>
    <p:extLst>
      <p:ext uri="{BB962C8B-B14F-4D97-AF65-F5344CB8AC3E}">
        <p14:creationId xmlns:p14="http://schemas.microsoft.com/office/powerpoint/2010/main" val="1892705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Malware </a:t>
            </a:r>
          </a:p>
        </p:txBody>
      </p:sp>
      <p:sp>
        <p:nvSpPr>
          <p:cNvPr id="3" name="Content Placeholder 2"/>
          <p:cNvSpPr>
            <a:spLocks noGrp="1"/>
          </p:cNvSpPr>
          <p:nvPr>
            <p:ph idx="1"/>
          </p:nvPr>
        </p:nvSpPr>
        <p:spPr/>
        <p:txBody>
          <a:bodyPr/>
          <a:lstStyle/>
          <a:p>
            <a:r>
              <a:rPr lang="en-US" dirty="0"/>
              <a:t>Topics:</a:t>
            </a:r>
          </a:p>
          <a:p>
            <a:pPr lvl="1"/>
            <a:r>
              <a:rPr lang="en-US" dirty="0"/>
              <a:t>Different types of malware</a:t>
            </a:r>
          </a:p>
          <a:p>
            <a:pPr lvl="1"/>
            <a:r>
              <a:rPr lang="en-US" dirty="0"/>
              <a:t>Virus, worm, Trojan horse, Macro viruses, and other malware. How do they spread? How to detect and remove them? </a:t>
            </a:r>
          </a:p>
          <a:p>
            <a:r>
              <a:rPr lang="en-US" dirty="0"/>
              <a:t>Learning Outcomes:</a:t>
            </a:r>
          </a:p>
          <a:p>
            <a:pPr marL="342900" lvl="1" indent="0">
              <a:buNone/>
            </a:pPr>
            <a:r>
              <a:rPr lang="en-US" sz="2800" dirty="0"/>
              <a:t>Upon completion of this lesson:</a:t>
            </a:r>
          </a:p>
          <a:p>
            <a:pPr lvl="1"/>
            <a:r>
              <a:rPr lang="en-US" dirty="0"/>
              <a:t>Students will be able to understand malware, the harm that malware can cause. </a:t>
            </a:r>
            <a:endParaRPr lang="en-US" sz="2000" dirty="0"/>
          </a:p>
          <a:p>
            <a:pPr lvl="1"/>
            <a:r>
              <a:rPr lang="en-US" dirty="0" smtClean="0"/>
              <a:t>Students </a:t>
            </a:r>
            <a:r>
              <a:rPr lang="en-US" dirty="0"/>
              <a:t>will be able to </a:t>
            </a:r>
            <a:r>
              <a:rPr lang="en-US" smtClean="0"/>
              <a:t>diefine </a:t>
            </a:r>
            <a:r>
              <a:rPr lang="en-US" dirty="0"/>
              <a:t>virus, worm, Trojan horse and explain how they spread.</a:t>
            </a:r>
            <a:endParaRPr lang="en-US" sz="2000" dirty="0"/>
          </a:p>
          <a:p>
            <a:endParaRPr lang="en-US" dirty="0"/>
          </a:p>
        </p:txBody>
      </p:sp>
    </p:spTree>
    <p:custDataLst>
      <p:tags r:id="rId1"/>
    </p:custDataLst>
    <p:extLst>
      <p:ext uri="{BB962C8B-B14F-4D97-AF65-F5344CB8AC3E}">
        <p14:creationId xmlns:p14="http://schemas.microsoft.com/office/powerpoint/2010/main" val="2140105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Warm up</a:t>
            </a:r>
          </a:p>
        </p:txBody>
      </p:sp>
      <p:sp>
        <p:nvSpPr>
          <p:cNvPr id="3" name="Content Placeholder 2"/>
          <p:cNvSpPr>
            <a:spLocks noGrp="1"/>
          </p:cNvSpPr>
          <p:nvPr>
            <p:ph idx="1"/>
          </p:nvPr>
        </p:nvSpPr>
        <p:spPr/>
        <p:txBody>
          <a:bodyPr/>
          <a:lstStyle/>
          <a:p>
            <a:r>
              <a:rPr lang="en-US" dirty="0"/>
              <a:t>Share your experience with computer viruses.</a:t>
            </a:r>
          </a:p>
        </p:txBody>
      </p:sp>
    </p:spTree>
    <p:custDataLst>
      <p:tags r:id="rId1"/>
    </p:custDataLst>
    <p:extLst>
      <p:ext uri="{BB962C8B-B14F-4D97-AF65-F5344CB8AC3E}">
        <p14:creationId xmlns:p14="http://schemas.microsoft.com/office/powerpoint/2010/main" val="1144243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Malware</a:t>
            </a:r>
          </a:p>
        </p:txBody>
      </p:sp>
      <p:sp>
        <p:nvSpPr>
          <p:cNvPr id="3" name="Content Placeholder 2"/>
          <p:cNvSpPr>
            <a:spLocks noGrp="1"/>
          </p:cNvSpPr>
          <p:nvPr>
            <p:ph idx="1"/>
          </p:nvPr>
        </p:nvSpPr>
        <p:spPr/>
        <p:txBody>
          <a:bodyPr/>
          <a:lstStyle/>
          <a:p>
            <a:r>
              <a:rPr lang="en-US" dirty="0"/>
              <a:t>Malware - A program that is inserted into a system, usually covertly, with the intent of compromising the confidentiality, integrity, or availability of the victim’s data, applications, or operating system or of otherwise annoying or disrupting the victim. </a:t>
            </a:r>
          </a:p>
          <a:p>
            <a:r>
              <a:rPr lang="en-US" dirty="0"/>
              <a:t>Malicious code - Software or firmware intended to perform an unauthorized process that will have adverse impact on the confidentiality, integrity, or availability of an information system. A virus, worm, Trojan horse, or other code-based entity that infects a host. Spyware and some forms of adware are also examples of malicious code. </a:t>
            </a:r>
          </a:p>
          <a:p>
            <a:endParaRPr lang="en-US" dirty="0"/>
          </a:p>
        </p:txBody>
      </p:sp>
    </p:spTree>
    <p:custDataLst>
      <p:tags r:id="rId1"/>
    </p:custDataLst>
    <p:extLst>
      <p:ext uri="{BB962C8B-B14F-4D97-AF65-F5344CB8AC3E}">
        <p14:creationId xmlns:p14="http://schemas.microsoft.com/office/powerpoint/2010/main" val="128657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Malware</a:t>
            </a:r>
            <a:endParaRPr lang="en-US" dirty="0"/>
          </a:p>
        </p:txBody>
      </p:sp>
      <p:sp>
        <p:nvSpPr>
          <p:cNvPr id="7" name="Content Placeholder 6"/>
          <p:cNvSpPr>
            <a:spLocks noGrp="1"/>
          </p:cNvSpPr>
          <p:nvPr>
            <p:ph idx="1"/>
          </p:nvPr>
        </p:nvSpPr>
        <p:spPr/>
        <p:txBody>
          <a:bodyPr/>
          <a:lstStyle/>
          <a:p>
            <a:r>
              <a:rPr lang="en-US" b="1" dirty="0"/>
              <a:t>Virus </a:t>
            </a:r>
            <a:r>
              <a:rPr lang="en-US" dirty="0"/>
              <a:t>- A computer program that can copy itself and infect a computer without permission or knowledge of the user. A virus might corrupt or delete data on a computer, use email programs to spread itself to other computers, or even erase everything on a hard disk. </a:t>
            </a:r>
          </a:p>
          <a:p>
            <a:r>
              <a:rPr lang="en-US" b="1" dirty="0"/>
              <a:t>Trojan horse </a:t>
            </a:r>
            <a:r>
              <a:rPr lang="en-US" dirty="0"/>
              <a:t>- A computer program that appears to have a useful function, but also has a hidden and potentially malicious function that evades security mechanisms, sometimes by exploiting legitimate authorizations of a system entity that invokes the program. </a:t>
            </a:r>
          </a:p>
        </p:txBody>
      </p:sp>
    </p:spTree>
    <p:custDataLst>
      <p:tags r:id="rId1"/>
    </p:custDataLst>
    <p:extLst>
      <p:ext uri="{BB962C8B-B14F-4D97-AF65-F5344CB8AC3E}">
        <p14:creationId xmlns:p14="http://schemas.microsoft.com/office/powerpoint/2010/main" val="1971969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Malware (cont.)</a:t>
            </a:r>
          </a:p>
        </p:txBody>
      </p:sp>
      <p:sp>
        <p:nvSpPr>
          <p:cNvPr id="7" name="Content Placeholder 6"/>
          <p:cNvSpPr>
            <a:spLocks noGrp="1"/>
          </p:cNvSpPr>
          <p:nvPr>
            <p:ph idx="1"/>
          </p:nvPr>
        </p:nvSpPr>
        <p:spPr/>
        <p:txBody>
          <a:bodyPr/>
          <a:lstStyle/>
          <a:p>
            <a:r>
              <a:rPr lang="en-US" b="1" dirty="0"/>
              <a:t>Worm </a:t>
            </a:r>
            <a:r>
              <a:rPr lang="en-US" dirty="0"/>
              <a:t>– A self-replicating, self-propagating, self-contained program that uses networking mechanisms to spread itself. See Malicious Code. </a:t>
            </a:r>
          </a:p>
          <a:p>
            <a:r>
              <a:rPr lang="en-US" b="1" dirty="0"/>
              <a:t>Logic bomb </a:t>
            </a:r>
            <a:r>
              <a:rPr lang="en-US" dirty="0"/>
              <a:t>– A piece of code intentionally inserted into a software system that will set off a malicious function when specified conditions are met. </a:t>
            </a:r>
          </a:p>
          <a:p>
            <a:r>
              <a:rPr lang="en-US" b="1" dirty="0"/>
              <a:t>Time bomb </a:t>
            </a:r>
            <a:r>
              <a:rPr lang="en-US" dirty="0"/>
              <a:t>– Resident computer program that triggers an unauthorized act at a predefined time. </a:t>
            </a:r>
          </a:p>
          <a:p>
            <a:r>
              <a:rPr lang="en-US" b="1" dirty="0"/>
              <a:t>Micro virus </a:t>
            </a:r>
            <a:r>
              <a:rPr lang="en-US" dirty="0"/>
              <a:t>- A virus that attaches itself to documents and uses the macro programming capabilities of the document’s application to execute and propagate. </a:t>
            </a:r>
          </a:p>
          <a:p>
            <a:endParaRPr lang="en-US" dirty="0"/>
          </a:p>
        </p:txBody>
      </p:sp>
    </p:spTree>
    <p:custDataLst>
      <p:tags r:id="rId1"/>
    </p:custDataLst>
    <p:extLst>
      <p:ext uri="{BB962C8B-B14F-4D97-AF65-F5344CB8AC3E}">
        <p14:creationId xmlns:p14="http://schemas.microsoft.com/office/powerpoint/2010/main" val="775993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Malware (cont.)</a:t>
            </a:r>
          </a:p>
        </p:txBody>
      </p:sp>
      <p:sp>
        <p:nvSpPr>
          <p:cNvPr id="3" name="Content Placeholder 2"/>
          <p:cNvSpPr>
            <a:spLocks noGrp="1"/>
          </p:cNvSpPr>
          <p:nvPr>
            <p:ph idx="1"/>
          </p:nvPr>
        </p:nvSpPr>
        <p:spPr/>
        <p:txBody>
          <a:bodyPr/>
          <a:lstStyle/>
          <a:p>
            <a:r>
              <a:rPr lang="en-US" b="1" dirty="0"/>
              <a:t>Spyware</a:t>
            </a:r>
            <a:r>
              <a:rPr lang="en-US" dirty="0"/>
              <a:t> – Software that is secretly or surreptitiously installed into an information system to gather information on individuals or organizations without their knowledge; a type of malicious code. </a:t>
            </a:r>
          </a:p>
          <a:p>
            <a:r>
              <a:rPr lang="en-US" b="1" dirty="0"/>
              <a:t>Zombie</a:t>
            </a:r>
            <a:r>
              <a:rPr lang="en-US" dirty="0"/>
              <a:t> – A program that is installed on a system to cause it to attack other systems. </a:t>
            </a:r>
          </a:p>
          <a:p>
            <a:r>
              <a:rPr lang="en-US" b="1" dirty="0"/>
              <a:t>Backdoor</a:t>
            </a:r>
            <a:r>
              <a:rPr lang="en-US" dirty="0"/>
              <a:t> - An undocumented way of gaining access to a computer system. A backdoor is a potential security risk. </a:t>
            </a:r>
          </a:p>
          <a:p>
            <a:endParaRPr lang="en-US" dirty="0"/>
          </a:p>
        </p:txBody>
      </p:sp>
    </p:spTree>
    <p:custDataLst>
      <p:tags r:id="rId1"/>
    </p:custDataLst>
    <p:extLst>
      <p:ext uri="{BB962C8B-B14F-4D97-AF65-F5344CB8AC3E}">
        <p14:creationId xmlns:p14="http://schemas.microsoft.com/office/powerpoint/2010/main" val="1729993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History of Malware</a:t>
            </a:r>
            <a:endParaRPr lang="en-US" dirty="0"/>
          </a:p>
        </p:txBody>
      </p:sp>
      <p:sp>
        <p:nvSpPr>
          <p:cNvPr id="7" name="Content Placeholder 6"/>
          <p:cNvSpPr>
            <a:spLocks noGrp="1"/>
          </p:cNvSpPr>
          <p:nvPr>
            <p:ph idx="1"/>
          </p:nvPr>
        </p:nvSpPr>
        <p:spPr/>
        <p:txBody>
          <a:bodyPr/>
          <a:lstStyle/>
          <a:p>
            <a:r>
              <a:rPr lang="en-US" sz="2400" dirty="0"/>
              <a:t>1982 Elk Cloner</a:t>
            </a:r>
          </a:p>
          <a:p>
            <a:r>
              <a:rPr lang="en-US" sz="2400" dirty="0"/>
              <a:t>1988 Morris worm</a:t>
            </a:r>
          </a:p>
          <a:p>
            <a:r>
              <a:rPr lang="en-US" sz="2400" dirty="0"/>
              <a:t>1989 </a:t>
            </a:r>
            <a:r>
              <a:rPr lang="en-US" sz="2400" dirty="0" err="1"/>
              <a:t>Ghostballs</a:t>
            </a:r>
            <a:endParaRPr lang="en-US" sz="2400" dirty="0"/>
          </a:p>
          <a:p>
            <a:r>
              <a:rPr lang="en-US" sz="2400" dirty="0"/>
              <a:t>1995 Concept</a:t>
            </a:r>
          </a:p>
          <a:p>
            <a:r>
              <a:rPr lang="en-US" sz="2400" dirty="0"/>
              <a:t>1998 Back Orifice</a:t>
            </a:r>
          </a:p>
          <a:p>
            <a:r>
              <a:rPr lang="en-US" sz="2400" dirty="0"/>
              <a:t>1999 Melissa</a:t>
            </a:r>
          </a:p>
          <a:p>
            <a:r>
              <a:rPr lang="en-US" sz="2400" dirty="0"/>
              <a:t>2000 </a:t>
            </a:r>
            <a:r>
              <a:rPr lang="en-US" sz="2400" dirty="0" err="1"/>
              <a:t>IloveYou</a:t>
            </a:r>
            <a:endParaRPr lang="en-US" sz="2400" dirty="0"/>
          </a:p>
          <a:p>
            <a:r>
              <a:rPr lang="en-US" sz="2400" dirty="0"/>
              <a:t>2001 Code Red</a:t>
            </a:r>
          </a:p>
          <a:p>
            <a:r>
              <a:rPr lang="en-US" sz="2400" dirty="0"/>
              <a:t>2001 Code Red II</a:t>
            </a:r>
          </a:p>
          <a:p>
            <a:r>
              <a:rPr lang="en-US" sz="2400" dirty="0"/>
              <a:t>2001 </a:t>
            </a:r>
            <a:r>
              <a:rPr lang="en-US" sz="2400" dirty="0" err="1"/>
              <a:t>Nimda</a:t>
            </a:r>
            <a:endParaRPr lang="en-US" sz="2400" dirty="0"/>
          </a:p>
          <a:p>
            <a:r>
              <a:rPr lang="en-US" sz="2400" dirty="0"/>
              <a:t>2003 Slammer worm</a:t>
            </a:r>
          </a:p>
          <a:p>
            <a:endParaRPr lang="en-US" dirty="0"/>
          </a:p>
        </p:txBody>
      </p:sp>
    </p:spTree>
    <p:custDataLst>
      <p:tags r:id="rId1"/>
    </p:custDataLst>
    <p:extLst>
      <p:ext uri="{BB962C8B-B14F-4D97-AF65-F5344CB8AC3E}">
        <p14:creationId xmlns:p14="http://schemas.microsoft.com/office/powerpoint/2010/main" val="4535074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REFERENCE_ID" val="2f45c498-e119-4297-9d9a-a24c8fa82bca"/>
  <p:tag name="ARTICULATE_META_COURSE_ID" val="48v5BWPvwPx_course_id"/>
  <p:tag name="ARTICULATE_META_NAME" val="jimaf"/>
  <p:tag name="ARTICULATE_META_NAME_SET" val="True"/>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2165106-k:\cnap\netsec course\lectures\module_0\lesson_1_course_overview.pptx"/>
  <p:tag name="ARTICULATE_PRESENTER_VERSION" val="8"/>
  <p:tag name="ARTICULATE_USED_PAGE_ORIENTATION" val="1"/>
  <p:tag name="ARTICULATE_USED_PAGE_SIZE" val="1"/>
  <p:tag name="ARTICULATE_SLIDE_COUNT" val="2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ee58492c-7408-4409-b5d7-fc69e46ae5b4"/>
  <p:tag name="ARTICULATE_SLIDE_PAUSE" val="1"/>
  <p:tag name="ARTICULATE_HIDE_SLIDE" val="0"/>
  <p:tag name="ARTICULATE_PLAYER_CONTROL_PREVIOUS" val="True"/>
  <p:tag name="ARTICULATE_PLAYER_CONTROL_NEXT" val="True"/>
  <p:tag name="ARTICULATE_USED_LAYOUT" val="9"/>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C5 Modules</Template>
  <TotalTime>6163</TotalTime>
  <Words>1106</Words>
  <Application>Microsoft Macintosh PowerPoint</Application>
  <PresentationFormat>On-screen Show (4:3)</PresentationFormat>
  <Paragraphs>115</Paragraphs>
  <Slides>22</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Calibri</vt:lpstr>
      <vt:lpstr>Calibri Light</vt:lpstr>
      <vt:lpstr>Arial</vt:lpstr>
      <vt:lpstr>PP_C5Modules_CC_License_standard</vt:lpstr>
      <vt:lpstr>Model 3 Introduction to Software Security</vt:lpstr>
      <vt:lpstr>Module 3: Introduction to Software Security</vt:lpstr>
      <vt:lpstr>Lesson 2: Malware </vt:lpstr>
      <vt:lpstr>Warm up</vt:lpstr>
      <vt:lpstr>Malware</vt:lpstr>
      <vt:lpstr>Types of Malware</vt:lpstr>
      <vt:lpstr>Types of Malware (cont.)</vt:lpstr>
      <vt:lpstr>Types of Malware (cont.)</vt:lpstr>
      <vt:lpstr>History of Malware</vt:lpstr>
      <vt:lpstr>History of Malware (cont.)</vt:lpstr>
      <vt:lpstr>Propagation mechanisms of Malware</vt:lpstr>
      <vt:lpstr>Types of damage of Malware</vt:lpstr>
      <vt:lpstr>Activation methods of malware</vt:lpstr>
      <vt:lpstr>Zero day attack</vt:lpstr>
      <vt:lpstr>General exploit timeline</vt:lpstr>
      <vt:lpstr>Active Learning Activity: </vt:lpstr>
      <vt:lpstr>Countermeasures for Users</vt:lpstr>
      <vt:lpstr>Virus Signatures</vt:lpstr>
      <vt:lpstr>Virus Detection</vt:lpstr>
      <vt:lpstr>Virus Signatures example</vt:lpstr>
      <vt:lpstr>Summary</vt:lpstr>
      <vt:lpstr> Please attribute Dr. Jim Alves-Foss and Dr. Jia Song, University of Idaho         Except where otherwise noted, this work is licensed under https://creativecommons.org/licenses/by-nc-sa/4.0/  Not withstanding the non-commercial license terms, non-profit educational institutions are granted a non-exclusive license to adapt and use this material, with attribution.  Creative Commons and the double C in a circle are registered trademarks of Creative commons in the United States and other countries. Third party marks and brands are the property of their respective holders. </vt:lpstr>
    </vt:vector>
  </TitlesOfParts>
  <Company>University of California at Davis</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Song, Jia (jsong@uidaho.edu)</cp:lastModifiedBy>
  <cp:revision>289</cp:revision>
  <cp:lastPrinted>2016-07-18T16:40:10Z</cp:lastPrinted>
  <dcterms:created xsi:type="dcterms:W3CDTF">2016-07-03T20:12:42Z</dcterms:created>
  <dcterms:modified xsi:type="dcterms:W3CDTF">2018-04-03T23:07:19Z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9EB520D0-E26E-44F0-AF4B-C22652CC9926</vt:lpwstr>
  </property>
  <property fmtid="{D5CDD505-2E9C-101B-9397-08002B2CF9AE}" pid="6" name="ArticulateProjectFull">
    <vt:lpwstr>K:\CNAP\NetSec Course\Lectures\Module_0\Lesson_1_Course_Overview.ppta</vt:lpwstr>
  </property>
</Properties>
</file>