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2.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31"/>
  </p:notesMasterIdLst>
  <p:handoutMasterIdLst>
    <p:handoutMasterId r:id="rId32"/>
  </p:handoutMasterIdLst>
  <p:sldIdLst>
    <p:sldId id="340" r:id="rId2"/>
    <p:sldId id="363" r:id="rId3"/>
    <p:sldId id="364" r:id="rId4"/>
    <p:sldId id="398" r:id="rId5"/>
    <p:sldId id="369" r:id="rId6"/>
    <p:sldId id="372" r:id="rId7"/>
    <p:sldId id="374" r:id="rId8"/>
    <p:sldId id="375" r:id="rId9"/>
    <p:sldId id="376" r:id="rId10"/>
    <p:sldId id="377" r:id="rId11"/>
    <p:sldId id="378" r:id="rId12"/>
    <p:sldId id="379" r:id="rId13"/>
    <p:sldId id="380" r:id="rId14"/>
    <p:sldId id="382" r:id="rId15"/>
    <p:sldId id="383" r:id="rId16"/>
    <p:sldId id="386" r:id="rId17"/>
    <p:sldId id="390" r:id="rId18"/>
    <p:sldId id="391" r:id="rId19"/>
    <p:sldId id="400" r:id="rId20"/>
    <p:sldId id="392" r:id="rId21"/>
    <p:sldId id="401" r:id="rId22"/>
    <p:sldId id="402" r:id="rId23"/>
    <p:sldId id="393" r:id="rId24"/>
    <p:sldId id="394" r:id="rId25"/>
    <p:sldId id="395" r:id="rId26"/>
    <p:sldId id="396" r:id="rId27"/>
    <p:sldId id="399" r:id="rId28"/>
    <p:sldId id="403" r:id="rId29"/>
    <p:sldId id="333" r:id="rId30"/>
  </p:sldIdLst>
  <p:sldSz cx="9144000" cy="6858000" type="screen4x3"/>
  <p:notesSz cx="7315200" cy="9601200"/>
  <p:custDataLst>
    <p:tags r:id="rId33"/>
  </p:custDataLst>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CE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93" autoAdjust="0"/>
    <p:restoredTop sz="81997" autoAdjust="0"/>
  </p:normalViewPr>
  <p:slideViewPr>
    <p:cSldViewPr snapToGrid="0" snapToObjects="1">
      <p:cViewPr varScale="1">
        <p:scale>
          <a:sx n="92" d="100"/>
          <a:sy n="92" d="100"/>
        </p:scale>
        <p:origin x="1480"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handoutMaster" Target="handoutMasters/handout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gs" Target="tags/tag1.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 Id="rId44"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87DBB400-691A-2345-AB11-3F7BB4A73C24}" type="datetimeFigureOut">
              <a:rPr lang="en-US" smtClean="0"/>
              <a:t>4/3/18</a:t>
            </a:fld>
            <a:endParaRPr lang="en-US"/>
          </a:p>
        </p:txBody>
      </p:sp>
      <p:sp>
        <p:nvSpPr>
          <p:cNvPr id="4" name="Footer Placeholder 3"/>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2453E07E-A59F-1140-8896-9193B029488B}" type="slidenum">
              <a:rPr lang="en-US" smtClean="0"/>
              <a:t>‹#›</a:t>
            </a:fld>
            <a:endParaRPr lang="en-US"/>
          </a:p>
        </p:txBody>
      </p:sp>
    </p:spTree>
    <p:extLst>
      <p:ext uri="{BB962C8B-B14F-4D97-AF65-F5344CB8AC3E}">
        <p14:creationId xmlns:p14="http://schemas.microsoft.com/office/powerpoint/2010/main" val="103521929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CD208448-EA90-48C3-9EBA-9752339ACEF4}" type="datetimeFigureOut">
              <a:rPr lang="en-US"/>
              <a:pPr>
                <a:defRPr/>
              </a:pPr>
              <a:t>4/3/18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cs typeface="+mn-cs"/>
              </a:defRPr>
            </a:lvl1pPr>
          </a:lstStyle>
          <a:p>
            <a:pPr>
              <a:defRPr/>
            </a:pPr>
            <a:fld id="{ABC2C3F8-920C-4239-9891-79F2271E8033}" type="slidenum">
              <a:rPr lang="en-US"/>
              <a:pPr>
                <a:defRPr/>
              </a:pPr>
              <a:t>‹#›</a:t>
            </a:fld>
            <a:endParaRPr lang="en-US"/>
          </a:p>
        </p:txBody>
      </p:sp>
    </p:spTree>
  </p:cSld>
  <p:clrMap bg1="lt1" tx1="dk1" bg2="lt2" tx2="dk2" accent1="accent1" accent2="accent2" accent3="accent3" accent4="accent4" accent5="accent5" accent6="accent6" hlink="hlink" folHlink="folHlink"/>
  <p:hf sldNum="0" hdr="0" ftr="0" dt="0"/>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98168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11689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69800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530609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859471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33617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4" name="Group 9"/>
          <p:cNvGrpSpPr>
            <a:grpSpLocks/>
          </p:cNvGrpSpPr>
          <p:nvPr/>
        </p:nvGrpSpPr>
        <p:grpSpPr bwMode="auto">
          <a:xfrm>
            <a:off x="2249488" y="3402013"/>
            <a:ext cx="5372100" cy="2058987"/>
            <a:chOff x="914400" y="3657600"/>
            <a:chExt cx="7162800" cy="2059641"/>
          </a:xfrm>
        </p:grpSpPr>
        <p:sp>
          <p:nvSpPr>
            <p:cNvPr id="5" name="Rectangle 10"/>
            <p:cNvSpPr/>
            <p:nvPr/>
          </p:nvSpPr>
          <p:spPr>
            <a:xfrm>
              <a:off x="914400" y="3657600"/>
              <a:ext cx="7162800" cy="1295811"/>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6" name="Rectangle 11"/>
            <p:cNvSpPr/>
            <p:nvPr/>
          </p:nvSpPr>
          <p:spPr>
            <a:xfrm>
              <a:off x="914400" y="5069335"/>
              <a:ext cx="7162800" cy="647906"/>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7" name="Rectangle 12"/>
            <p:cNvSpPr/>
            <p:nvPr/>
          </p:nvSpPr>
          <p:spPr>
            <a:xfrm>
              <a:off x="914400" y="3657600"/>
              <a:ext cx="228600" cy="1295811"/>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8" name="Rectangle 13"/>
            <p:cNvSpPr/>
            <p:nvPr/>
          </p:nvSpPr>
          <p:spPr>
            <a:xfrm>
              <a:off x="914400" y="5069335"/>
              <a:ext cx="228600" cy="647906"/>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grpSp>
      <p:sp>
        <p:nvSpPr>
          <p:cNvPr id="15" name="Title 1"/>
          <p:cNvSpPr>
            <a:spLocks noGrp="1"/>
          </p:cNvSpPr>
          <p:nvPr>
            <p:ph type="ctrTitle"/>
          </p:nvPr>
        </p:nvSpPr>
        <p:spPr>
          <a:xfrm>
            <a:off x="2629775" y="3616586"/>
            <a:ext cx="4611655" cy="803564"/>
          </a:xfrm>
          <a:prstGeom prst="rect">
            <a:avLst/>
          </a:prstGeom>
        </p:spPr>
        <p:txBody>
          <a:bodyPr anchor="b">
            <a:noAutofit/>
          </a:bodyPr>
          <a:lstStyle>
            <a:lvl1pPr algn="l">
              <a:defRPr lang="en-US" sz="3000" b="1" kern="1200" baseline="0" dirty="0" smtClean="0">
                <a:solidFill>
                  <a:srgbClr val="2955A6"/>
                </a:solidFill>
                <a:latin typeface="+mj-lt"/>
                <a:ea typeface="+mj-ea"/>
                <a:cs typeface="+mj-cs"/>
              </a:defRPr>
            </a:lvl1pPr>
          </a:lstStyle>
          <a:p>
            <a:r>
              <a:rPr lang="en-US" dirty="0"/>
              <a:t>Click to edit Master title style</a:t>
            </a:r>
          </a:p>
        </p:txBody>
      </p:sp>
      <p:sp>
        <p:nvSpPr>
          <p:cNvPr id="20" name="Text Placeholder 19"/>
          <p:cNvSpPr>
            <a:spLocks noGrp="1"/>
          </p:cNvSpPr>
          <p:nvPr>
            <p:ph type="body" sz="quarter" idx="13"/>
          </p:nvPr>
        </p:nvSpPr>
        <p:spPr>
          <a:xfrm>
            <a:off x="2629775" y="4998325"/>
            <a:ext cx="4220429" cy="278892"/>
          </a:xfrm>
          <a:prstGeom prst="rect">
            <a:avLst/>
          </a:prstGeom>
        </p:spPr>
        <p:txBody>
          <a:bodyPr anchor="ctr"/>
          <a:lstStyle>
            <a:lvl1pPr marL="0" indent="0">
              <a:buNone/>
              <a:defRPr/>
            </a:lvl1pPr>
            <a:lvl3pPr marL="685800" indent="0">
              <a:buNone/>
              <a:defRPr/>
            </a:lvl3pPr>
            <a:lvl5pPr marL="1371600" indent="0" algn="l">
              <a:buNone/>
              <a:defRPr/>
            </a:lvl5pPr>
          </a:lstStyle>
          <a:p>
            <a:pPr lvl="0"/>
            <a:r>
              <a:rPr lang="en-US"/>
              <a:t>Edit Master text styles</a:t>
            </a:r>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628650" y="1377863"/>
            <a:ext cx="7886700" cy="47991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p:txBody>
          <a:bodyPr/>
          <a:lstStyle>
            <a:lvl1pPr>
              <a:defRPr sz="1100"/>
            </a:lvl1pPr>
          </a:lstStyle>
          <a:p>
            <a:pPr>
              <a:defRPr/>
            </a:pPr>
            <a:fld id="{A722859C-89A0-4C1D-B3B9-DD0F9998A67A}" type="slidenum">
              <a:rPr lang="en-US" smtClean="0"/>
              <a:pPr>
                <a:defRPr/>
              </a:pPr>
              <a:t>‹#›</a:t>
            </a:fld>
            <a:endParaRPr lang="en-US" dirty="0"/>
          </a:p>
        </p:txBody>
      </p:sp>
    </p:spTree>
    <p:custDataLst>
      <p:tags r:id="rId1"/>
    </p:custData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Slide Number Placeholder 5"/>
          <p:cNvSpPr>
            <a:spLocks noGrp="1"/>
          </p:cNvSpPr>
          <p:nvPr>
            <p:ph type="sldNum" sz="quarter" idx="10"/>
          </p:nvPr>
        </p:nvSpPr>
        <p:spPr/>
        <p:txBody>
          <a:bodyPr/>
          <a:lstStyle>
            <a:lvl1pPr>
              <a:defRPr/>
            </a:lvl1pPr>
          </a:lstStyle>
          <a:p>
            <a:pPr>
              <a:defRPr/>
            </a:pPr>
            <a:fld id="{4DC01FE8-1818-4A56-B30A-CCD984F456E0}" type="slidenum">
              <a:rPr lang="en-US"/>
              <a:pPr>
                <a:defRPr/>
              </a:pPr>
              <a:t>‹#›</a:t>
            </a:fld>
            <a:endParaRPr lang="en-US" dirty="0"/>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p>
            <a:r>
              <a:rPr lang="en-US" dirty="0"/>
              <a:t>Click to edit Master title style</a:t>
            </a:r>
          </a:p>
        </p:txBody>
      </p:sp>
      <p:sp>
        <p:nvSpPr>
          <p:cNvPr id="3" name="Content Placeholder 2"/>
          <p:cNvSpPr>
            <a:spLocks noGrp="1"/>
          </p:cNvSpPr>
          <p:nvPr>
            <p:ph sz="half" idx="1"/>
          </p:nvPr>
        </p:nvSpPr>
        <p:spPr>
          <a:xfrm>
            <a:off x="6286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10"/>
          </p:nvPr>
        </p:nvSpPr>
        <p:spPr/>
        <p:txBody>
          <a:bodyPr/>
          <a:lstStyle>
            <a:lvl1pPr>
              <a:defRPr/>
            </a:lvl1pPr>
          </a:lstStyle>
          <a:p>
            <a:pPr>
              <a:defRPr/>
            </a:pPr>
            <a:fld id="{334CB3A4-4A00-44DB-9BF1-EB2CA51DEF97}" type="slidenum">
              <a:rPr lang="en-US"/>
              <a:pPr>
                <a:defRPr/>
              </a:pPr>
              <a:t>‹#›</a:t>
            </a:fld>
            <a:endParaRPr lang="en-US" dirty="0"/>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914400"/>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29842" y="1419226"/>
            <a:ext cx="3868340"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244726"/>
            <a:ext cx="3868340"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419225"/>
            <a:ext cx="3887391"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6" name="Content Placeholder 5"/>
          <p:cNvSpPr>
            <a:spLocks noGrp="1"/>
          </p:cNvSpPr>
          <p:nvPr>
            <p:ph sz="quarter" idx="4"/>
          </p:nvPr>
        </p:nvSpPr>
        <p:spPr>
          <a:xfrm>
            <a:off x="4629150" y="2244726"/>
            <a:ext cx="3887391"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0"/>
          </p:nvPr>
        </p:nvSpPr>
        <p:spPr/>
        <p:txBody>
          <a:bodyPr/>
          <a:lstStyle>
            <a:lvl1pPr>
              <a:defRPr/>
            </a:lvl1pPr>
          </a:lstStyle>
          <a:p>
            <a:pPr>
              <a:defRPr/>
            </a:pPr>
            <a:fld id="{77754BC4-0553-463F-B622-46053397F1DF}" type="slidenum">
              <a:rPr lang="en-US"/>
              <a:pPr>
                <a:defRPr/>
              </a:pPr>
              <a:t>‹#›</a:t>
            </a:fld>
            <a:endParaRPr lang="en-US" dirty="0"/>
          </a:p>
        </p:txBody>
      </p:sp>
    </p:spTree>
    <p:custDataLst>
      <p:tags r:id="rId1"/>
    </p:custData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14400"/>
          </a:xfrm>
          <a:prstGeom prst="rect">
            <a:avLst/>
          </a:prstGeom>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fld id="{501CD291-EBF4-47B8-BDB1-CD835FFC1B30}" type="slidenum">
              <a:rPr lang="en-US"/>
              <a:pPr>
                <a:defRPr/>
              </a:pPr>
              <a:t>‹#›</a:t>
            </a:fld>
            <a:endParaRPr lang="en-US" dirty="0"/>
          </a:p>
        </p:txBody>
      </p:sp>
    </p:spTree>
    <p:custDataLst>
      <p:tags r:id="rId1"/>
    </p:custData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2800"/>
            </a:lvl1pPr>
            <a:lvl2pPr>
              <a:defRPr sz="2400"/>
            </a:lvl2pPr>
            <a:lvl3pPr>
              <a:defRPr sz="2000"/>
            </a:lvl3pPr>
            <a:lvl4pPr>
              <a:defRPr sz="1600"/>
            </a:lvl4pPr>
            <a:lvl5pPr>
              <a:defRPr sz="1600"/>
            </a:lvl5pPr>
            <a:lvl6pPr>
              <a:defRPr sz="1500"/>
            </a:lvl6pPr>
            <a:lvl7pPr>
              <a:defRPr sz="1500"/>
            </a:lvl7pPr>
            <a:lvl8pPr>
              <a:defRPr sz="1500"/>
            </a:lvl8pPr>
            <a:lvl9pPr>
              <a:defRPr sz="15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6E0CF714-F625-4053-9B06-9C6DF9A769BA}" type="slidenum">
              <a:rPr lang="en-US"/>
              <a:pPr>
                <a:defRPr/>
              </a:pPr>
              <a:t>‹#›</a:t>
            </a:fld>
            <a:endParaRPr lang="en-US" dirty="0"/>
          </a:p>
        </p:txBody>
      </p:sp>
    </p:spTree>
    <p:custDataLst>
      <p:tags r:id="rId1"/>
    </p:custData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a:prstGeom prst="rect">
            <a:avLst/>
          </a:prstGeo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E79DFBFE-FF7D-4FA1-B21A-29DE57699197}" type="slidenum">
              <a:rPr lang="en-US"/>
              <a:pPr>
                <a:defRPr/>
              </a:pPr>
              <a:t>‹#›</a:t>
            </a:fld>
            <a:endParaRPr lang="en-US" dirty="0"/>
          </a:p>
        </p:txBody>
      </p:sp>
    </p:spTree>
    <p:custDataLst>
      <p:tags r:id="rId1"/>
    </p:custData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bg>
      <p:bgRef idx="1001">
        <a:schemeClr val="bg1"/>
      </p:bgRef>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7D2FFADE-E1BC-48C1-83AA-6DDDD39A33C4}"/>
              </a:ext>
            </a:extLst>
          </p:cNvPr>
          <p:cNvSpPr>
            <a:spLocks noGrp="1"/>
          </p:cNvSpPr>
          <p:nvPr>
            <p:ph type="sldNum" sz="quarter" idx="10"/>
          </p:nvPr>
        </p:nvSpPr>
        <p:spPr/>
        <p:txBody>
          <a:bodyPr/>
          <a:lstStyle/>
          <a:p>
            <a:pPr>
              <a:defRPr/>
            </a:pPr>
            <a:fld id="{FB267019-40B7-405C-98B7-75F3216AFF79}" type="slidenum">
              <a:rPr lang="en-US" smtClean="0"/>
              <a:pPr>
                <a:defRPr/>
              </a:pPr>
              <a:t>‹#›</a:t>
            </a:fld>
            <a:endParaRPr lang="en-US" dirty="0"/>
          </a:p>
        </p:txBody>
      </p:sp>
      <p:pic>
        <p:nvPicPr>
          <p:cNvPr id="9" name="Picture 8">
            <a:extLst>
              <a:ext uri="{FF2B5EF4-FFF2-40B4-BE49-F238E27FC236}">
                <a16:creationId xmlns:a16="http://schemas.microsoft.com/office/drawing/2014/main" xmlns="" id="{9CBFC76A-A606-42CF-BCDF-C73975C150B9}"/>
              </a:ext>
            </a:extLst>
          </p:cNvPr>
          <p:cNvPicPr>
            <a:picLocks noChangeAspect="1"/>
          </p:cNvPicPr>
          <p:nvPr userDrawn="1"/>
        </p:nvPicPr>
        <p:blipFill>
          <a:blip r:embed="rId3"/>
          <a:stretch>
            <a:fillRect/>
          </a:stretch>
        </p:blipFill>
        <p:spPr>
          <a:xfrm>
            <a:off x="2071883" y="1533982"/>
            <a:ext cx="5200650" cy="1209675"/>
          </a:xfrm>
          <a:prstGeom prst="rect">
            <a:avLst/>
          </a:prstGeom>
        </p:spPr>
      </p:pic>
      <p:sp>
        <p:nvSpPr>
          <p:cNvPr id="2" name="Title 1">
            <a:extLst>
              <a:ext uri="{FF2B5EF4-FFF2-40B4-BE49-F238E27FC236}">
                <a16:creationId xmlns:a16="http://schemas.microsoft.com/office/drawing/2014/main" xmlns="" id="{5C287DE2-E1A2-4F41-96FE-94AF4425CB03}"/>
              </a:ext>
            </a:extLst>
          </p:cNvPr>
          <p:cNvSpPr>
            <a:spLocks noGrp="1"/>
          </p:cNvSpPr>
          <p:nvPr>
            <p:ph type="title" hasCustomPrompt="1"/>
          </p:nvPr>
        </p:nvSpPr>
        <p:spPr>
          <a:xfrm>
            <a:off x="628650" y="462898"/>
            <a:ext cx="7886700" cy="5649803"/>
          </a:xfrm>
        </p:spPr>
        <p:txBody>
          <a:bodyPr anchor="t"/>
          <a:lstStyle>
            <a:lvl1pPr algn="ctr">
              <a:defRPr sz="1800"/>
            </a:lvl1pPr>
          </a:lstStyle>
          <a:p>
            <a:r>
              <a:rPr lang="en-US" dirty="0"/>
              <a:t/>
            </a:r>
            <a:br>
              <a:rPr lang="en-US" dirty="0"/>
            </a:br>
            <a:r>
              <a:rPr lang="en-US" dirty="0"/>
              <a:t>Please attribute Dr. Jim Alves-Foss and Dr. Jia Song, University of Idaho</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Except where otherwise noted, this work is licensed under https://creativecommons.org/licenses/by-nc-sa/4.0/</a:t>
            </a:r>
            <a:br>
              <a:rPr lang="en-US" dirty="0"/>
            </a:br>
            <a:r>
              <a:rPr lang="en-US" dirty="0"/>
              <a:t/>
            </a:r>
            <a:br>
              <a:rPr lang="en-US" dirty="0"/>
            </a:br>
            <a:r>
              <a:rPr lang="en-US" dirty="0"/>
              <a:t>Not withstanding the non-commercial license terms, non-profit educational institutions are granted a non-exclusive license to adapt and use this material, with attribution.</a:t>
            </a:r>
            <a:br>
              <a:rPr lang="en-US" dirty="0"/>
            </a:br>
            <a:r>
              <a:rPr lang="en-US" dirty="0"/>
              <a:t/>
            </a:r>
            <a:br>
              <a:rPr lang="en-US" dirty="0"/>
            </a:br>
            <a:r>
              <a:rPr lang="en-US" dirty="0"/>
              <a:t>Creative Commons and the double C in a circle are registered trademarks of Creative commons in the United States and other countries. Third party marks and brands are the property of their respective holders.</a:t>
            </a:r>
            <a:br>
              <a:rPr lang="en-US" dirty="0"/>
            </a:br>
            <a:endParaRPr lang="en-US" dirty="0"/>
          </a:p>
        </p:txBody>
      </p:sp>
    </p:spTree>
    <p:custDataLst>
      <p:tags r:id="rId1"/>
    </p:custDataLst>
    <p:extLst>
      <p:ext uri="{BB962C8B-B14F-4D97-AF65-F5344CB8AC3E}">
        <p14:creationId xmlns:p14="http://schemas.microsoft.com/office/powerpoint/2010/main" val="3657298841"/>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tags" Target="../tags/tag2.xml"/><Relationship Id="rId12" Type="http://schemas.openxmlformats.org/officeDocument/2006/relationships/image" Target="../media/image1.png"/><Relationship Id="rId13" Type="http://schemas.openxmlformats.org/officeDocument/2006/relationships/hyperlink" Target="https://creativecommons.org/licenses/by-nc/4.0/legalcode" TargetMode="Externa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020050" y="6329363"/>
            <a:ext cx="495300" cy="365125"/>
          </a:xfrm>
          <a:prstGeom prst="rect">
            <a:avLst/>
          </a:prstGeom>
        </p:spPr>
        <p:txBody>
          <a:bodyPr vert="horz" lIns="91440" tIns="45720" rIns="91440" bIns="45720" rtlCol="0" anchor="ctr"/>
          <a:lstStyle>
            <a:lvl1pPr algn="r" fontAlgn="auto">
              <a:spcBef>
                <a:spcPts val="0"/>
              </a:spcBef>
              <a:spcAft>
                <a:spcPts val="0"/>
              </a:spcAft>
              <a:defRPr sz="900">
                <a:solidFill>
                  <a:schemeClr val="tx1">
                    <a:tint val="75000"/>
                  </a:schemeClr>
                </a:solidFill>
                <a:latin typeface="+mn-lt"/>
                <a:cs typeface="+mn-cs"/>
              </a:defRPr>
            </a:lvl1pPr>
          </a:lstStyle>
          <a:p>
            <a:pPr>
              <a:defRPr/>
            </a:pPr>
            <a:fld id="{FB267019-40B7-405C-98B7-75F3216AFF79}" type="slidenum">
              <a:rPr lang="en-US"/>
              <a:pPr>
                <a:defRPr/>
              </a:pPr>
              <a:t>‹#›</a:t>
            </a:fld>
            <a:endParaRPr lang="en-US" dirty="0"/>
          </a:p>
        </p:txBody>
      </p:sp>
      <p:sp>
        <p:nvSpPr>
          <p:cNvPr id="1027" name="Title Placeholder 6"/>
          <p:cNvSpPr>
            <a:spLocks noGrp="1"/>
          </p:cNvSpPr>
          <p:nvPr>
            <p:ph type="title"/>
          </p:nvPr>
        </p:nvSpPr>
        <p:spPr bwMode="auto">
          <a:xfrm>
            <a:off x="628650" y="457200"/>
            <a:ext cx="5686425" cy="11017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8" name="Text Placeholder 3"/>
          <p:cNvSpPr>
            <a:spLocks noGrp="1"/>
          </p:cNvSpPr>
          <p:nvPr>
            <p:ph type="body" idx="1"/>
          </p:nvPr>
        </p:nvSpPr>
        <p:spPr bwMode="auto">
          <a:xfrm>
            <a:off x="628650" y="1825625"/>
            <a:ext cx="7886700" cy="4483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Rectangle 2"/>
          <p:cNvSpPr>
            <a:spLocks noChangeArrowheads="1"/>
          </p:cNvSpPr>
          <p:nvPr/>
        </p:nvSpPr>
        <p:spPr bwMode="auto">
          <a:xfrm>
            <a:off x="0" y="90488"/>
            <a:ext cx="138113" cy="276225"/>
          </a:xfrm>
          <a:prstGeom prst="rect">
            <a:avLst/>
          </a:prstGeom>
          <a:noFill/>
          <a:ln>
            <a:noFill/>
          </a:ln>
          <a:effectLst/>
          <a:extLst/>
        </p:spPr>
        <p:txBody>
          <a:bodyPr wrap="none" lIns="68580" tIns="34290" rIns="68580" bIns="34290" anchor="ctr">
            <a:spAutoFit/>
          </a:bodyPr>
          <a:lstStyle/>
          <a:p>
            <a:pPr fontAlgn="auto">
              <a:spcBef>
                <a:spcPts val="0"/>
              </a:spcBef>
              <a:spcAft>
                <a:spcPts val="0"/>
              </a:spcAft>
              <a:defRPr/>
            </a:pPr>
            <a:endParaRPr lang="en-US" sz="1350">
              <a:latin typeface="+mn-lt"/>
              <a:cs typeface="+mn-cs"/>
            </a:endParaRPr>
          </a:p>
        </p:txBody>
      </p:sp>
      <p:pic>
        <p:nvPicPr>
          <p:cNvPr id="1030" name="Picture 2" descr="reative Commons License"/>
          <p:cNvPicPr>
            <a:picLocks noChangeAspect="1" noChangeArrowheads="1"/>
          </p:cNvPicPr>
          <p:nvPr userDrawn="1"/>
        </p:nvPicPr>
        <p:blipFill>
          <a:blip r:embed="rId12"/>
          <a:srcRect/>
          <a:stretch>
            <a:fillRect/>
          </a:stretch>
        </p:blipFill>
        <p:spPr bwMode="auto">
          <a:xfrm>
            <a:off x="138113" y="6402388"/>
            <a:ext cx="838200" cy="292100"/>
          </a:xfrm>
          <a:prstGeom prst="rect">
            <a:avLst/>
          </a:prstGeom>
          <a:noFill/>
          <a:ln w="9525">
            <a:noFill/>
            <a:miter lim="800000"/>
            <a:headEnd/>
            <a:tailEnd/>
          </a:ln>
        </p:spPr>
      </p:pic>
      <p:sp>
        <p:nvSpPr>
          <p:cNvPr id="3" name="Rectangle 3"/>
          <p:cNvSpPr>
            <a:spLocks noChangeArrowheads="1"/>
          </p:cNvSpPr>
          <p:nvPr userDrawn="1"/>
        </p:nvSpPr>
        <p:spPr bwMode="auto">
          <a:xfrm>
            <a:off x="976314" y="6330371"/>
            <a:ext cx="6739720" cy="415498"/>
          </a:xfrm>
          <a:prstGeom prst="rect">
            <a:avLst/>
          </a:prstGeom>
          <a:noFill/>
          <a:ln>
            <a:noFill/>
          </a:ln>
          <a:effectLst/>
          <a:extLst/>
        </p:spPr>
        <p:txBody>
          <a:bodyPr wrap="squar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kern="1200" dirty="0">
                <a:solidFill>
                  <a:schemeClr val="tx1"/>
                </a:solidFill>
                <a:latin typeface="Arial" charset="0"/>
                <a:ea typeface="+mn-ea"/>
                <a:cs typeface="Arial" charset="0"/>
              </a:rPr>
              <a:t>©2017 </a:t>
            </a:r>
            <a:r>
              <a:rPr lang="en-US" altLang="x-none" sz="1050" kern="1200" dirty="0">
                <a:solidFill>
                  <a:schemeClr val="tx1"/>
                </a:solidFill>
                <a:latin typeface="Arial" charset="0"/>
                <a:ea typeface="+mn-ea"/>
                <a:cs typeface="Arial" charset="0"/>
              </a:rPr>
              <a:t>by Dr. Jim Alves-Foss and Dr. Jia Song</a:t>
            </a:r>
            <a:r>
              <a:rPr lang="en-US" altLang="x-none" sz="1050" kern="1200">
                <a:solidFill>
                  <a:schemeClr val="tx1"/>
                </a:solidFill>
                <a:latin typeface="Arial" charset="0"/>
                <a:ea typeface="+mn-ea"/>
                <a:cs typeface="Arial" charset="0"/>
              </a:rPr>
              <a:t>, University of Idaho. </a:t>
            </a:r>
            <a:r>
              <a:rPr lang="x-none" altLang="x-none" sz="1050" dirty="0">
                <a:cs typeface="+mn-cs"/>
              </a:rPr>
              <a:t>This document is licensed with</a:t>
            </a:r>
            <a:r>
              <a:rPr lang="en-US" altLang="x-none" sz="1050" dirty="0">
                <a:cs typeface="+mn-cs"/>
              </a:rPr>
              <a:t> a</a:t>
            </a:r>
            <a:r>
              <a:rPr lang="x-none" altLang="x-none" sz="1050" dirty="0">
                <a:cs typeface="+mn-cs"/>
              </a:rPr>
              <a:t> </a:t>
            </a:r>
            <a:endParaRPr lang="en-US" altLang="x-none" sz="1050" dirty="0">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dirty="0">
                <a:cs typeface="+mn-cs"/>
                <a:hlinkClick r:id="rId13"/>
              </a:rPr>
              <a:t>Creative Commons Attribution</a:t>
            </a:r>
            <a:r>
              <a:rPr lang="en-US" altLang="x-none" sz="1050" dirty="0">
                <a:cs typeface="+mn-cs"/>
                <a:hlinkClick r:id="rId13"/>
              </a:rPr>
              <a:t>-Non-Commercial-Share Alike</a:t>
            </a:r>
            <a:r>
              <a:rPr lang="x-none" altLang="x-none" sz="1050" dirty="0">
                <a:cs typeface="+mn-cs"/>
                <a:hlinkClick r:id="rId13"/>
              </a:rPr>
              <a:t> 4.0 International License</a:t>
            </a:r>
            <a:r>
              <a:rPr lang="en-US" altLang="x-none" sz="1050" dirty="0">
                <a:cs typeface="+mn-cs"/>
                <a:hlinkClick r:id="rId13"/>
              </a:rPr>
              <a:t> </a:t>
            </a:r>
            <a:r>
              <a:rPr lang="en-US" sz="1050" b="1" i="0" kern="1200" dirty="0">
                <a:solidFill>
                  <a:schemeClr val="tx1"/>
                </a:solidFill>
                <a:effectLst/>
                <a:latin typeface="Arial" charset="0"/>
                <a:ea typeface="+mn-ea"/>
                <a:cs typeface="Arial" charset="0"/>
                <a:hlinkClick r:id="rId13"/>
              </a:rPr>
              <a:t>(CC BY-NC-SA 4.0) </a:t>
            </a:r>
            <a:r>
              <a:rPr lang="x-none" altLang="x-none" sz="1050" dirty="0">
                <a:cs typeface="+mn-cs"/>
                <a:hlinkClick r:id="rId13"/>
              </a:rPr>
              <a:t> </a:t>
            </a:r>
            <a:endParaRPr lang="en-US" altLang="x-none" sz="1050" dirty="0">
              <a:cs typeface="+mn-cs"/>
            </a:endParaRPr>
          </a:p>
        </p:txBody>
      </p:sp>
    </p:spTree>
    <p:custDataLst>
      <p:tags r:id="rId11"/>
    </p:custDataLst>
  </p:cSld>
  <p:clrMap bg1="lt1" tx1="dk1" bg2="lt2" tx2="dk2" accent1="accent1" accent2="accent2" accent3="accent3" accent4="accent4" accent5="accent5" accent6="accent6" hlink="hlink" folHlink="folHlink"/>
  <p:sldLayoutIdLst>
    <p:sldLayoutId id="2147483696" r:id="rId1"/>
    <p:sldLayoutId id="2147483689" r:id="rId2"/>
    <p:sldLayoutId id="2147483690" r:id="rId3"/>
    <p:sldLayoutId id="2147483691" r:id="rId4"/>
    <p:sldLayoutId id="2147483692" r:id="rId5"/>
    <p:sldLayoutId id="2147483693" r:id="rId6"/>
    <p:sldLayoutId id="2147483694" r:id="rId7"/>
    <p:sldLayoutId id="2147483695" r:id="rId8"/>
    <p:sldLayoutId id="2147483697" r:id="rId9"/>
  </p:sldLayoutIdLst>
  <p:hf sldNum="0" hdr="0" ftr="0" dt="0"/>
  <p:txStyles>
    <p:titleStyle>
      <a:lvl1pPr algn="l" defTabSz="685800" rtl="0" eaLnBrk="0" fontAlgn="base" hangingPunct="0">
        <a:lnSpc>
          <a:spcPct val="90000"/>
        </a:lnSpc>
        <a:spcBef>
          <a:spcPct val="0"/>
        </a:spcBef>
        <a:spcAft>
          <a:spcPct val="0"/>
        </a:spcAft>
        <a:defRPr sz="3300" b="1"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p:titleStyle>
    <p:bodyStyle>
      <a:lvl1pPr marL="171450" indent="-171450" algn="l" defTabSz="685800" rtl="0" eaLnBrk="0" fontAlgn="base" hangingPunct="0">
        <a:lnSpc>
          <a:spcPct val="90000"/>
        </a:lnSpc>
        <a:spcBef>
          <a:spcPts val="750"/>
        </a:spcBef>
        <a:spcAft>
          <a:spcPct val="0"/>
        </a:spcAft>
        <a:buFont typeface="Arial" charset="0"/>
        <a:buChar char="•"/>
        <a:defRPr sz="28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4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8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image" Target="../media/image5.tif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9.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9.xml"/><Relationship Id="rId3" Type="http://schemas.openxmlformats.org/officeDocument/2006/relationships/notesSlide" Target="../notesSlides/notesSlide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tiff"/><Relationship Id="rId3" Type="http://schemas.openxmlformats.org/officeDocument/2006/relationships/image" Target="../media/image4.tif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B309E1-B997-4458-AE28-FCADE36405DE}"/>
              </a:ext>
            </a:extLst>
          </p:cNvPr>
          <p:cNvSpPr>
            <a:spLocks noGrp="1"/>
          </p:cNvSpPr>
          <p:nvPr>
            <p:ph type="ctrTitle"/>
          </p:nvPr>
        </p:nvSpPr>
        <p:spPr>
          <a:xfrm>
            <a:off x="2614612" y="3673180"/>
            <a:ext cx="5172076" cy="1032272"/>
          </a:xfrm>
        </p:spPr>
        <p:txBody>
          <a:bodyPr>
            <a:noAutofit/>
          </a:bodyPr>
          <a:lstStyle/>
          <a:p>
            <a:r>
              <a:rPr lang="en-US" sz="2800" dirty="0" smtClean="0"/>
              <a:t>Model 5</a:t>
            </a:r>
            <a:r>
              <a:rPr lang="en-US" sz="2800" dirty="0"/>
              <a:t/>
            </a:r>
            <a:br>
              <a:rPr lang="en-US" sz="2800" dirty="0"/>
            </a:br>
            <a:r>
              <a:rPr lang="en-US" sz="2800" dirty="0"/>
              <a:t>Introduction to </a:t>
            </a:r>
            <a:r>
              <a:rPr lang="en-US" sz="2800" dirty="0" smtClean="0"/>
              <a:t>Web Security</a:t>
            </a:r>
            <a:endParaRPr lang="en-US" sz="2800" dirty="0"/>
          </a:p>
        </p:txBody>
      </p:sp>
      <p:sp>
        <p:nvSpPr>
          <p:cNvPr id="3" name="Subtitle 2">
            <a:extLst>
              <a:ext uri="{FF2B5EF4-FFF2-40B4-BE49-F238E27FC236}">
                <a16:creationId xmlns:a16="http://schemas.microsoft.com/office/drawing/2014/main" xmlns="" id="{6E3BDCF0-5416-4AF1-BF2C-3F3EE2810088}"/>
              </a:ext>
            </a:extLst>
          </p:cNvPr>
          <p:cNvSpPr>
            <a:spLocks noGrp="1"/>
          </p:cNvSpPr>
          <p:nvPr>
            <p:ph type="subTitle" idx="4294967295"/>
          </p:nvPr>
        </p:nvSpPr>
        <p:spPr>
          <a:xfrm>
            <a:off x="2614612" y="4461698"/>
            <a:ext cx="4839133" cy="1241822"/>
          </a:xfrm>
          <a:prstGeom prst="rect">
            <a:avLst/>
          </a:prstGeom>
        </p:spPr>
        <p:txBody>
          <a:bodyPr/>
          <a:lstStyle/>
          <a:p>
            <a:pPr marL="0" indent="0">
              <a:buNone/>
            </a:pPr>
            <a:endParaRPr lang="en-US" dirty="0"/>
          </a:p>
          <a:p>
            <a:pPr marL="0" indent="0">
              <a:buNone/>
            </a:pPr>
            <a:r>
              <a:rPr lang="en-US" sz="2400" dirty="0" smtClean="0"/>
              <a:t>Lesson </a:t>
            </a:r>
            <a:r>
              <a:rPr lang="en-US" sz="2400" dirty="0"/>
              <a:t>1: </a:t>
            </a:r>
            <a:r>
              <a:rPr lang="en-US" sz="2400" dirty="0" smtClean="0"/>
              <a:t>Web attacks</a:t>
            </a:r>
            <a:endParaRPr lang="en-US" sz="2400" dirty="0"/>
          </a:p>
        </p:txBody>
      </p:sp>
    </p:spTree>
    <p:extLst>
      <p:ext uri="{BB962C8B-B14F-4D97-AF65-F5344CB8AC3E}">
        <p14:creationId xmlns:p14="http://schemas.microsoft.com/office/powerpoint/2010/main" val="53147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Program Download Substitution</a:t>
            </a:r>
            <a:endParaRPr lang="en-US" dirty="0"/>
          </a:p>
        </p:txBody>
      </p:sp>
      <p:sp>
        <p:nvSpPr>
          <p:cNvPr id="3" name="Content Placeholder 2"/>
          <p:cNvSpPr>
            <a:spLocks noGrp="1"/>
          </p:cNvSpPr>
          <p:nvPr>
            <p:ph idx="1"/>
          </p:nvPr>
        </p:nvSpPr>
        <p:spPr/>
        <p:txBody>
          <a:bodyPr/>
          <a:lstStyle/>
          <a:p>
            <a:r>
              <a:rPr lang="en-US" dirty="0" smtClean="0"/>
              <a:t>Attacker creates a webpage with seemingly </a:t>
            </a:r>
            <a:r>
              <a:rPr lang="en-US" altLang="zh-CN" dirty="0" smtClean="0"/>
              <a:t>harmless</a:t>
            </a:r>
            <a:r>
              <a:rPr lang="en-US" dirty="0" smtClean="0"/>
              <a:t> and desirable programs for download. Once user agreed to download and install the program, instead of, or in addition to, the intended program, the user installs malware.</a:t>
            </a:r>
          </a:p>
          <a:p>
            <a:r>
              <a:rPr lang="en-US" altLang="zh-CN" dirty="0" smtClean="0"/>
              <a:t>It is hard to know what is being downloaded and installed. In</a:t>
            </a:r>
            <a:r>
              <a:rPr lang="zh-CN" altLang="en-US" dirty="0" smtClean="0"/>
              <a:t> </a:t>
            </a:r>
            <a:r>
              <a:rPr lang="en-US" altLang="zh-CN" dirty="0" smtClean="0"/>
              <a:t>this</a:t>
            </a:r>
            <a:r>
              <a:rPr lang="zh-CN" altLang="en-US" dirty="0" smtClean="0"/>
              <a:t> </a:t>
            </a:r>
            <a:r>
              <a:rPr lang="en-US" altLang="zh-CN" dirty="0" smtClean="0"/>
              <a:t>attack,</a:t>
            </a:r>
            <a:r>
              <a:rPr lang="zh-CN" altLang="en-US" dirty="0" smtClean="0"/>
              <a:t> </a:t>
            </a:r>
            <a:r>
              <a:rPr lang="en-US" altLang="zh-CN" dirty="0" smtClean="0"/>
              <a:t>the</a:t>
            </a:r>
            <a:r>
              <a:rPr lang="zh-CN" altLang="en-US" dirty="0" smtClean="0"/>
              <a:t> </a:t>
            </a:r>
            <a:r>
              <a:rPr lang="en-US" altLang="zh-CN" dirty="0" smtClean="0"/>
              <a:t>user</a:t>
            </a:r>
            <a:r>
              <a:rPr lang="zh-CN" altLang="en-US" dirty="0" smtClean="0"/>
              <a:t> </a:t>
            </a:r>
            <a:r>
              <a:rPr lang="en-US" altLang="zh-CN" dirty="0" smtClean="0"/>
              <a:t>knows</a:t>
            </a:r>
            <a:r>
              <a:rPr lang="zh-CN" altLang="en-US" dirty="0" smtClean="0"/>
              <a:t> </a:t>
            </a:r>
            <a:r>
              <a:rPr lang="en-US" altLang="zh-CN" dirty="0" smtClean="0"/>
              <a:t>of</a:t>
            </a:r>
            <a:r>
              <a:rPr lang="zh-CN" altLang="en-US" dirty="0" smtClean="0"/>
              <a:t> </a:t>
            </a:r>
            <a:r>
              <a:rPr lang="en-US" altLang="zh-CN" dirty="0" smtClean="0"/>
              <a:t>and</a:t>
            </a:r>
            <a:r>
              <a:rPr lang="zh-CN" altLang="en-US" dirty="0" smtClean="0"/>
              <a:t> </a:t>
            </a:r>
            <a:r>
              <a:rPr lang="en-US" altLang="zh-CN" dirty="0" smtClean="0"/>
              <a:t>agrees</a:t>
            </a:r>
            <a:r>
              <a:rPr lang="zh-CN" altLang="en-US" dirty="0" smtClean="0"/>
              <a:t> </a:t>
            </a:r>
            <a:r>
              <a:rPr lang="en-US" altLang="zh-CN" dirty="0" smtClean="0"/>
              <a:t>to</a:t>
            </a:r>
            <a:r>
              <a:rPr lang="zh-CN" altLang="en-US" dirty="0" smtClean="0"/>
              <a:t> </a:t>
            </a:r>
            <a:r>
              <a:rPr lang="en-US" altLang="zh-CN" dirty="0" smtClean="0"/>
              <a:t>a</a:t>
            </a:r>
            <a:r>
              <a:rPr lang="zh-CN" altLang="en-US" dirty="0" smtClean="0"/>
              <a:t> </a:t>
            </a:r>
            <a:r>
              <a:rPr lang="en-US" altLang="zh-CN" dirty="0" smtClean="0"/>
              <a:t>download,</a:t>
            </a:r>
            <a:r>
              <a:rPr lang="zh-CN" altLang="en-US" dirty="0" smtClean="0"/>
              <a:t> </a:t>
            </a:r>
            <a:r>
              <a:rPr lang="en-US" altLang="zh-CN" dirty="0" smtClean="0"/>
              <a:t>however not</a:t>
            </a:r>
            <a:r>
              <a:rPr lang="zh-CN" altLang="en-US" dirty="0" smtClean="0"/>
              <a:t> </a:t>
            </a:r>
            <a:r>
              <a:rPr lang="en-US" altLang="zh-CN" dirty="0" smtClean="0"/>
              <a:t>realizing</a:t>
            </a:r>
            <a:r>
              <a:rPr lang="zh-CN" altLang="en-US" dirty="0" smtClean="0"/>
              <a:t> </a:t>
            </a:r>
            <a:r>
              <a:rPr lang="en-US" altLang="zh-CN" dirty="0" smtClean="0"/>
              <a:t>what</a:t>
            </a:r>
            <a:r>
              <a:rPr lang="zh-CN" altLang="en-US" dirty="0" smtClean="0"/>
              <a:t> </a:t>
            </a:r>
            <a:r>
              <a:rPr lang="en-US" altLang="zh-CN" dirty="0" smtClean="0"/>
              <a:t>code</a:t>
            </a:r>
            <a:r>
              <a:rPr lang="zh-CN" altLang="en-US" dirty="0" smtClean="0"/>
              <a:t> </a:t>
            </a:r>
            <a:r>
              <a:rPr lang="en-US" altLang="zh-CN" dirty="0" smtClean="0"/>
              <a:t>is</a:t>
            </a:r>
            <a:r>
              <a:rPr lang="zh-CN" altLang="en-US" dirty="0" smtClean="0"/>
              <a:t> </a:t>
            </a:r>
            <a:r>
              <a:rPr lang="en-US" altLang="zh-CN" dirty="0" smtClean="0"/>
              <a:t>actually</a:t>
            </a:r>
            <a:r>
              <a:rPr lang="zh-CN" altLang="en-US" dirty="0" smtClean="0"/>
              <a:t> </a:t>
            </a:r>
            <a:r>
              <a:rPr lang="en-US" altLang="zh-CN" dirty="0" smtClean="0"/>
              <a:t>being</a:t>
            </a:r>
            <a:r>
              <a:rPr lang="zh-CN" altLang="en-US" dirty="0" smtClean="0"/>
              <a:t> </a:t>
            </a:r>
            <a:r>
              <a:rPr lang="en-US" altLang="zh-CN" dirty="0" smtClean="0"/>
              <a:t>installed.</a:t>
            </a:r>
          </a:p>
          <a:p>
            <a:r>
              <a:rPr lang="en-US" dirty="0" smtClean="0"/>
              <a:t>Download and install software from reliable sources.</a:t>
            </a:r>
            <a:endParaRPr lang="en-US" dirty="0"/>
          </a:p>
        </p:txBody>
      </p:sp>
    </p:spTree>
    <p:extLst>
      <p:ext uri="{BB962C8B-B14F-4D97-AF65-F5344CB8AC3E}">
        <p14:creationId xmlns:p14="http://schemas.microsoft.com/office/powerpoint/2010/main" val="430312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CAPTCHA</a:t>
            </a:r>
            <a:endParaRPr lang="en-US" dirty="0"/>
          </a:p>
        </p:txBody>
      </p:sp>
      <p:sp>
        <p:nvSpPr>
          <p:cNvPr id="8" name="Content Placeholder 7"/>
          <p:cNvSpPr>
            <a:spLocks noGrp="1"/>
          </p:cNvSpPr>
          <p:nvPr>
            <p:ph sz="half" idx="2"/>
          </p:nvPr>
        </p:nvSpPr>
        <p:spPr>
          <a:xfrm>
            <a:off x="5072495" y="1367487"/>
            <a:ext cx="3886200" cy="4800600"/>
          </a:xfrm>
        </p:spPr>
        <p:txBody>
          <a:bodyPr/>
          <a:lstStyle/>
          <a:p>
            <a:r>
              <a:rPr lang="en-US" altLang="zh-CN" dirty="0" smtClean="0"/>
              <a:t>A</a:t>
            </a:r>
            <a:r>
              <a:rPr lang="zh-CN" altLang="en-US" dirty="0" smtClean="0"/>
              <a:t> </a:t>
            </a:r>
            <a:r>
              <a:rPr lang="en-US" altLang="zh-CN" dirty="0" smtClean="0"/>
              <a:t>CAPTCHA</a:t>
            </a:r>
            <a:r>
              <a:rPr lang="zh-CN" altLang="en-US" dirty="0" smtClean="0"/>
              <a:t> </a:t>
            </a:r>
            <a:r>
              <a:rPr lang="en-US" altLang="zh-CN" dirty="0" smtClean="0"/>
              <a:t>is</a:t>
            </a:r>
            <a:r>
              <a:rPr lang="zh-CN" altLang="en-US" dirty="0" smtClean="0"/>
              <a:t> </a:t>
            </a:r>
            <a:r>
              <a:rPr lang="en-US" altLang="zh-CN" dirty="0" smtClean="0"/>
              <a:t>a</a:t>
            </a:r>
            <a:r>
              <a:rPr lang="zh-CN" altLang="en-US" dirty="0" smtClean="0"/>
              <a:t> </a:t>
            </a:r>
            <a:r>
              <a:rPr lang="en-US" altLang="zh-CN" dirty="0" smtClean="0"/>
              <a:t>puzzle</a:t>
            </a:r>
            <a:r>
              <a:rPr lang="zh-CN" altLang="en-US" dirty="0" smtClean="0"/>
              <a:t> </a:t>
            </a:r>
            <a:r>
              <a:rPr lang="en-US" altLang="zh-CN" dirty="0" smtClean="0"/>
              <a:t>that</a:t>
            </a:r>
            <a:r>
              <a:rPr lang="zh-CN" altLang="en-US" dirty="0" smtClean="0"/>
              <a:t> </a:t>
            </a:r>
            <a:r>
              <a:rPr lang="en-US" altLang="zh-CN" dirty="0" smtClean="0"/>
              <a:t>supposedly</a:t>
            </a:r>
            <a:r>
              <a:rPr lang="zh-CN" altLang="en-US" dirty="0" smtClean="0"/>
              <a:t> </a:t>
            </a:r>
            <a:r>
              <a:rPr lang="en-US" altLang="zh-CN" dirty="0" smtClean="0"/>
              <a:t>only</a:t>
            </a:r>
            <a:r>
              <a:rPr lang="zh-CN" altLang="en-US" dirty="0" smtClean="0"/>
              <a:t> </a:t>
            </a:r>
            <a:r>
              <a:rPr lang="en-US" altLang="zh-CN" dirty="0" smtClean="0"/>
              <a:t>a</a:t>
            </a:r>
            <a:r>
              <a:rPr lang="zh-CN" altLang="en-US" dirty="0" smtClean="0"/>
              <a:t> </a:t>
            </a:r>
            <a:r>
              <a:rPr lang="en-US" altLang="zh-CN" dirty="0" smtClean="0"/>
              <a:t>human</a:t>
            </a:r>
            <a:r>
              <a:rPr lang="zh-CN" altLang="en-US" dirty="0" smtClean="0"/>
              <a:t> </a:t>
            </a:r>
            <a:r>
              <a:rPr lang="en-US" altLang="zh-CN" dirty="0" smtClean="0"/>
              <a:t>can</a:t>
            </a:r>
            <a:r>
              <a:rPr lang="zh-CN" altLang="en-US" dirty="0" smtClean="0"/>
              <a:t> </a:t>
            </a:r>
            <a:r>
              <a:rPr lang="en-US" altLang="zh-CN" dirty="0" smtClean="0"/>
              <a:t>solve.</a:t>
            </a:r>
          </a:p>
          <a:p>
            <a:r>
              <a:rPr lang="en-US" altLang="zh-CN" dirty="0" smtClean="0"/>
              <a:t>By using CAPTCHA,</a:t>
            </a:r>
            <a:r>
              <a:rPr lang="zh-CN" altLang="en-US" dirty="0" smtClean="0"/>
              <a:t> </a:t>
            </a:r>
            <a:r>
              <a:rPr lang="en-US" altLang="zh-CN" dirty="0" smtClean="0"/>
              <a:t>a</a:t>
            </a:r>
            <a:r>
              <a:rPr lang="zh-CN" altLang="en-US" dirty="0" smtClean="0"/>
              <a:t> </a:t>
            </a:r>
            <a:r>
              <a:rPr lang="en-US" altLang="zh-CN" dirty="0" smtClean="0"/>
              <a:t>server</a:t>
            </a:r>
            <a:r>
              <a:rPr lang="zh-CN" altLang="en-US" dirty="0" smtClean="0"/>
              <a:t> </a:t>
            </a:r>
            <a:r>
              <a:rPr lang="en-US" altLang="zh-CN" dirty="0" smtClean="0"/>
              <a:t>can</a:t>
            </a:r>
            <a:r>
              <a:rPr lang="zh-CN" altLang="en-US" dirty="0" smtClean="0"/>
              <a:t> </a:t>
            </a:r>
            <a:r>
              <a:rPr lang="en-US" altLang="zh-CN" dirty="0" smtClean="0"/>
              <a:t>distinguish</a:t>
            </a:r>
            <a:r>
              <a:rPr lang="zh-CN" altLang="en-US" dirty="0" smtClean="0"/>
              <a:t> </a:t>
            </a:r>
            <a:r>
              <a:rPr lang="en-US" altLang="zh-CN" dirty="0" smtClean="0"/>
              <a:t>between</a:t>
            </a:r>
            <a:r>
              <a:rPr lang="zh-CN" altLang="en-US" dirty="0" smtClean="0"/>
              <a:t> </a:t>
            </a:r>
            <a:r>
              <a:rPr lang="en-US" altLang="zh-CN" dirty="0" smtClean="0"/>
              <a:t>a</a:t>
            </a:r>
            <a:r>
              <a:rPr lang="zh-CN" altLang="en-US" dirty="0" smtClean="0"/>
              <a:t> </a:t>
            </a:r>
            <a:r>
              <a:rPr lang="en-US" altLang="zh-CN" dirty="0" smtClean="0"/>
              <a:t>human</a:t>
            </a:r>
            <a:r>
              <a:rPr lang="zh-CN" altLang="en-US" dirty="0" smtClean="0"/>
              <a:t> </a:t>
            </a:r>
            <a:r>
              <a:rPr lang="en-US" altLang="zh-CN" dirty="0" smtClean="0"/>
              <a:t>who</a:t>
            </a:r>
            <a:r>
              <a:rPr lang="zh-CN" altLang="en-US" dirty="0" smtClean="0"/>
              <a:t> </a:t>
            </a:r>
            <a:r>
              <a:rPr lang="en-US" altLang="zh-CN" dirty="0" smtClean="0"/>
              <a:t>makes</a:t>
            </a:r>
            <a:r>
              <a:rPr lang="zh-CN" altLang="en-US" dirty="0" smtClean="0"/>
              <a:t> </a:t>
            </a:r>
            <a:r>
              <a:rPr lang="en-US" altLang="zh-CN" dirty="0" smtClean="0"/>
              <a:t>a</a:t>
            </a:r>
            <a:r>
              <a:rPr lang="zh-CN" altLang="en-US" dirty="0" smtClean="0"/>
              <a:t> </a:t>
            </a:r>
            <a:r>
              <a:rPr lang="en-US" altLang="zh-CN" dirty="0" smtClean="0"/>
              <a:t>request</a:t>
            </a:r>
            <a:r>
              <a:rPr lang="zh-CN" altLang="en-US" dirty="0" smtClean="0"/>
              <a:t> </a:t>
            </a:r>
            <a:r>
              <a:rPr lang="en-US" altLang="zh-CN" dirty="0" smtClean="0"/>
              <a:t>and</a:t>
            </a:r>
            <a:r>
              <a:rPr lang="zh-CN" altLang="en-US" dirty="0" smtClean="0"/>
              <a:t> </a:t>
            </a:r>
            <a:r>
              <a:rPr lang="en-US" altLang="zh-CN" dirty="0" smtClean="0"/>
              <a:t>an</a:t>
            </a:r>
            <a:r>
              <a:rPr lang="zh-CN" altLang="en-US" dirty="0" smtClean="0"/>
              <a:t> </a:t>
            </a:r>
            <a:r>
              <a:rPr lang="en-US" altLang="zh-CN" dirty="0" smtClean="0"/>
              <a:t>automated</a:t>
            </a:r>
            <a:r>
              <a:rPr lang="zh-CN" altLang="en-US" dirty="0" smtClean="0"/>
              <a:t> </a:t>
            </a:r>
            <a:r>
              <a:rPr lang="en-US" altLang="zh-CN" dirty="0" smtClean="0"/>
              <a:t>program</a:t>
            </a:r>
            <a:r>
              <a:rPr lang="zh-CN" altLang="en-US" dirty="0" smtClean="0"/>
              <a:t> </a:t>
            </a:r>
            <a:r>
              <a:rPr lang="en-US" altLang="zh-CN" dirty="0" smtClean="0"/>
              <a:t>generating</a:t>
            </a:r>
            <a:r>
              <a:rPr lang="zh-CN" altLang="en-US" dirty="0" smtClean="0"/>
              <a:t> </a:t>
            </a:r>
            <a:r>
              <a:rPr lang="en-US" altLang="zh-CN" dirty="0" smtClean="0"/>
              <a:t>the</a:t>
            </a:r>
            <a:r>
              <a:rPr lang="zh-CN" altLang="en-US" dirty="0" smtClean="0"/>
              <a:t> </a:t>
            </a:r>
            <a:r>
              <a:rPr lang="en-US" altLang="zh-CN" dirty="0" smtClean="0"/>
              <a:t>same</a:t>
            </a:r>
            <a:r>
              <a:rPr lang="zh-CN" altLang="en-US" dirty="0" smtClean="0"/>
              <a:t> </a:t>
            </a:r>
            <a:r>
              <a:rPr lang="en-US" altLang="zh-CN" dirty="0" smtClean="0"/>
              <a:t>request</a:t>
            </a:r>
            <a:r>
              <a:rPr lang="zh-CN" altLang="en-US" dirty="0" smtClean="0"/>
              <a:t> </a:t>
            </a:r>
            <a:r>
              <a:rPr lang="en-US" altLang="zh-CN" dirty="0" smtClean="0"/>
              <a:t>repeatedly.</a:t>
            </a:r>
            <a:endParaRPr lang="en-US" dirty="0" smtClean="0"/>
          </a:p>
        </p:txBody>
      </p:sp>
      <p:pic>
        <p:nvPicPr>
          <p:cNvPr id="5" name="Picture 4" title="CAPTCHA"/>
          <p:cNvPicPr>
            <a:picLocks noChangeAspect="1"/>
          </p:cNvPicPr>
          <p:nvPr/>
        </p:nvPicPr>
        <p:blipFill>
          <a:blip r:embed="rId3"/>
          <a:stretch>
            <a:fillRect/>
          </a:stretch>
        </p:blipFill>
        <p:spPr>
          <a:xfrm>
            <a:off x="628650" y="2091929"/>
            <a:ext cx="4219575" cy="2305050"/>
          </a:xfrm>
          <a:prstGeom prst="rect">
            <a:avLst/>
          </a:prstGeom>
        </p:spPr>
      </p:pic>
    </p:spTree>
    <p:extLst>
      <p:ext uri="{BB962C8B-B14F-4D97-AF65-F5344CB8AC3E}">
        <p14:creationId xmlns:p14="http://schemas.microsoft.com/office/powerpoint/2010/main" val="16714780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User-in-the-Middle</a:t>
            </a:r>
            <a:endParaRPr lang="en-US" dirty="0"/>
          </a:p>
        </p:txBody>
      </p:sp>
      <p:sp>
        <p:nvSpPr>
          <p:cNvPr id="3" name="Content Placeholder 2"/>
          <p:cNvSpPr>
            <a:spLocks noGrp="1"/>
          </p:cNvSpPr>
          <p:nvPr>
            <p:ph sz="half" idx="1"/>
          </p:nvPr>
        </p:nvSpPr>
        <p:spPr>
          <a:xfrm>
            <a:off x="628650" y="1376363"/>
            <a:ext cx="7886700" cy="4800600"/>
          </a:xfrm>
        </p:spPr>
        <p:txBody>
          <a:bodyPr/>
          <a:lstStyle/>
          <a:p>
            <a:r>
              <a:rPr lang="en-US" dirty="0"/>
              <a:t>CAPTCHAs are used by websites to defeat automation, such as by preventing spammers from scripting the creation of massive numbers of email accounts</a:t>
            </a:r>
            <a:r>
              <a:rPr lang="en-US" dirty="0" smtClean="0"/>
              <a:t>.</a:t>
            </a:r>
          </a:p>
          <a:p>
            <a:r>
              <a:rPr lang="en-US" dirty="0" smtClean="0"/>
              <a:t>User-in-the-middle: Using </a:t>
            </a:r>
            <a:r>
              <a:rPr lang="en-US" dirty="0"/>
              <a:t>click-bait to trick users into solving CAPTCHAs on spammers’ </a:t>
            </a:r>
            <a:r>
              <a:rPr lang="en-US" dirty="0" smtClean="0"/>
              <a:t>behalf.</a:t>
            </a:r>
            <a:endParaRPr lang="en-US" dirty="0"/>
          </a:p>
          <a:p>
            <a:endParaRPr lang="en-US" dirty="0" smtClean="0"/>
          </a:p>
        </p:txBody>
      </p:sp>
    </p:spTree>
    <p:extLst>
      <p:ext uri="{BB962C8B-B14F-4D97-AF65-F5344CB8AC3E}">
        <p14:creationId xmlns:p14="http://schemas.microsoft.com/office/powerpoint/2010/main" val="20234246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User-in-the-Middle example</a:t>
            </a:r>
            <a:endParaRPr lang="en-US" dirty="0"/>
          </a:p>
        </p:txBody>
      </p:sp>
      <p:sp>
        <p:nvSpPr>
          <p:cNvPr id="3" name="Content Placeholder 2"/>
          <p:cNvSpPr>
            <a:spLocks noGrp="1"/>
          </p:cNvSpPr>
          <p:nvPr>
            <p:ph sz="half" idx="1"/>
          </p:nvPr>
        </p:nvSpPr>
        <p:spPr/>
        <p:txBody>
          <a:bodyPr/>
          <a:lstStyle/>
          <a:p>
            <a:r>
              <a:rPr lang="en-US" altLang="zh-CN" sz="2400" dirty="0" smtClean="0"/>
              <a:t>Spam</a:t>
            </a:r>
            <a:r>
              <a:rPr lang="zh-CN" altLang="en-US" sz="2400" dirty="0" smtClean="0"/>
              <a:t> </a:t>
            </a:r>
            <a:r>
              <a:rPr lang="en-US" altLang="zh-CN" sz="2400" dirty="0" smtClean="0"/>
              <a:t>sender</a:t>
            </a:r>
            <a:r>
              <a:rPr lang="zh-CN" altLang="en-US" sz="2400" dirty="0" smtClean="0"/>
              <a:t> </a:t>
            </a:r>
            <a:r>
              <a:rPr lang="en-US" altLang="zh-CN" sz="2400" dirty="0" smtClean="0"/>
              <a:t>created</a:t>
            </a:r>
            <a:r>
              <a:rPr lang="zh-CN" altLang="en-US" sz="2400" dirty="0" smtClean="0"/>
              <a:t> </a:t>
            </a:r>
            <a:r>
              <a:rPr lang="en-US" altLang="zh-CN" sz="2400" dirty="0" smtClean="0"/>
              <a:t>site</a:t>
            </a:r>
          </a:p>
          <a:p>
            <a:endParaRPr lang="en-US" altLang="zh-CN" sz="2400" dirty="0" smtClean="0"/>
          </a:p>
          <a:p>
            <a:r>
              <a:rPr lang="en-US" altLang="zh-CN" sz="2400" dirty="0" smtClean="0"/>
              <a:t>1.</a:t>
            </a:r>
            <a:r>
              <a:rPr lang="zh-CN" altLang="en-US" sz="2400" dirty="0" smtClean="0"/>
              <a:t> </a:t>
            </a:r>
            <a:r>
              <a:rPr lang="en-US" altLang="zh-CN" sz="2400" dirty="0" smtClean="0"/>
              <a:t>User</a:t>
            </a:r>
            <a:r>
              <a:rPr lang="zh-CN" altLang="en-US" sz="2400" dirty="0" smtClean="0"/>
              <a:t> </a:t>
            </a:r>
            <a:r>
              <a:rPr lang="en-US" altLang="zh-CN" sz="2400" dirty="0" smtClean="0"/>
              <a:t>requests</a:t>
            </a:r>
            <a:r>
              <a:rPr lang="zh-CN" altLang="en-US" sz="2400" dirty="0" smtClean="0"/>
              <a:t> </a:t>
            </a:r>
            <a:r>
              <a:rPr lang="en-US" altLang="zh-CN" sz="2400" dirty="0" smtClean="0"/>
              <a:t>access</a:t>
            </a:r>
          </a:p>
          <a:p>
            <a:endParaRPr lang="en-US" altLang="zh-CN" sz="2400" dirty="0" smtClean="0"/>
          </a:p>
          <a:p>
            <a:endParaRPr lang="en-US" altLang="zh-CN" sz="2400" dirty="0" smtClean="0"/>
          </a:p>
          <a:p>
            <a:endParaRPr lang="en-US" altLang="zh-CN" sz="2400" dirty="0" smtClean="0"/>
          </a:p>
          <a:p>
            <a:r>
              <a:rPr lang="en-US" altLang="zh-CN" sz="2400" dirty="0" smtClean="0"/>
              <a:t>4.</a:t>
            </a:r>
            <a:r>
              <a:rPr lang="zh-CN" altLang="en-US" sz="2400" dirty="0" smtClean="0"/>
              <a:t> </a:t>
            </a:r>
            <a:r>
              <a:rPr lang="en-US" altLang="zh-CN" sz="2400" dirty="0" smtClean="0"/>
              <a:t>Spam</a:t>
            </a:r>
            <a:r>
              <a:rPr lang="zh-CN" altLang="en-US" sz="2400" dirty="0" smtClean="0"/>
              <a:t> </a:t>
            </a:r>
            <a:r>
              <a:rPr lang="en-US" altLang="zh-CN" sz="2400" dirty="0" smtClean="0"/>
              <a:t>sender</a:t>
            </a:r>
            <a:r>
              <a:rPr lang="zh-CN" altLang="en-US" sz="2400" dirty="0" smtClean="0"/>
              <a:t> </a:t>
            </a:r>
            <a:r>
              <a:rPr lang="en-US" altLang="zh-CN" sz="2400" dirty="0" smtClean="0"/>
              <a:t>send</a:t>
            </a:r>
            <a:r>
              <a:rPr lang="zh-CN" altLang="en-US" sz="2400" dirty="0" smtClean="0"/>
              <a:t> </a:t>
            </a:r>
            <a:r>
              <a:rPr lang="en-US" altLang="zh-CN" sz="2400" dirty="0" smtClean="0"/>
              <a:t>the</a:t>
            </a:r>
            <a:r>
              <a:rPr lang="zh-CN" altLang="en-US" sz="2400" dirty="0" smtClean="0"/>
              <a:t> </a:t>
            </a:r>
            <a:r>
              <a:rPr lang="en-US" altLang="zh-CN" sz="2400" dirty="0" smtClean="0"/>
              <a:t>CAPTCHA</a:t>
            </a:r>
            <a:r>
              <a:rPr lang="zh-CN" altLang="en-US" sz="2400" dirty="0" smtClean="0"/>
              <a:t> </a:t>
            </a:r>
            <a:r>
              <a:rPr lang="en-US" altLang="zh-CN" sz="2400" dirty="0" smtClean="0"/>
              <a:t>to</a:t>
            </a:r>
            <a:r>
              <a:rPr lang="zh-CN" altLang="en-US" sz="2400" dirty="0" smtClean="0"/>
              <a:t> </a:t>
            </a:r>
            <a:r>
              <a:rPr lang="en-US" altLang="zh-CN" sz="2400" dirty="0" smtClean="0"/>
              <a:t>user</a:t>
            </a:r>
          </a:p>
          <a:p>
            <a:r>
              <a:rPr lang="en-US" altLang="zh-CN" sz="2400" dirty="0" smtClean="0"/>
              <a:t>5.</a:t>
            </a:r>
            <a:r>
              <a:rPr lang="zh-CN" altLang="en-US" sz="2400" dirty="0" smtClean="0"/>
              <a:t> </a:t>
            </a:r>
            <a:r>
              <a:rPr lang="en-US" altLang="zh-CN" sz="2400" dirty="0" smtClean="0"/>
              <a:t>User</a:t>
            </a:r>
            <a:r>
              <a:rPr lang="zh-CN" altLang="en-US" sz="2400" dirty="0" smtClean="0"/>
              <a:t> </a:t>
            </a:r>
            <a:r>
              <a:rPr lang="en-US" altLang="zh-CN" sz="2400" dirty="0" smtClean="0"/>
              <a:t>provides</a:t>
            </a:r>
            <a:r>
              <a:rPr lang="zh-CN" altLang="en-US" sz="2400" dirty="0" smtClean="0"/>
              <a:t> </a:t>
            </a:r>
            <a:r>
              <a:rPr lang="en-US" altLang="zh-CN" sz="2400" dirty="0" smtClean="0"/>
              <a:t>the</a:t>
            </a:r>
            <a:r>
              <a:rPr lang="zh-CN" altLang="en-US" sz="2400" dirty="0" smtClean="0"/>
              <a:t> </a:t>
            </a:r>
            <a:r>
              <a:rPr lang="en-US" altLang="zh-CN" sz="2400" dirty="0" smtClean="0"/>
              <a:t>answer</a:t>
            </a:r>
            <a:r>
              <a:rPr lang="zh-CN" altLang="en-US" sz="2400" dirty="0" smtClean="0"/>
              <a:t> </a:t>
            </a:r>
            <a:r>
              <a:rPr lang="en-US" altLang="zh-CN" sz="2400" dirty="0" smtClean="0"/>
              <a:t>to</a:t>
            </a:r>
            <a:r>
              <a:rPr lang="zh-CN" altLang="en-US" sz="2400" dirty="0" smtClean="0"/>
              <a:t> </a:t>
            </a:r>
            <a:r>
              <a:rPr lang="en-US" altLang="zh-CN" sz="2400" dirty="0" smtClean="0"/>
              <a:t>the</a:t>
            </a:r>
            <a:r>
              <a:rPr lang="zh-CN" altLang="en-US" sz="2400" dirty="0" smtClean="0"/>
              <a:t> </a:t>
            </a:r>
            <a:r>
              <a:rPr lang="en-US" altLang="zh-CN" sz="2400" dirty="0" smtClean="0"/>
              <a:t>CAPTCHA</a:t>
            </a:r>
            <a:r>
              <a:rPr lang="zh-CN" altLang="en-US" sz="2400" dirty="0" smtClean="0"/>
              <a:t> </a:t>
            </a:r>
            <a:endParaRPr lang="en-US" sz="2400" dirty="0"/>
          </a:p>
        </p:txBody>
      </p:sp>
      <p:sp>
        <p:nvSpPr>
          <p:cNvPr id="4" name="Content Placeholder 3"/>
          <p:cNvSpPr>
            <a:spLocks noGrp="1"/>
          </p:cNvSpPr>
          <p:nvPr>
            <p:ph sz="half" idx="2"/>
          </p:nvPr>
        </p:nvSpPr>
        <p:spPr/>
        <p:txBody>
          <a:bodyPr/>
          <a:lstStyle/>
          <a:p>
            <a:r>
              <a:rPr lang="en-US" altLang="zh-CN" sz="2400" dirty="0" smtClean="0"/>
              <a:t>Free</a:t>
            </a:r>
            <a:r>
              <a:rPr lang="zh-CN" altLang="en-US" sz="2400" dirty="0" smtClean="0"/>
              <a:t> </a:t>
            </a:r>
            <a:r>
              <a:rPr lang="en-US" altLang="zh-CN" sz="2400" dirty="0" smtClean="0"/>
              <a:t>email</a:t>
            </a:r>
            <a:r>
              <a:rPr lang="zh-CN" altLang="en-US" sz="2400" dirty="0" smtClean="0"/>
              <a:t> </a:t>
            </a:r>
            <a:r>
              <a:rPr lang="en-US" altLang="zh-CN" sz="2400" dirty="0" smtClean="0"/>
              <a:t>account</a:t>
            </a:r>
            <a:r>
              <a:rPr lang="zh-CN" altLang="en-US" sz="2400" dirty="0" smtClean="0"/>
              <a:t> </a:t>
            </a:r>
            <a:r>
              <a:rPr lang="en-US" altLang="zh-CN" sz="2400" dirty="0" smtClean="0"/>
              <a:t>sign-up</a:t>
            </a:r>
          </a:p>
          <a:p>
            <a:endParaRPr lang="en-US" sz="2400" dirty="0" smtClean="0"/>
          </a:p>
          <a:p>
            <a:endParaRPr lang="en-US" altLang="zh-CN" sz="2400" dirty="0" smtClean="0"/>
          </a:p>
          <a:p>
            <a:r>
              <a:rPr lang="en-US" altLang="zh-CN" sz="2400" dirty="0" smtClean="0"/>
              <a:t>2.</a:t>
            </a:r>
            <a:r>
              <a:rPr lang="zh-CN" altLang="en-US" sz="2400" dirty="0" smtClean="0"/>
              <a:t> </a:t>
            </a:r>
            <a:r>
              <a:rPr lang="en-US" altLang="zh-CN" sz="2400" dirty="0" smtClean="0"/>
              <a:t>Spam</a:t>
            </a:r>
            <a:r>
              <a:rPr lang="zh-CN" altLang="en-US" sz="2400" dirty="0" smtClean="0"/>
              <a:t> </a:t>
            </a:r>
            <a:r>
              <a:rPr lang="en-US" altLang="zh-CN" sz="2400" dirty="0" smtClean="0"/>
              <a:t>sender</a:t>
            </a:r>
            <a:r>
              <a:rPr lang="zh-CN" altLang="en-US" sz="2400" dirty="0" smtClean="0"/>
              <a:t> </a:t>
            </a:r>
            <a:r>
              <a:rPr lang="en-US" altLang="zh-CN" sz="2400" dirty="0" smtClean="0"/>
              <a:t>requests</a:t>
            </a:r>
            <a:r>
              <a:rPr lang="zh-CN" altLang="en-US" sz="2400" dirty="0" smtClean="0"/>
              <a:t> </a:t>
            </a:r>
            <a:r>
              <a:rPr lang="en-US" altLang="zh-CN" sz="2400" dirty="0" smtClean="0"/>
              <a:t>to</a:t>
            </a:r>
            <a:r>
              <a:rPr lang="zh-CN" altLang="en-US" sz="2400" dirty="0" smtClean="0"/>
              <a:t> </a:t>
            </a:r>
            <a:r>
              <a:rPr lang="en-US" altLang="zh-CN" sz="2400" dirty="0" smtClean="0"/>
              <a:t>create</a:t>
            </a:r>
            <a:r>
              <a:rPr lang="zh-CN" altLang="en-US" sz="2400" dirty="0" smtClean="0"/>
              <a:t> </a:t>
            </a:r>
            <a:r>
              <a:rPr lang="en-US" altLang="zh-CN" sz="2400" dirty="0" smtClean="0"/>
              <a:t>a</a:t>
            </a:r>
            <a:r>
              <a:rPr lang="zh-CN" altLang="en-US" sz="2400" dirty="0" smtClean="0"/>
              <a:t> </a:t>
            </a:r>
            <a:r>
              <a:rPr lang="en-US" altLang="zh-CN" sz="2400" dirty="0" smtClean="0"/>
              <a:t>new</a:t>
            </a:r>
            <a:r>
              <a:rPr lang="zh-CN" altLang="en-US" sz="2400" dirty="0" smtClean="0"/>
              <a:t> </a:t>
            </a:r>
            <a:r>
              <a:rPr lang="en-US" altLang="zh-CN" sz="2400" dirty="0" smtClean="0"/>
              <a:t>account</a:t>
            </a:r>
          </a:p>
          <a:p>
            <a:r>
              <a:rPr lang="en-US" altLang="zh-CN" sz="2400" dirty="0" smtClean="0"/>
              <a:t>3.</a:t>
            </a:r>
            <a:r>
              <a:rPr lang="zh-CN" altLang="en-US" sz="2400" dirty="0" smtClean="0"/>
              <a:t> </a:t>
            </a:r>
            <a:r>
              <a:rPr lang="en-US" altLang="zh-CN" sz="2400" dirty="0" smtClean="0"/>
              <a:t>Hotmail</a:t>
            </a:r>
            <a:r>
              <a:rPr lang="zh-CN" altLang="en-US" sz="2400" dirty="0" smtClean="0"/>
              <a:t> </a:t>
            </a:r>
            <a:r>
              <a:rPr lang="en-US" altLang="zh-CN" sz="2400" dirty="0" smtClean="0"/>
              <a:t>presents</a:t>
            </a:r>
            <a:r>
              <a:rPr lang="zh-CN" altLang="en-US" sz="2400" dirty="0" smtClean="0"/>
              <a:t> </a:t>
            </a:r>
            <a:r>
              <a:rPr lang="en-US" altLang="zh-CN" sz="2400" dirty="0" smtClean="0"/>
              <a:t>CAPTCHA</a:t>
            </a:r>
            <a:r>
              <a:rPr lang="zh-CN" altLang="en-US" sz="2400" dirty="0" smtClean="0"/>
              <a:t> </a:t>
            </a:r>
            <a:endParaRPr lang="en-US" altLang="zh-CN" sz="2400" dirty="0" smtClean="0"/>
          </a:p>
          <a:p>
            <a:endParaRPr lang="en-US" sz="2400" dirty="0" smtClean="0"/>
          </a:p>
          <a:p>
            <a:endParaRPr lang="en-US" sz="2400" dirty="0" smtClean="0"/>
          </a:p>
          <a:p>
            <a:endParaRPr lang="en-US" sz="2400" dirty="0" smtClean="0"/>
          </a:p>
          <a:p>
            <a:r>
              <a:rPr lang="en-US" altLang="zh-CN" sz="2400" dirty="0" smtClean="0"/>
              <a:t>6.</a:t>
            </a:r>
            <a:r>
              <a:rPr lang="zh-CN" altLang="en-US" sz="2400" dirty="0" smtClean="0"/>
              <a:t> </a:t>
            </a:r>
            <a:r>
              <a:rPr lang="en-US" altLang="zh-CN" sz="2400" dirty="0" smtClean="0"/>
              <a:t>Spam</a:t>
            </a:r>
            <a:r>
              <a:rPr lang="zh-CN" altLang="en-US" sz="2400" dirty="0" smtClean="0"/>
              <a:t> </a:t>
            </a:r>
            <a:r>
              <a:rPr lang="en-US" altLang="zh-CN" sz="2400" dirty="0" smtClean="0"/>
              <a:t>sender</a:t>
            </a:r>
            <a:r>
              <a:rPr lang="zh-CN" altLang="en-US" sz="2400" dirty="0" smtClean="0"/>
              <a:t> </a:t>
            </a:r>
            <a:r>
              <a:rPr lang="en-US" altLang="zh-CN" sz="2400" dirty="0" smtClean="0"/>
              <a:t>send</a:t>
            </a:r>
            <a:r>
              <a:rPr lang="zh-CN" altLang="en-US" sz="2400" dirty="0" smtClean="0"/>
              <a:t> </a:t>
            </a:r>
            <a:r>
              <a:rPr lang="en-US" altLang="zh-CN" sz="2400" dirty="0" smtClean="0"/>
              <a:t>the</a:t>
            </a:r>
            <a:r>
              <a:rPr lang="zh-CN" altLang="en-US" sz="2400" dirty="0" smtClean="0"/>
              <a:t> </a:t>
            </a:r>
            <a:r>
              <a:rPr lang="en-US" altLang="zh-CN" sz="2400" dirty="0" smtClean="0"/>
              <a:t>answer</a:t>
            </a:r>
            <a:r>
              <a:rPr lang="zh-CN" altLang="en-US" sz="2400" dirty="0" smtClean="0"/>
              <a:t> </a:t>
            </a:r>
            <a:r>
              <a:rPr lang="en-US" altLang="zh-CN" sz="2400" dirty="0" smtClean="0"/>
              <a:t>to</a:t>
            </a:r>
            <a:r>
              <a:rPr lang="zh-CN" altLang="en-US" sz="2400" dirty="0" smtClean="0"/>
              <a:t> </a:t>
            </a:r>
            <a:r>
              <a:rPr lang="en-US" altLang="zh-CN" sz="2400" dirty="0" smtClean="0"/>
              <a:t>Hotmail</a:t>
            </a:r>
            <a:r>
              <a:rPr lang="en-US" altLang="zh-CN" sz="2400" dirty="0"/>
              <a:t> </a:t>
            </a:r>
            <a:r>
              <a:rPr lang="en-US" altLang="zh-CN" sz="2400" dirty="0" smtClean="0"/>
              <a:t>webpage</a:t>
            </a:r>
            <a:r>
              <a:rPr lang="zh-CN" altLang="en-US" sz="2400" dirty="0" smtClean="0"/>
              <a:t> </a:t>
            </a:r>
            <a:endParaRPr lang="en-US" sz="2400" dirty="0"/>
          </a:p>
        </p:txBody>
      </p:sp>
      <p:grpSp>
        <p:nvGrpSpPr>
          <p:cNvPr id="19" name="Group 18" title="User-in-the-Middle example"/>
          <p:cNvGrpSpPr/>
          <p:nvPr/>
        </p:nvGrpSpPr>
        <p:grpSpPr>
          <a:xfrm>
            <a:off x="223294" y="1736692"/>
            <a:ext cx="8681389" cy="4568859"/>
            <a:chOff x="223294" y="1736692"/>
            <a:chExt cx="8681389" cy="4568859"/>
          </a:xfrm>
        </p:grpSpPr>
        <p:sp>
          <p:nvSpPr>
            <p:cNvPr id="6" name="TextBox 5"/>
            <p:cNvSpPr txBox="1"/>
            <p:nvPr/>
          </p:nvSpPr>
          <p:spPr>
            <a:xfrm>
              <a:off x="223294" y="1852693"/>
              <a:ext cx="947306" cy="369332"/>
            </a:xfrm>
            <a:prstGeom prst="rect">
              <a:avLst/>
            </a:prstGeom>
            <a:solidFill>
              <a:schemeClr val="accent2">
                <a:lumMod val="75000"/>
                <a:alpha val="54000"/>
              </a:schemeClr>
            </a:solidFill>
          </p:spPr>
          <p:txBody>
            <a:bodyPr wrap="square" rtlCol="0">
              <a:spAutoFit/>
            </a:bodyPr>
            <a:lstStyle/>
            <a:p>
              <a:r>
                <a:rPr lang="en-US" altLang="zh-CN" dirty="0"/>
                <a:t>USER</a:t>
              </a:r>
              <a:endParaRPr lang="en-US" dirty="0"/>
            </a:p>
          </p:txBody>
        </p:sp>
        <p:sp>
          <p:nvSpPr>
            <p:cNvPr id="7" name="TextBox 6"/>
            <p:cNvSpPr txBox="1"/>
            <p:nvPr/>
          </p:nvSpPr>
          <p:spPr>
            <a:xfrm>
              <a:off x="3792843" y="1736692"/>
              <a:ext cx="916674" cy="646331"/>
            </a:xfrm>
            <a:prstGeom prst="rect">
              <a:avLst/>
            </a:prstGeom>
            <a:solidFill>
              <a:schemeClr val="accent2">
                <a:lumMod val="75000"/>
                <a:alpha val="54000"/>
              </a:schemeClr>
            </a:solidFill>
          </p:spPr>
          <p:txBody>
            <a:bodyPr wrap="square" rtlCol="0">
              <a:spAutoFit/>
            </a:bodyPr>
            <a:lstStyle/>
            <a:p>
              <a:r>
                <a:rPr lang="en-US" altLang="zh-CN" dirty="0"/>
                <a:t>Spam</a:t>
              </a:r>
              <a:r>
                <a:rPr lang="zh-CN" altLang="en-US" dirty="0"/>
                <a:t> </a:t>
              </a:r>
              <a:r>
                <a:rPr lang="en-US" altLang="zh-CN" dirty="0"/>
                <a:t>sender</a:t>
              </a:r>
              <a:endParaRPr lang="en-US" dirty="0"/>
            </a:p>
          </p:txBody>
        </p:sp>
        <p:sp>
          <p:nvSpPr>
            <p:cNvPr id="8" name="TextBox 7"/>
            <p:cNvSpPr txBox="1"/>
            <p:nvPr/>
          </p:nvSpPr>
          <p:spPr>
            <a:xfrm>
              <a:off x="7825977" y="1884523"/>
              <a:ext cx="1078706" cy="369332"/>
            </a:xfrm>
            <a:prstGeom prst="rect">
              <a:avLst/>
            </a:prstGeom>
            <a:solidFill>
              <a:schemeClr val="accent2">
                <a:lumMod val="75000"/>
                <a:alpha val="54000"/>
              </a:schemeClr>
            </a:solidFill>
          </p:spPr>
          <p:txBody>
            <a:bodyPr wrap="square" rtlCol="0">
              <a:spAutoFit/>
            </a:bodyPr>
            <a:lstStyle/>
            <a:p>
              <a:r>
                <a:rPr lang="en-US" altLang="zh-CN" dirty="0"/>
                <a:t>Hotmail</a:t>
              </a:r>
              <a:endParaRPr lang="en-US" dirty="0"/>
            </a:p>
          </p:txBody>
        </p:sp>
        <p:sp>
          <p:nvSpPr>
            <p:cNvPr id="11" name="Notched Right Arrow 10"/>
            <p:cNvSpPr/>
            <p:nvPr/>
          </p:nvSpPr>
          <p:spPr>
            <a:xfrm>
              <a:off x="842963" y="2856272"/>
              <a:ext cx="3182540" cy="128588"/>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Notched Right Arrow 11"/>
            <p:cNvSpPr/>
            <p:nvPr/>
          </p:nvSpPr>
          <p:spPr>
            <a:xfrm>
              <a:off x="4837510" y="3337621"/>
              <a:ext cx="3182540" cy="128588"/>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Notched Right Arrow 12"/>
            <p:cNvSpPr/>
            <p:nvPr/>
          </p:nvSpPr>
          <p:spPr>
            <a:xfrm>
              <a:off x="842958" y="5434537"/>
              <a:ext cx="3182540" cy="128588"/>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Notched Right Arrow 13"/>
            <p:cNvSpPr/>
            <p:nvPr/>
          </p:nvSpPr>
          <p:spPr>
            <a:xfrm>
              <a:off x="4837510" y="6176963"/>
              <a:ext cx="3182540" cy="128588"/>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Notched Right Arrow 14"/>
            <p:cNvSpPr/>
            <p:nvPr/>
          </p:nvSpPr>
          <p:spPr>
            <a:xfrm rot="10800000">
              <a:off x="4837510" y="4098727"/>
              <a:ext cx="3182540" cy="128588"/>
            </a:xfrm>
            <a:prstGeom prst="notchedRight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Notched Right Arrow 15"/>
            <p:cNvSpPr/>
            <p:nvPr/>
          </p:nvSpPr>
          <p:spPr>
            <a:xfrm rot="10800000">
              <a:off x="842958" y="4651414"/>
              <a:ext cx="3182540" cy="128588"/>
            </a:xfrm>
            <a:prstGeom prst="notchedRight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65208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Web</a:t>
            </a:r>
            <a:r>
              <a:rPr lang="zh-CN" altLang="en-US" smtClean="0"/>
              <a:t> </a:t>
            </a:r>
            <a:r>
              <a:rPr lang="en-US" altLang="zh-CN" smtClean="0"/>
              <a:t>attacks</a:t>
            </a:r>
            <a:r>
              <a:rPr lang="zh-CN" altLang="en-US" smtClean="0"/>
              <a:t> </a:t>
            </a:r>
            <a:r>
              <a:rPr lang="en-US" altLang="zh-CN" smtClean="0"/>
              <a:t>targeting</a:t>
            </a:r>
            <a:r>
              <a:rPr lang="zh-CN" altLang="en-US" smtClean="0"/>
              <a:t> </a:t>
            </a:r>
            <a:r>
              <a:rPr lang="en-US" altLang="zh-CN" smtClean="0"/>
              <a:t>users</a:t>
            </a:r>
            <a:endParaRPr lang="en-US" dirty="0"/>
          </a:p>
        </p:txBody>
      </p:sp>
      <p:sp>
        <p:nvSpPr>
          <p:cNvPr id="3" name="Content Placeholder 2"/>
          <p:cNvSpPr>
            <a:spLocks noGrp="1"/>
          </p:cNvSpPr>
          <p:nvPr>
            <p:ph idx="1"/>
          </p:nvPr>
        </p:nvSpPr>
        <p:spPr/>
        <p:txBody>
          <a:bodyPr/>
          <a:lstStyle/>
          <a:p>
            <a:r>
              <a:rPr lang="en-US" altLang="zh-CN" dirty="0" smtClean="0"/>
              <a:t>Two</a:t>
            </a:r>
            <a:r>
              <a:rPr lang="zh-CN" altLang="en-US" dirty="0" smtClean="0"/>
              <a:t> </a:t>
            </a:r>
            <a:r>
              <a:rPr lang="en-US" altLang="zh-CN" dirty="0" smtClean="0"/>
              <a:t>classes</a:t>
            </a:r>
            <a:r>
              <a:rPr lang="zh-CN" altLang="en-US" dirty="0" smtClean="0"/>
              <a:t> </a:t>
            </a:r>
            <a:r>
              <a:rPr lang="en-US" altLang="zh-CN" dirty="0" smtClean="0"/>
              <a:t>of</a:t>
            </a:r>
            <a:r>
              <a:rPr lang="zh-CN" altLang="en-US" dirty="0" smtClean="0"/>
              <a:t> </a:t>
            </a:r>
            <a:r>
              <a:rPr lang="en-US" altLang="zh-CN" dirty="0" smtClean="0"/>
              <a:t>situations</a:t>
            </a:r>
            <a:r>
              <a:rPr lang="zh-CN" altLang="en-US" dirty="0" smtClean="0"/>
              <a:t> </a:t>
            </a:r>
            <a:r>
              <a:rPr lang="en-US" altLang="zh-CN" dirty="0" smtClean="0"/>
              <a:t>involving</a:t>
            </a:r>
            <a:r>
              <a:rPr lang="zh-CN" altLang="en-US" dirty="0" smtClean="0"/>
              <a:t> </a:t>
            </a:r>
            <a:r>
              <a:rPr lang="en-US" altLang="zh-CN" dirty="0" smtClean="0"/>
              <a:t>web</a:t>
            </a:r>
            <a:r>
              <a:rPr lang="zh-CN" altLang="en-US" dirty="0" smtClean="0"/>
              <a:t> </a:t>
            </a:r>
            <a:r>
              <a:rPr lang="en-US" altLang="zh-CN" dirty="0" smtClean="0"/>
              <a:t>content:</a:t>
            </a:r>
          </a:p>
          <a:p>
            <a:pPr lvl="1"/>
            <a:r>
              <a:rPr lang="en-US" altLang="zh-CN" sz="2600" dirty="0" smtClean="0"/>
              <a:t>False</a:t>
            </a:r>
            <a:r>
              <a:rPr lang="zh-CN" altLang="en-US" sz="2600" dirty="0" smtClean="0"/>
              <a:t> </a:t>
            </a:r>
            <a:r>
              <a:rPr lang="en-US" altLang="zh-CN" sz="2600" dirty="0" smtClean="0"/>
              <a:t>or</a:t>
            </a:r>
            <a:r>
              <a:rPr lang="zh-CN" altLang="en-US" sz="2600" dirty="0" smtClean="0"/>
              <a:t> </a:t>
            </a:r>
            <a:r>
              <a:rPr lang="en-US" altLang="zh-CN" sz="2600" dirty="0" smtClean="0"/>
              <a:t>misleading</a:t>
            </a:r>
            <a:r>
              <a:rPr lang="zh-CN" altLang="en-US" sz="2600" dirty="0" smtClean="0"/>
              <a:t> </a:t>
            </a:r>
            <a:r>
              <a:rPr lang="en-US" altLang="zh-CN" sz="2600" dirty="0" smtClean="0"/>
              <a:t>content:</a:t>
            </a:r>
            <a:r>
              <a:rPr lang="zh-CN" altLang="en-US" sz="2600" dirty="0" smtClean="0"/>
              <a:t> </a:t>
            </a:r>
            <a:r>
              <a:rPr lang="en-US" altLang="zh-CN" sz="2600" dirty="0" smtClean="0"/>
              <a:t>the content was modified by attackers, mislead the viewer. </a:t>
            </a:r>
          </a:p>
          <a:p>
            <a:pPr lvl="2"/>
            <a:r>
              <a:rPr lang="en-US" altLang="zh-CN" sz="2400" dirty="0"/>
              <a:t>Defaced</a:t>
            </a:r>
            <a:r>
              <a:rPr lang="zh-CN" altLang="en-US" sz="2400" dirty="0"/>
              <a:t> </a:t>
            </a:r>
            <a:r>
              <a:rPr lang="en-US" altLang="zh-CN" sz="2400" dirty="0"/>
              <a:t>website</a:t>
            </a:r>
          </a:p>
          <a:p>
            <a:pPr lvl="2"/>
            <a:r>
              <a:rPr lang="en-US" altLang="zh-CN" sz="2400" dirty="0"/>
              <a:t>Fake</a:t>
            </a:r>
            <a:r>
              <a:rPr lang="zh-CN" altLang="en-US" sz="2400" dirty="0"/>
              <a:t> </a:t>
            </a:r>
            <a:r>
              <a:rPr lang="en-US" altLang="zh-CN" sz="2400" dirty="0"/>
              <a:t>website</a:t>
            </a:r>
          </a:p>
          <a:p>
            <a:pPr lvl="2"/>
            <a:r>
              <a:rPr lang="en-US" altLang="zh-CN" sz="2400" dirty="0"/>
              <a:t>Fake</a:t>
            </a:r>
            <a:r>
              <a:rPr lang="zh-CN" altLang="en-US" sz="2400" dirty="0"/>
              <a:t> </a:t>
            </a:r>
            <a:r>
              <a:rPr lang="en-US" altLang="zh-CN" sz="2400" dirty="0" smtClean="0"/>
              <a:t>code</a:t>
            </a:r>
            <a:endParaRPr lang="en-US" altLang="zh-CN" dirty="0" smtClean="0"/>
          </a:p>
          <a:p>
            <a:pPr lvl="1"/>
            <a:r>
              <a:rPr lang="en-US" altLang="zh-CN" sz="2600" dirty="0" smtClean="0"/>
              <a:t>Malicious</a:t>
            </a:r>
            <a:r>
              <a:rPr lang="zh-CN" altLang="en-US" sz="2600" dirty="0" smtClean="0"/>
              <a:t> </a:t>
            </a:r>
            <a:r>
              <a:rPr lang="en-US" altLang="zh-CN" sz="2600" dirty="0" smtClean="0"/>
              <a:t>web</a:t>
            </a:r>
            <a:r>
              <a:rPr lang="zh-CN" altLang="en-US" sz="2600" dirty="0" smtClean="0"/>
              <a:t> </a:t>
            </a:r>
            <a:r>
              <a:rPr lang="en-US" altLang="zh-CN" sz="2600" dirty="0" smtClean="0"/>
              <a:t>content:</a:t>
            </a:r>
            <a:r>
              <a:rPr lang="zh-CN" altLang="en-US" sz="2600" dirty="0" smtClean="0"/>
              <a:t> </a:t>
            </a:r>
            <a:r>
              <a:rPr lang="en-US" altLang="zh-CN" sz="2600" dirty="0" smtClean="0"/>
              <a:t>more</a:t>
            </a:r>
            <a:r>
              <a:rPr lang="zh-CN" altLang="en-US" sz="2600" dirty="0" smtClean="0"/>
              <a:t> </a:t>
            </a:r>
            <a:r>
              <a:rPr lang="en-US" altLang="zh-CN" sz="2600" dirty="0" smtClean="0"/>
              <a:t>dangerous,</a:t>
            </a:r>
            <a:r>
              <a:rPr lang="zh-CN" altLang="en-US" sz="2600" dirty="0" smtClean="0"/>
              <a:t> </a:t>
            </a:r>
            <a:r>
              <a:rPr lang="en-US" altLang="zh-CN" sz="2600" dirty="0" smtClean="0"/>
              <a:t>usually</a:t>
            </a:r>
            <a:r>
              <a:rPr lang="zh-CN" altLang="en-US" sz="2600" dirty="0" smtClean="0"/>
              <a:t> </a:t>
            </a:r>
            <a:r>
              <a:rPr lang="en-US" altLang="zh-CN" sz="2600" dirty="0" smtClean="0"/>
              <a:t>seeks</a:t>
            </a:r>
            <a:r>
              <a:rPr lang="zh-CN" altLang="en-US" sz="2600" dirty="0" smtClean="0"/>
              <a:t> </a:t>
            </a:r>
            <a:r>
              <a:rPr lang="en-US" altLang="zh-CN" sz="2600" dirty="0" smtClean="0"/>
              <a:t>to</a:t>
            </a:r>
            <a:r>
              <a:rPr lang="zh-CN" altLang="en-US" sz="2600" dirty="0" smtClean="0"/>
              <a:t> </a:t>
            </a:r>
            <a:r>
              <a:rPr lang="en-US" altLang="zh-CN" sz="2600" dirty="0" smtClean="0"/>
              <a:t>harm</a:t>
            </a:r>
            <a:r>
              <a:rPr lang="zh-CN" altLang="en-US" sz="2600" dirty="0" smtClean="0"/>
              <a:t> </a:t>
            </a:r>
            <a:r>
              <a:rPr lang="en-US" altLang="zh-CN" sz="2600" dirty="0" smtClean="0"/>
              <a:t>the</a:t>
            </a:r>
            <a:r>
              <a:rPr lang="zh-CN" altLang="en-US" sz="2600" dirty="0" smtClean="0"/>
              <a:t> </a:t>
            </a:r>
            <a:r>
              <a:rPr lang="en-US" altLang="zh-CN" sz="2600" dirty="0" smtClean="0"/>
              <a:t>viewer.</a:t>
            </a:r>
          </a:p>
          <a:p>
            <a:pPr lvl="2"/>
            <a:r>
              <a:rPr lang="en-US" altLang="zh-CN" sz="2400" dirty="0"/>
              <a:t>Substitute</a:t>
            </a:r>
            <a:r>
              <a:rPr lang="zh-CN" altLang="en-US" sz="2400" dirty="0"/>
              <a:t> </a:t>
            </a:r>
            <a:r>
              <a:rPr lang="en-US" altLang="zh-CN" sz="2400" dirty="0"/>
              <a:t>content</a:t>
            </a:r>
            <a:r>
              <a:rPr lang="zh-CN" altLang="en-US" sz="2400" dirty="0"/>
              <a:t> </a:t>
            </a:r>
            <a:r>
              <a:rPr lang="en-US" altLang="zh-CN" sz="2400" dirty="0"/>
              <a:t>on</a:t>
            </a:r>
            <a:r>
              <a:rPr lang="zh-CN" altLang="en-US" sz="2400" dirty="0"/>
              <a:t> </a:t>
            </a:r>
            <a:r>
              <a:rPr lang="en-US" altLang="zh-CN" sz="2400" dirty="0"/>
              <a:t>a</a:t>
            </a:r>
            <a:r>
              <a:rPr lang="zh-CN" altLang="en-US" sz="2400" dirty="0"/>
              <a:t> </a:t>
            </a:r>
            <a:r>
              <a:rPr lang="en-US" altLang="zh-CN" sz="2400" dirty="0"/>
              <a:t>real</a:t>
            </a:r>
            <a:r>
              <a:rPr lang="zh-CN" altLang="en-US" sz="2400" dirty="0"/>
              <a:t> </a:t>
            </a:r>
            <a:r>
              <a:rPr lang="en-US" altLang="zh-CN" sz="2400" dirty="0"/>
              <a:t>web</a:t>
            </a:r>
            <a:r>
              <a:rPr lang="zh-CN" altLang="en-US" sz="2400" dirty="0"/>
              <a:t> </a:t>
            </a:r>
            <a:r>
              <a:rPr lang="en-US" altLang="zh-CN" sz="2400" dirty="0"/>
              <a:t>site</a:t>
            </a:r>
          </a:p>
          <a:p>
            <a:pPr lvl="2"/>
            <a:r>
              <a:rPr lang="en-US" altLang="zh-CN" sz="2400" dirty="0"/>
              <a:t>Clickjacking</a:t>
            </a:r>
          </a:p>
          <a:p>
            <a:pPr lvl="2"/>
            <a:r>
              <a:rPr lang="en-US" altLang="zh-CN" sz="2400" dirty="0"/>
              <a:t>Drive-by</a:t>
            </a:r>
            <a:r>
              <a:rPr lang="zh-CN" altLang="en-US" sz="2400" dirty="0"/>
              <a:t> </a:t>
            </a:r>
            <a:r>
              <a:rPr lang="en-US" altLang="zh-CN" sz="2400" dirty="0" smtClean="0"/>
              <a:t>download</a:t>
            </a:r>
            <a:endParaRPr lang="en-US" sz="2400" dirty="0"/>
          </a:p>
        </p:txBody>
      </p:sp>
    </p:spTree>
    <p:extLst>
      <p:ext uri="{BB962C8B-B14F-4D97-AF65-F5344CB8AC3E}">
        <p14:creationId xmlns:p14="http://schemas.microsoft.com/office/powerpoint/2010/main" val="21106649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3600" dirty="0"/>
              <a:t>False</a:t>
            </a:r>
            <a:r>
              <a:rPr lang="zh-CN" altLang="en-US" sz="3600" dirty="0"/>
              <a:t> </a:t>
            </a:r>
            <a:r>
              <a:rPr lang="en-US" altLang="zh-CN" sz="3600" dirty="0"/>
              <a:t>or</a:t>
            </a:r>
            <a:r>
              <a:rPr lang="zh-CN" altLang="en-US" sz="3600" dirty="0"/>
              <a:t> </a:t>
            </a:r>
            <a:r>
              <a:rPr lang="en-US" altLang="zh-CN" sz="3600" dirty="0"/>
              <a:t>misleading</a:t>
            </a:r>
            <a:r>
              <a:rPr lang="zh-CN" altLang="en-US" sz="3600" dirty="0"/>
              <a:t> </a:t>
            </a:r>
            <a:r>
              <a:rPr lang="en-US" altLang="zh-CN" sz="3600" dirty="0" smtClean="0"/>
              <a:t>content</a:t>
            </a:r>
            <a:endParaRPr lang="en-US" altLang="zh-CN" dirty="0" smtClean="0"/>
          </a:p>
        </p:txBody>
      </p:sp>
      <p:sp>
        <p:nvSpPr>
          <p:cNvPr id="3" name="Content Placeholder 2"/>
          <p:cNvSpPr>
            <a:spLocks noGrp="1"/>
          </p:cNvSpPr>
          <p:nvPr>
            <p:ph idx="1"/>
          </p:nvPr>
        </p:nvSpPr>
        <p:spPr/>
        <p:txBody>
          <a:bodyPr/>
          <a:lstStyle/>
          <a:p>
            <a:r>
              <a:rPr lang="en-US" altLang="zh-CN" dirty="0"/>
              <a:t>Defaced</a:t>
            </a:r>
            <a:r>
              <a:rPr lang="zh-CN" altLang="en-US" dirty="0"/>
              <a:t> </a:t>
            </a:r>
            <a:r>
              <a:rPr lang="en-US" altLang="zh-CN" dirty="0"/>
              <a:t>web</a:t>
            </a:r>
            <a:r>
              <a:rPr lang="zh-CN" altLang="en-US" dirty="0"/>
              <a:t> </a:t>
            </a:r>
            <a:r>
              <a:rPr lang="en-US" altLang="zh-CN" dirty="0"/>
              <a:t>site</a:t>
            </a:r>
          </a:p>
          <a:p>
            <a:pPr lvl="1"/>
            <a:r>
              <a:rPr lang="en-US" altLang="zh-CN" dirty="0" smtClean="0"/>
              <a:t>A</a:t>
            </a:r>
            <a:r>
              <a:rPr lang="zh-CN" altLang="en-US" dirty="0" smtClean="0"/>
              <a:t> </a:t>
            </a:r>
            <a:r>
              <a:rPr lang="en-US" altLang="zh-CN" dirty="0" smtClean="0"/>
              <a:t>website</a:t>
            </a:r>
            <a:r>
              <a:rPr lang="zh-CN" altLang="en-US" dirty="0" smtClean="0"/>
              <a:t> </a:t>
            </a:r>
            <a:r>
              <a:rPr lang="en-US" altLang="zh-CN" dirty="0" smtClean="0"/>
              <a:t>defacement</a:t>
            </a:r>
            <a:r>
              <a:rPr lang="zh-CN" altLang="en-US" dirty="0" smtClean="0"/>
              <a:t> </a:t>
            </a:r>
            <a:r>
              <a:rPr lang="en-US" altLang="zh-CN" dirty="0" smtClean="0"/>
              <a:t>occurs</a:t>
            </a:r>
            <a:r>
              <a:rPr lang="zh-CN" altLang="en-US" dirty="0" smtClean="0"/>
              <a:t> </a:t>
            </a:r>
            <a:r>
              <a:rPr lang="en-US" altLang="zh-CN" dirty="0" smtClean="0"/>
              <a:t>when</a:t>
            </a:r>
            <a:r>
              <a:rPr lang="zh-CN" altLang="en-US" dirty="0" smtClean="0"/>
              <a:t> </a:t>
            </a:r>
            <a:r>
              <a:rPr lang="en-US" altLang="zh-CN" dirty="0" smtClean="0"/>
              <a:t>an</a:t>
            </a:r>
            <a:r>
              <a:rPr lang="zh-CN" altLang="en-US" dirty="0" smtClean="0"/>
              <a:t> </a:t>
            </a:r>
            <a:r>
              <a:rPr lang="en-US" altLang="zh-CN" dirty="0" smtClean="0"/>
              <a:t>attacker</a:t>
            </a:r>
            <a:r>
              <a:rPr lang="zh-CN" altLang="en-US" dirty="0" smtClean="0"/>
              <a:t> </a:t>
            </a:r>
            <a:r>
              <a:rPr lang="en-US" altLang="zh-CN" dirty="0" smtClean="0"/>
              <a:t>replaces</a:t>
            </a:r>
            <a:r>
              <a:rPr lang="zh-CN" altLang="en-US" dirty="0" smtClean="0"/>
              <a:t> </a:t>
            </a:r>
            <a:r>
              <a:rPr lang="en-US" altLang="zh-CN" dirty="0" smtClean="0"/>
              <a:t>or</a:t>
            </a:r>
            <a:r>
              <a:rPr lang="zh-CN" altLang="en-US" dirty="0" smtClean="0"/>
              <a:t> </a:t>
            </a:r>
            <a:r>
              <a:rPr lang="en-US" altLang="zh-CN" dirty="0" smtClean="0"/>
              <a:t>modifies</a:t>
            </a:r>
            <a:r>
              <a:rPr lang="zh-CN" altLang="en-US" dirty="0" smtClean="0"/>
              <a:t> </a:t>
            </a:r>
            <a:r>
              <a:rPr lang="en-US" altLang="zh-CN" dirty="0" smtClean="0"/>
              <a:t>the</a:t>
            </a:r>
            <a:r>
              <a:rPr lang="zh-CN" altLang="en-US" dirty="0" smtClean="0"/>
              <a:t> </a:t>
            </a:r>
            <a:r>
              <a:rPr lang="en-US" altLang="zh-CN" dirty="0" smtClean="0"/>
              <a:t>content</a:t>
            </a:r>
            <a:r>
              <a:rPr lang="zh-CN" altLang="en-US" dirty="0" smtClean="0"/>
              <a:t> </a:t>
            </a:r>
            <a:r>
              <a:rPr lang="en-US" altLang="zh-CN" dirty="0" smtClean="0"/>
              <a:t>of</a:t>
            </a:r>
            <a:r>
              <a:rPr lang="zh-CN" altLang="en-US" dirty="0" smtClean="0"/>
              <a:t> </a:t>
            </a:r>
            <a:r>
              <a:rPr lang="en-US" altLang="zh-CN" dirty="0" smtClean="0"/>
              <a:t>a</a:t>
            </a:r>
            <a:r>
              <a:rPr lang="zh-CN" altLang="en-US" dirty="0" smtClean="0"/>
              <a:t> </a:t>
            </a:r>
            <a:r>
              <a:rPr lang="en-US" altLang="zh-CN" dirty="0" smtClean="0"/>
              <a:t>legitimate</a:t>
            </a:r>
            <a:r>
              <a:rPr lang="zh-CN" altLang="en-US" dirty="0" smtClean="0"/>
              <a:t> </a:t>
            </a:r>
            <a:r>
              <a:rPr lang="en-US" altLang="zh-CN" dirty="0" smtClean="0"/>
              <a:t>web</a:t>
            </a:r>
            <a:r>
              <a:rPr lang="zh-CN" altLang="en-US" dirty="0" smtClean="0"/>
              <a:t> </a:t>
            </a:r>
            <a:r>
              <a:rPr lang="en-US" altLang="zh-CN" dirty="0" smtClean="0"/>
              <a:t>site.</a:t>
            </a:r>
          </a:p>
          <a:p>
            <a:r>
              <a:rPr lang="en-US" dirty="0"/>
              <a:t>Fake </a:t>
            </a:r>
            <a:r>
              <a:rPr lang="en-US" dirty="0" smtClean="0"/>
              <a:t>Website</a:t>
            </a:r>
          </a:p>
          <a:p>
            <a:pPr lvl="1"/>
            <a:r>
              <a:rPr lang="en-US" altLang="zh-CN" dirty="0" smtClean="0"/>
              <a:t>Websites</a:t>
            </a:r>
            <a:r>
              <a:rPr lang="zh-CN" altLang="en-US" dirty="0" smtClean="0"/>
              <a:t> </a:t>
            </a:r>
            <a:r>
              <a:rPr lang="en-US" altLang="zh-CN" dirty="0"/>
              <a:t>are</a:t>
            </a:r>
            <a:r>
              <a:rPr lang="zh-CN" altLang="en-US" dirty="0"/>
              <a:t> </a:t>
            </a:r>
            <a:r>
              <a:rPr lang="en-US" altLang="zh-CN" dirty="0"/>
              <a:t>easy</a:t>
            </a:r>
            <a:r>
              <a:rPr lang="zh-CN" altLang="en-US" dirty="0"/>
              <a:t> </a:t>
            </a:r>
            <a:r>
              <a:rPr lang="en-US" altLang="zh-CN" dirty="0"/>
              <a:t>to</a:t>
            </a:r>
            <a:r>
              <a:rPr lang="zh-CN" altLang="en-US" dirty="0"/>
              <a:t> </a:t>
            </a:r>
            <a:r>
              <a:rPr lang="en-US" altLang="zh-CN" dirty="0"/>
              <a:t>fake</a:t>
            </a:r>
            <a:r>
              <a:rPr lang="zh-CN" altLang="en-US" dirty="0"/>
              <a:t> </a:t>
            </a:r>
            <a:r>
              <a:rPr lang="en-US" altLang="zh-CN" dirty="0"/>
              <a:t>because</a:t>
            </a:r>
            <a:r>
              <a:rPr lang="zh-CN" altLang="en-US" dirty="0"/>
              <a:t> </a:t>
            </a:r>
            <a:r>
              <a:rPr lang="en-US" altLang="zh-CN" dirty="0"/>
              <a:t>the</a:t>
            </a:r>
            <a:r>
              <a:rPr lang="zh-CN" altLang="en-US" dirty="0"/>
              <a:t> </a:t>
            </a:r>
            <a:r>
              <a:rPr lang="en-US" altLang="zh-CN" dirty="0"/>
              <a:t>attacker</a:t>
            </a:r>
            <a:r>
              <a:rPr lang="zh-CN" altLang="en-US" dirty="0"/>
              <a:t> </a:t>
            </a:r>
            <a:r>
              <a:rPr lang="en-US" altLang="zh-CN" dirty="0"/>
              <a:t>can</a:t>
            </a:r>
            <a:r>
              <a:rPr lang="zh-CN" altLang="en-US" dirty="0"/>
              <a:t> </a:t>
            </a:r>
            <a:r>
              <a:rPr lang="en-US" altLang="zh-CN" dirty="0"/>
              <a:t>obtain</a:t>
            </a:r>
            <a:r>
              <a:rPr lang="zh-CN" altLang="en-US" dirty="0"/>
              <a:t> </a:t>
            </a:r>
            <a:r>
              <a:rPr lang="en-US" altLang="zh-CN" dirty="0"/>
              <a:t>copies</a:t>
            </a:r>
            <a:r>
              <a:rPr lang="zh-CN" altLang="en-US" dirty="0"/>
              <a:t> </a:t>
            </a:r>
            <a:r>
              <a:rPr lang="en-US" altLang="zh-CN" dirty="0"/>
              <a:t>of</a:t>
            </a:r>
            <a:r>
              <a:rPr lang="zh-CN" altLang="en-US" dirty="0"/>
              <a:t> </a:t>
            </a:r>
            <a:r>
              <a:rPr lang="en-US" altLang="zh-CN" dirty="0"/>
              <a:t>the</a:t>
            </a:r>
            <a:r>
              <a:rPr lang="zh-CN" altLang="en-US" dirty="0"/>
              <a:t> </a:t>
            </a:r>
            <a:r>
              <a:rPr lang="en-US" altLang="zh-CN" dirty="0"/>
              <a:t>images</a:t>
            </a:r>
            <a:r>
              <a:rPr lang="zh-CN" altLang="en-US" dirty="0"/>
              <a:t> </a:t>
            </a:r>
            <a:r>
              <a:rPr lang="en-US" altLang="zh-CN" dirty="0"/>
              <a:t>the</a:t>
            </a:r>
            <a:r>
              <a:rPr lang="zh-CN" altLang="en-US" dirty="0"/>
              <a:t> </a:t>
            </a:r>
            <a:r>
              <a:rPr lang="en-US" altLang="zh-CN" dirty="0"/>
              <a:t>real</a:t>
            </a:r>
            <a:r>
              <a:rPr lang="zh-CN" altLang="en-US" dirty="0"/>
              <a:t> </a:t>
            </a:r>
            <a:r>
              <a:rPr lang="en-US" altLang="zh-CN" dirty="0"/>
              <a:t>site</a:t>
            </a:r>
            <a:r>
              <a:rPr lang="zh-CN" altLang="en-US" dirty="0"/>
              <a:t> </a:t>
            </a:r>
            <a:r>
              <a:rPr lang="en-US" altLang="zh-CN" dirty="0"/>
              <a:t>uses</a:t>
            </a:r>
            <a:r>
              <a:rPr lang="zh-CN" altLang="en-US" dirty="0"/>
              <a:t> </a:t>
            </a:r>
            <a:r>
              <a:rPr lang="en-US" altLang="zh-CN" dirty="0"/>
              <a:t>to</a:t>
            </a:r>
            <a:r>
              <a:rPr lang="zh-CN" altLang="en-US" dirty="0"/>
              <a:t> </a:t>
            </a:r>
            <a:r>
              <a:rPr lang="en-US" altLang="zh-CN" dirty="0"/>
              <a:t>generate</a:t>
            </a:r>
            <a:r>
              <a:rPr lang="zh-CN" altLang="en-US" dirty="0"/>
              <a:t> </a:t>
            </a:r>
            <a:r>
              <a:rPr lang="en-US" altLang="zh-CN" dirty="0"/>
              <a:t>its</a:t>
            </a:r>
            <a:r>
              <a:rPr lang="zh-CN" altLang="en-US" dirty="0"/>
              <a:t> </a:t>
            </a:r>
            <a:r>
              <a:rPr lang="en-US" altLang="zh-CN" dirty="0"/>
              <a:t>website.</a:t>
            </a:r>
            <a:r>
              <a:rPr lang="zh-CN" altLang="en-US" dirty="0"/>
              <a:t> </a:t>
            </a:r>
            <a:r>
              <a:rPr lang="en-US" altLang="zh-CN" dirty="0" smtClean="0"/>
              <a:t>Fake</a:t>
            </a:r>
            <a:r>
              <a:rPr lang="zh-CN" altLang="en-US" dirty="0" smtClean="0"/>
              <a:t> </a:t>
            </a:r>
            <a:r>
              <a:rPr lang="en-US" altLang="zh-CN" dirty="0"/>
              <a:t>sites</a:t>
            </a:r>
            <a:r>
              <a:rPr lang="zh-CN" altLang="en-US" dirty="0"/>
              <a:t> </a:t>
            </a:r>
            <a:r>
              <a:rPr lang="en-US" altLang="zh-CN" dirty="0" smtClean="0"/>
              <a:t>usually</a:t>
            </a:r>
            <a:r>
              <a:rPr lang="zh-CN" altLang="en-US" dirty="0" smtClean="0"/>
              <a:t> </a:t>
            </a:r>
            <a:r>
              <a:rPr lang="en-US" altLang="zh-CN" dirty="0"/>
              <a:t>look</a:t>
            </a:r>
            <a:r>
              <a:rPr lang="zh-CN" altLang="en-US" dirty="0"/>
              <a:t> </a:t>
            </a:r>
            <a:r>
              <a:rPr lang="en-US" altLang="zh-CN" dirty="0"/>
              <a:t>convincing</a:t>
            </a:r>
            <a:r>
              <a:rPr lang="en-US" altLang="zh-CN" dirty="0" smtClean="0"/>
              <a:t>.</a:t>
            </a:r>
          </a:p>
          <a:p>
            <a:r>
              <a:rPr lang="en-US" dirty="0" smtClean="0"/>
              <a:t>Fake code</a:t>
            </a:r>
          </a:p>
          <a:p>
            <a:pPr lvl="1"/>
            <a:r>
              <a:rPr lang="en-US" altLang="zh-CN" dirty="0"/>
              <a:t>Programs</a:t>
            </a:r>
            <a:r>
              <a:rPr lang="zh-CN" altLang="en-US" dirty="0"/>
              <a:t> </a:t>
            </a:r>
            <a:r>
              <a:rPr lang="en-US" altLang="zh-CN" dirty="0"/>
              <a:t>intentionally</a:t>
            </a:r>
            <a:r>
              <a:rPr lang="zh-CN" altLang="en-US" dirty="0"/>
              <a:t> </a:t>
            </a:r>
            <a:r>
              <a:rPr lang="en-US" altLang="zh-CN" dirty="0"/>
              <a:t>installed</a:t>
            </a:r>
            <a:r>
              <a:rPr lang="zh-CN" altLang="en-US" dirty="0"/>
              <a:t> </a:t>
            </a:r>
            <a:r>
              <a:rPr lang="en-US" altLang="zh-CN" dirty="0"/>
              <a:t>that</a:t>
            </a:r>
            <a:r>
              <a:rPr lang="zh-CN" altLang="en-US" dirty="0"/>
              <a:t> </a:t>
            </a:r>
            <a:r>
              <a:rPr lang="en-US" altLang="zh-CN" dirty="0"/>
              <a:t>may</a:t>
            </a:r>
            <a:r>
              <a:rPr lang="zh-CN" altLang="en-US" dirty="0"/>
              <a:t> </a:t>
            </a:r>
            <a:r>
              <a:rPr lang="en-US" altLang="zh-CN" dirty="0"/>
              <a:t>advertise</a:t>
            </a:r>
            <a:r>
              <a:rPr lang="zh-CN" altLang="en-US" dirty="0"/>
              <a:t> </a:t>
            </a:r>
            <a:r>
              <a:rPr lang="en-US" altLang="zh-CN" dirty="0"/>
              <a:t>one</a:t>
            </a:r>
            <a:r>
              <a:rPr lang="zh-CN" altLang="en-US" dirty="0"/>
              <a:t> </a:t>
            </a:r>
            <a:r>
              <a:rPr lang="en-US" altLang="zh-CN" dirty="0"/>
              <a:t>purpose</a:t>
            </a:r>
            <a:r>
              <a:rPr lang="zh-CN" altLang="en-US" dirty="0"/>
              <a:t> </a:t>
            </a:r>
            <a:r>
              <a:rPr lang="en-US" altLang="zh-CN" dirty="0"/>
              <a:t>but</a:t>
            </a:r>
            <a:r>
              <a:rPr lang="zh-CN" altLang="en-US" dirty="0"/>
              <a:t> </a:t>
            </a:r>
            <a:r>
              <a:rPr lang="en-US" altLang="zh-CN" dirty="0"/>
              <a:t>do</a:t>
            </a:r>
            <a:r>
              <a:rPr lang="zh-CN" altLang="en-US" dirty="0"/>
              <a:t> </a:t>
            </a:r>
            <a:r>
              <a:rPr lang="en-US" altLang="zh-CN" dirty="0"/>
              <a:t>something</a:t>
            </a:r>
            <a:r>
              <a:rPr lang="zh-CN" altLang="en-US" dirty="0"/>
              <a:t> </a:t>
            </a:r>
            <a:r>
              <a:rPr lang="en-US" altLang="zh-CN" dirty="0"/>
              <a:t>entirely</a:t>
            </a:r>
            <a:r>
              <a:rPr lang="zh-CN" altLang="en-US" dirty="0"/>
              <a:t> </a:t>
            </a:r>
            <a:r>
              <a:rPr lang="en-US" altLang="zh-CN" dirty="0"/>
              <a:t>different.</a:t>
            </a:r>
          </a:p>
          <a:p>
            <a:pPr lvl="1"/>
            <a:endParaRPr lang="en-US" dirty="0"/>
          </a:p>
        </p:txBody>
      </p:sp>
    </p:spTree>
    <p:extLst>
      <p:ext uri="{BB962C8B-B14F-4D97-AF65-F5344CB8AC3E}">
        <p14:creationId xmlns:p14="http://schemas.microsoft.com/office/powerpoint/2010/main" val="20476407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Malicious</a:t>
            </a:r>
            <a:r>
              <a:rPr lang="zh-CN" altLang="en-US" smtClean="0"/>
              <a:t> </a:t>
            </a:r>
            <a:r>
              <a:rPr lang="en-US" altLang="zh-CN" smtClean="0"/>
              <a:t>web</a:t>
            </a:r>
            <a:r>
              <a:rPr lang="zh-CN" altLang="en-US" smtClean="0"/>
              <a:t> </a:t>
            </a:r>
            <a:r>
              <a:rPr lang="en-US" altLang="zh-CN" smtClean="0"/>
              <a:t>content</a:t>
            </a:r>
            <a:endParaRPr lang="en-US" dirty="0"/>
          </a:p>
        </p:txBody>
      </p:sp>
      <p:sp>
        <p:nvSpPr>
          <p:cNvPr id="3" name="Content Placeholder 2"/>
          <p:cNvSpPr>
            <a:spLocks noGrp="1"/>
          </p:cNvSpPr>
          <p:nvPr>
            <p:ph idx="1"/>
          </p:nvPr>
        </p:nvSpPr>
        <p:spPr/>
        <p:txBody>
          <a:bodyPr/>
          <a:lstStyle/>
          <a:p>
            <a:r>
              <a:rPr lang="en-US" altLang="zh-CN" dirty="0" smtClean="0"/>
              <a:t>Substitute</a:t>
            </a:r>
            <a:r>
              <a:rPr lang="zh-CN" altLang="en-US" dirty="0" smtClean="0"/>
              <a:t> </a:t>
            </a:r>
            <a:r>
              <a:rPr lang="en-US" altLang="zh-CN" dirty="0" smtClean="0"/>
              <a:t>content</a:t>
            </a:r>
            <a:r>
              <a:rPr lang="zh-CN" altLang="en-US" dirty="0" smtClean="0"/>
              <a:t> </a:t>
            </a:r>
            <a:r>
              <a:rPr lang="en-US" altLang="zh-CN" dirty="0" smtClean="0"/>
              <a:t>on</a:t>
            </a:r>
            <a:r>
              <a:rPr lang="zh-CN" altLang="en-US" dirty="0" smtClean="0"/>
              <a:t> </a:t>
            </a:r>
            <a:r>
              <a:rPr lang="en-US" altLang="zh-CN" dirty="0" smtClean="0"/>
              <a:t>a</a:t>
            </a:r>
            <a:r>
              <a:rPr lang="zh-CN" altLang="en-US" dirty="0" smtClean="0"/>
              <a:t> </a:t>
            </a:r>
            <a:r>
              <a:rPr lang="en-US" altLang="zh-CN" dirty="0" smtClean="0"/>
              <a:t>real</a:t>
            </a:r>
            <a:r>
              <a:rPr lang="zh-CN" altLang="en-US" dirty="0" smtClean="0"/>
              <a:t> </a:t>
            </a:r>
            <a:r>
              <a:rPr lang="en-US" altLang="zh-CN" dirty="0" smtClean="0"/>
              <a:t>web</a:t>
            </a:r>
            <a:r>
              <a:rPr lang="zh-CN" altLang="en-US" dirty="0" smtClean="0"/>
              <a:t> </a:t>
            </a:r>
            <a:r>
              <a:rPr lang="en-US" altLang="zh-CN" dirty="0" smtClean="0"/>
              <a:t>site</a:t>
            </a:r>
          </a:p>
          <a:p>
            <a:r>
              <a:rPr lang="en-US" altLang="zh-CN" dirty="0" smtClean="0"/>
              <a:t>Clickjacking</a:t>
            </a:r>
          </a:p>
          <a:p>
            <a:pPr lvl="1"/>
            <a:r>
              <a:rPr lang="en-US" dirty="0"/>
              <a:t>Clickjacking is a way of tricking users into providing desired input. </a:t>
            </a:r>
            <a:endParaRPr lang="en-US" altLang="zh-CN" dirty="0" smtClean="0"/>
          </a:p>
          <a:p>
            <a:r>
              <a:rPr lang="en-US" altLang="zh-CN" dirty="0" smtClean="0"/>
              <a:t>Drive-by</a:t>
            </a:r>
            <a:r>
              <a:rPr lang="zh-CN" altLang="en-US" dirty="0" smtClean="0"/>
              <a:t> </a:t>
            </a:r>
            <a:r>
              <a:rPr lang="en-US" altLang="zh-CN" dirty="0" smtClean="0"/>
              <a:t>download</a:t>
            </a:r>
          </a:p>
          <a:p>
            <a:pPr lvl="1"/>
            <a:r>
              <a:rPr lang="en-US" dirty="0" smtClean="0"/>
              <a:t>Code </a:t>
            </a:r>
            <a:r>
              <a:rPr lang="en-US" dirty="0"/>
              <a:t>is downloaded, installed, and executed on a computer without the user’s knowledge</a:t>
            </a:r>
            <a:r>
              <a:rPr lang="en-US" altLang="zh-CN" dirty="0"/>
              <a:t>.</a:t>
            </a:r>
            <a:r>
              <a:rPr lang="zh-CN" altLang="en-US" dirty="0"/>
              <a:t> </a:t>
            </a:r>
            <a:r>
              <a:rPr lang="en-US" altLang="zh-CN" dirty="0"/>
              <a:t>(</a:t>
            </a:r>
            <a:r>
              <a:rPr lang="en-US" altLang="zh-CN" dirty="0" err="1"/>
              <a:t>eg</a:t>
            </a:r>
            <a:r>
              <a:rPr lang="en-US" altLang="zh-CN" dirty="0"/>
              <a:t>.</a:t>
            </a:r>
            <a:r>
              <a:rPr lang="zh-CN" altLang="en-US" dirty="0"/>
              <a:t> </a:t>
            </a:r>
            <a:r>
              <a:rPr lang="en-US" altLang="zh-CN" dirty="0"/>
              <a:t>unwanted</a:t>
            </a:r>
            <a:r>
              <a:rPr lang="zh-CN" altLang="en-US" dirty="0"/>
              <a:t> </a:t>
            </a:r>
            <a:r>
              <a:rPr lang="en-US" altLang="zh-CN" dirty="0"/>
              <a:t>browser</a:t>
            </a:r>
            <a:r>
              <a:rPr lang="zh-CN" altLang="en-US" dirty="0"/>
              <a:t> </a:t>
            </a:r>
            <a:r>
              <a:rPr lang="en-US" altLang="zh-CN" dirty="0"/>
              <a:t>toolbars)</a:t>
            </a:r>
            <a:endParaRPr lang="en-US" dirty="0"/>
          </a:p>
          <a:p>
            <a:pPr lvl="1"/>
            <a:r>
              <a:rPr lang="en-US" dirty="0"/>
              <a:t>May be the result of clickjacking, fake code, program download substitution, etc.</a:t>
            </a:r>
          </a:p>
          <a:p>
            <a:endParaRPr lang="en-US" dirty="0"/>
          </a:p>
        </p:txBody>
      </p:sp>
    </p:spTree>
    <p:extLst>
      <p:ext uri="{BB962C8B-B14F-4D97-AF65-F5344CB8AC3E}">
        <p14:creationId xmlns:p14="http://schemas.microsoft.com/office/powerpoint/2010/main" val="13896909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Obtaining</a:t>
            </a:r>
            <a:r>
              <a:rPr lang="zh-CN" altLang="en-US" smtClean="0"/>
              <a:t> </a:t>
            </a:r>
            <a:r>
              <a:rPr lang="en-US" altLang="zh-CN" smtClean="0"/>
              <a:t>user</a:t>
            </a:r>
            <a:r>
              <a:rPr lang="zh-CN" altLang="en-US" smtClean="0"/>
              <a:t> </a:t>
            </a:r>
            <a:r>
              <a:rPr lang="en-US" altLang="zh-CN" smtClean="0"/>
              <a:t>or</a:t>
            </a:r>
            <a:r>
              <a:rPr lang="zh-CN" altLang="en-US" smtClean="0"/>
              <a:t> </a:t>
            </a:r>
            <a:r>
              <a:rPr lang="en-US" altLang="zh-CN" smtClean="0"/>
              <a:t>website</a:t>
            </a:r>
            <a:r>
              <a:rPr lang="zh-CN" altLang="en-US" smtClean="0"/>
              <a:t> </a:t>
            </a:r>
            <a:r>
              <a:rPr lang="en-US" altLang="zh-CN" smtClean="0"/>
              <a:t>data</a:t>
            </a:r>
            <a:endParaRPr lang="en-US" dirty="0"/>
          </a:p>
        </p:txBody>
      </p:sp>
      <p:sp>
        <p:nvSpPr>
          <p:cNvPr id="3" name="Content Placeholder 2"/>
          <p:cNvSpPr>
            <a:spLocks noGrp="1"/>
          </p:cNvSpPr>
          <p:nvPr>
            <p:ph idx="1"/>
          </p:nvPr>
        </p:nvSpPr>
        <p:spPr/>
        <p:txBody>
          <a:bodyPr/>
          <a:lstStyle/>
          <a:p>
            <a:r>
              <a:rPr lang="en-US" altLang="zh-CN" smtClean="0"/>
              <a:t>Cross-Site</a:t>
            </a:r>
            <a:r>
              <a:rPr lang="zh-CN" altLang="en-US" smtClean="0"/>
              <a:t> </a:t>
            </a:r>
            <a:r>
              <a:rPr lang="en-US" altLang="zh-CN" smtClean="0"/>
              <a:t>Scripting</a:t>
            </a:r>
          </a:p>
          <a:p>
            <a:r>
              <a:rPr lang="en-US" altLang="zh-CN" smtClean="0"/>
              <a:t>SQL</a:t>
            </a:r>
            <a:r>
              <a:rPr lang="zh-CN" altLang="en-US" smtClean="0"/>
              <a:t> </a:t>
            </a:r>
            <a:r>
              <a:rPr lang="en-US" altLang="zh-CN" smtClean="0"/>
              <a:t>Injection</a:t>
            </a:r>
          </a:p>
          <a:p>
            <a:r>
              <a:rPr lang="en-US" altLang="zh-CN" smtClean="0"/>
              <a:t>Dot-Dot-Slash</a:t>
            </a:r>
            <a:endParaRPr lang="en-US" dirty="0"/>
          </a:p>
        </p:txBody>
      </p:sp>
    </p:spTree>
    <p:extLst>
      <p:ext uri="{BB962C8B-B14F-4D97-AF65-F5344CB8AC3E}">
        <p14:creationId xmlns:p14="http://schemas.microsoft.com/office/powerpoint/2010/main" val="2092277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Cross-Site Scripting (XSS)</a:t>
            </a:r>
            <a:endParaRPr lang="en-US" dirty="0"/>
          </a:p>
        </p:txBody>
      </p:sp>
      <p:sp>
        <p:nvSpPr>
          <p:cNvPr id="3" name="Content Placeholder 2"/>
          <p:cNvSpPr>
            <a:spLocks noGrp="1"/>
          </p:cNvSpPr>
          <p:nvPr>
            <p:ph idx="1"/>
          </p:nvPr>
        </p:nvSpPr>
        <p:spPr/>
        <p:txBody>
          <a:bodyPr/>
          <a:lstStyle/>
          <a:p>
            <a:r>
              <a:rPr lang="en-US" dirty="0"/>
              <a:t>A vulnerability that allows attackers to inject malicious code into an otherwise benign website. These scripts acquire the permissions of scripts generated by the target website and can therefore compromise the confidentiality and integrity of data transfers between the website and client. Websites are vulnerable if they display user supplied data from requests or forms without sanitizing the data so that it is not executable. </a:t>
            </a:r>
            <a:endParaRPr lang="en-US" dirty="0" smtClean="0"/>
          </a:p>
          <a:p>
            <a:r>
              <a:rPr lang="en-US" dirty="0" smtClean="0"/>
              <a:t>Tricking a client or server into executing scripted code by including the code in data inputs</a:t>
            </a:r>
          </a:p>
        </p:txBody>
      </p:sp>
    </p:spTree>
    <p:extLst>
      <p:ext uri="{BB962C8B-B14F-4D97-AF65-F5344CB8AC3E}">
        <p14:creationId xmlns:p14="http://schemas.microsoft.com/office/powerpoint/2010/main" val="10599632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Cross-Site Scripting (XSS</a:t>
            </a:r>
            <a:r>
              <a:rPr lang="en-US" dirty="0" smtClean="0"/>
              <a:t>) example</a:t>
            </a:r>
            <a:endParaRPr lang="en-US" dirty="0"/>
          </a:p>
        </p:txBody>
      </p:sp>
      <p:sp>
        <p:nvSpPr>
          <p:cNvPr id="3" name="Content Placeholder 2"/>
          <p:cNvSpPr>
            <a:spLocks noGrp="1"/>
          </p:cNvSpPr>
          <p:nvPr>
            <p:ph idx="1"/>
          </p:nvPr>
        </p:nvSpPr>
        <p:spPr/>
        <p:txBody>
          <a:bodyPr/>
          <a:lstStyle/>
          <a:p>
            <a:r>
              <a:rPr lang="en-US" dirty="0"/>
              <a:t>Scripts and HTML tags are encoded as plaintext just like user </a:t>
            </a:r>
            <a:r>
              <a:rPr lang="en-US" dirty="0" smtClean="0"/>
              <a:t>inputs:</a:t>
            </a:r>
            <a:endParaRPr lang="en-US" dirty="0"/>
          </a:p>
          <a:p>
            <a:pPr lvl="1"/>
            <a:r>
              <a:rPr lang="en-US" dirty="0" smtClean="0"/>
              <a:t>http://</a:t>
            </a:r>
            <a:r>
              <a:rPr lang="en-US" dirty="0" err="1"/>
              <a:t>www.google.com</a:t>
            </a:r>
            <a:r>
              <a:rPr lang="en-US" dirty="0"/>
              <a:t>/</a:t>
            </a:r>
            <a:r>
              <a:rPr lang="en-US" dirty="0" err="1"/>
              <a:t>search?q</a:t>
            </a:r>
            <a:r>
              <a:rPr lang="en-US" dirty="0"/>
              <a:t>=</a:t>
            </a:r>
            <a:r>
              <a:rPr lang="en-US" dirty="0" err="1"/>
              <a:t>cross+site+scripting&amp;oq</a:t>
            </a:r>
            <a:r>
              <a:rPr lang="en-US" dirty="0"/>
              <a:t>=</a:t>
            </a:r>
            <a:r>
              <a:rPr lang="en-US" dirty="0" err="1"/>
              <a:t>cross+site+s&amp;aqs</a:t>
            </a:r>
            <a:r>
              <a:rPr lang="en-US" dirty="0"/>
              <a:t>=chrome.0.0j69i4.90j8&amp;sourceid=</a:t>
            </a:r>
            <a:r>
              <a:rPr lang="en-US" dirty="0" err="1"/>
              <a:t>chrome&amp;ie</a:t>
            </a:r>
            <a:r>
              <a:rPr lang="en-US" dirty="0"/>
              <a:t>=UTF-8</a:t>
            </a:r>
          </a:p>
          <a:p>
            <a:r>
              <a:rPr lang="en-US" altLang="zh-CN" dirty="0"/>
              <a:t>Example:</a:t>
            </a:r>
            <a:endParaRPr lang="en-US" dirty="0"/>
          </a:p>
          <a:p>
            <a:pPr lvl="1"/>
            <a:r>
              <a:rPr lang="en-US" altLang="zh-CN" dirty="0"/>
              <a:t>http://www.google.com/search?name=&lt;SCRIPTSRC=http</a:t>
            </a:r>
            <a:r>
              <a:rPr lang="en-US" altLang="zh-CN" dirty="0" smtClean="0"/>
              <a:t>://</a:t>
            </a:r>
            <a:r>
              <a:rPr lang="en-US" altLang="zh-CN" dirty="0" err="1" smtClean="0"/>
              <a:t>fakewebsite.com</a:t>
            </a:r>
            <a:r>
              <a:rPr lang="en-US" altLang="zh-CN" dirty="0" smtClean="0"/>
              <a:t>/</a:t>
            </a:r>
            <a:r>
              <a:rPr lang="en-US" altLang="zh-CN" dirty="0" err="1" smtClean="0"/>
              <a:t>xss.js</a:t>
            </a:r>
            <a:r>
              <a:rPr lang="en-US" altLang="zh-CN" dirty="0"/>
              <a:t>&gt;&lt;/SCRIPT&gt;&amp;</a:t>
            </a:r>
            <a:r>
              <a:rPr lang="en-US" altLang="zh-CN" dirty="0" smtClean="0"/>
              <a:t>q=</a:t>
            </a:r>
            <a:r>
              <a:rPr lang="en-US" altLang="zh-CN" dirty="0" err="1" smtClean="0"/>
              <a:t>cross+site+scripting&amp;ie</a:t>
            </a:r>
            <a:r>
              <a:rPr lang="en-US" altLang="zh-CN" dirty="0" smtClean="0"/>
              <a:t>=utf8&amp;aq=</a:t>
            </a:r>
            <a:r>
              <a:rPr lang="en-US" altLang="zh-CN" dirty="0" err="1" smtClean="0"/>
              <a:t>t&amp;rls</a:t>
            </a:r>
            <a:r>
              <a:rPr lang="en-US" altLang="zh-CN" dirty="0" smtClean="0"/>
              <a:t>=</a:t>
            </a:r>
            <a:r>
              <a:rPr lang="en-US" altLang="zh-CN" dirty="0" err="1" smtClean="0"/>
              <a:t>org.mozilla:enUS:official&amp;client</a:t>
            </a:r>
            <a:r>
              <a:rPr lang="en-US" altLang="zh-CN" dirty="0" smtClean="0"/>
              <a:t>=</a:t>
            </a:r>
            <a:r>
              <a:rPr lang="en-US" altLang="zh-CN" dirty="0" err="1" smtClean="0"/>
              <a:t>firefox-a&amp;lr</a:t>
            </a:r>
            <a:r>
              <a:rPr lang="en-US" altLang="zh-CN" dirty="0" smtClean="0"/>
              <a:t>=</a:t>
            </a:r>
            <a:r>
              <a:rPr lang="en-US" altLang="zh-CN" dirty="0" err="1" smtClean="0"/>
              <a:t>lang_en</a:t>
            </a:r>
            <a:endParaRPr lang="en-US" altLang="zh-CN" dirty="0"/>
          </a:p>
          <a:p>
            <a:pPr lvl="1"/>
            <a:r>
              <a:rPr lang="en-US" altLang="zh-CN" dirty="0"/>
              <a:t>This</a:t>
            </a:r>
            <a:r>
              <a:rPr lang="zh-CN" altLang="en-US" dirty="0"/>
              <a:t> </a:t>
            </a:r>
            <a:r>
              <a:rPr lang="en-US" altLang="zh-CN" dirty="0"/>
              <a:t>string</a:t>
            </a:r>
            <a:r>
              <a:rPr lang="zh-CN" altLang="en-US" dirty="0"/>
              <a:t> </a:t>
            </a:r>
            <a:r>
              <a:rPr lang="en-US" altLang="zh-CN" dirty="0"/>
              <a:t>would</a:t>
            </a:r>
            <a:r>
              <a:rPr lang="zh-CN" altLang="en-US" dirty="0"/>
              <a:t> </a:t>
            </a:r>
            <a:r>
              <a:rPr lang="en-US" altLang="zh-CN" dirty="0"/>
              <a:t>connect</a:t>
            </a:r>
            <a:r>
              <a:rPr lang="zh-CN" altLang="en-US" dirty="0"/>
              <a:t> </a:t>
            </a:r>
            <a:r>
              <a:rPr lang="en-US" altLang="zh-CN" dirty="0"/>
              <a:t>to</a:t>
            </a:r>
            <a:r>
              <a:rPr lang="zh-CN" altLang="en-US" dirty="0"/>
              <a:t> </a:t>
            </a:r>
            <a:r>
              <a:rPr lang="en-US" altLang="zh-CN" dirty="0" err="1" smtClean="0"/>
              <a:t>fakewebsite.com</a:t>
            </a:r>
            <a:r>
              <a:rPr lang="zh-CN" altLang="en-US" dirty="0" smtClean="0"/>
              <a:t> </a:t>
            </a:r>
            <a:r>
              <a:rPr lang="en-US" altLang="zh-CN" dirty="0"/>
              <a:t>where</a:t>
            </a:r>
            <a:r>
              <a:rPr lang="zh-CN" altLang="en-US" dirty="0"/>
              <a:t> </a:t>
            </a:r>
            <a:r>
              <a:rPr lang="en-US" altLang="zh-CN" dirty="0"/>
              <a:t>it</a:t>
            </a:r>
            <a:r>
              <a:rPr lang="zh-CN" altLang="en-US" dirty="0"/>
              <a:t> </a:t>
            </a:r>
            <a:r>
              <a:rPr lang="en-US" altLang="zh-CN" dirty="0"/>
              <a:t>would</a:t>
            </a:r>
            <a:r>
              <a:rPr lang="zh-CN" altLang="en-US" dirty="0"/>
              <a:t> </a:t>
            </a:r>
            <a:r>
              <a:rPr lang="en-US" altLang="zh-CN" dirty="0"/>
              <a:t>execute</a:t>
            </a:r>
            <a:r>
              <a:rPr lang="zh-CN" altLang="en-US" dirty="0"/>
              <a:t> </a:t>
            </a:r>
            <a:r>
              <a:rPr lang="en-US" altLang="zh-CN" dirty="0"/>
              <a:t>the</a:t>
            </a:r>
            <a:r>
              <a:rPr lang="zh-CN" altLang="en-US" dirty="0"/>
              <a:t> </a:t>
            </a:r>
            <a:r>
              <a:rPr lang="en-US" altLang="zh-CN" dirty="0" err="1" smtClean="0"/>
              <a:t>xss</a:t>
            </a:r>
            <a:r>
              <a:rPr lang="zh-CN" altLang="en-US" dirty="0" smtClean="0"/>
              <a:t> </a:t>
            </a:r>
            <a:r>
              <a:rPr lang="en-US" altLang="zh-CN" dirty="0" smtClean="0"/>
              <a:t>(</a:t>
            </a:r>
            <a:r>
              <a:rPr lang="en-US" altLang="zh-CN" dirty="0"/>
              <a:t>Java</a:t>
            </a:r>
            <a:r>
              <a:rPr lang="zh-CN" altLang="en-US" dirty="0"/>
              <a:t> </a:t>
            </a:r>
            <a:r>
              <a:rPr lang="en-US" altLang="zh-CN" dirty="0" smtClean="0"/>
              <a:t>script) that</a:t>
            </a:r>
            <a:r>
              <a:rPr lang="zh-CN" altLang="en-US" dirty="0" smtClean="0"/>
              <a:t> </a:t>
            </a:r>
            <a:r>
              <a:rPr lang="en-US" altLang="zh-CN" dirty="0"/>
              <a:t>could</a:t>
            </a:r>
            <a:r>
              <a:rPr lang="zh-CN" altLang="en-US" dirty="0"/>
              <a:t> </a:t>
            </a:r>
            <a:r>
              <a:rPr lang="en-US" altLang="zh-CN" dirty="0"/>
              <a:t>do</a:t>
            </a:r>
            <a:r>
              <a:rPr lang="zh-CN" altLang="en-US" dirty="0"/>
              <a:t> </a:t>
            </a:r>
            <a:r>
              <a:rPr lang="en-US" altLang="zh-CN" dirty="0"/>
              <a:t>anything</a:t>
            </a:r>
            <a:r>
              <a:rPr lang="zh-CN" altLang="en-US" dirty="0"/>
              <a:t> </a:t>
            </a:r>
            <a:r>
              <a:rPr lang="en-US" altLang="zh-CN" dirty="0"/>
              <a:t>allowed</a:t>
            </a:r>
            <a:r>
              <a:rPr lang="zh-CN" altLang="en-US" dirty="0"/>
              <a:t> </a:t>
            </a:r>
            <a:r>
              <a:rPr lang="en-US" altLang="zh-CN" dirty="0"/>
              <a:t>by</a:t>
            </a:r>
            <a:r>
              <a:rPr lang="zh-CN" altLang="en-US" dirty="0"/>
              <a:t> </a:t>
            </a:r>
            <a:r>
              <a:rPr lang="en-US" altLang="zh-CN" dirty="0"/>
              <a:t>the</a:t>
            </a:r>
            <a:r>
              <a:rPr lang="zh-CN" altLang="en-US" dirty="0"/>
              <a:t> </a:t>
            </a:r>
            <a:r>
              <a:rPr lang="en-US" altLang="zh-CN" dirty="0"/>
              <a:t>user’s</a:t>
            </a:r>
            <a:r>
              <a:rPr lang="zh-CN" altLang="en-US" dirty="0"/>
              <a:t> </a:t>
            </a:r>
            <a:r>
              <a:rPr lang="en-US" altLang="zh-CN" dirty="0"/>
              <a:t>security</a:t>
            </a:r>
            <a:r>
              <a:rPr lang="zh-CN" altLang="en-US" dirty="0"/>
              <a:t> </a:t>
            </a:r>
            <a:r>
              <a:rPr lang="en-US" altLang="zh-CN" dirty="0" smtClean="0"/>
              <a:t>configuration.</a:t>
            </a:r>
            <a:endParaRPr lang="en-US" altLang="zh-CN" dirty="0"/>
          </a:p>
          <a:p>
            <a:endParaRPr lang="en-US" dirty="0"/>
          </a:p>
          <a:p>
            <a:endParaRPr lang="en-US" dirty="0"/>
          </a:p>
        </p:txBody>
      </p:sp>
    </p:spTree>
    <p:extLst>
      <p:ext uri="{BB962C8B-B14F-4D97-AF65-F5344CB8AC3E}">
        <p14:creationId xmlns:p14="http://schemas.microsoft.com/office/powerpoint/2010/main" val="1320264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5: Introduction to Web Security</a:t>
            </a:r>
            <a:endParaRPr lang="en-US" dirty="0"/>
          </a:p>
        </p:txBody>
      </p:sp>
      <p:sp>
        <p:nvSpPr>
          <p:cNvPr id="3" name="Content Placeholder 2"/>
          <p:cNvSpPr>
            <a:spLocks noGrp="1"/>
          </p:cNvSpPr>
          <p:nvPr>
            <p:ph idx="1"/>
          </p:nvPr>
        </p:nvSpPr>
        <p:spPr>
          <a:xfrm>
            <a:off x="628650" y="1530263"/>
            <a:ext cx="8072438" cy="4799100"/>
          </a:xfrm>
        </p:spPr>
        <p:txBody>
          <a:bodyPr/>
          <a:lstStyle/>
          <a:p>
            <a:pPr marL="0" indent="0">
              <a:buNone/>
            </a:pPr>
            <a:r>
              <a:rPr lang="en-US" b="1" dirty="0"/>
              <a:t>Module Description:</a:t>
            </a:r>
            <a:r>
              <a:rPr lang="en-US" dirty="0"/>
              <a:t> </a:t>
            </a:r>
            <a:endParaRPr lang="en-US" dirty="0" smtClean="0"/>
          </a:p>
          <a:p>
            <a:pPr marL="0" indent="0">
              <a:buNone/>
            </a:pPr>
            <a:r>
              <a:rPr lang="en-US" sz="2400" dirty="0"/>
              <a:t>This module discusses security problems on the web, with a focus on web browser security. Other security issues include spam, phishing. </a:t>
            </a:r>
            <a:endParaRPr lang="en-US" sz="2400" dirty="0" smtClean="0"/>
          </a:p>
          <a:p>
            <a:pPr marL="0" indent="0">
              <a:buNone/>
            </a:pPr>
            <a:endParaRPr lang="en-US" sz="2400" b="1" dirty="0"/>
          </a:p>
          <a:p>
            <a:pPr marL="0" indent="0">
              <a:buNone/>
            </a:pPr>
            <a:r>
              <a:rPr lang="en-US" b="1" dirty="0" smtClean="0"/>
              <a:t>Topics:</a:t>
            </a:r>
          </a:p>
          <a:p>
            <a:pPr lvl="1"/>
            <a:r>
              <a:rPr lang="en-US" dirty="0"/>
              <a:t>Lesson 1: </a:t>
            </a:r>
            <a:r>
              <a:rPr lang="en-US" dirty="0" smtClean="0"/>
              <a:t>Web attacks</a:t>
            </a:r>
            <a:endParaRPr lang="en-US" sz="2000" dirty="0"/>
          </a:p>
        </p:txBody>
      </p:sp>
    </p:spTree>
    <p:extLst>
      <p:ext uri="{BB962C8B-B14F-4D97-AF65-F5344CB8AC3E}">
        <p14:creationId xmlns:p14="http://schemas.microsoft.com/office/powerpoint/2010/main" val="3893565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Injection</a:t>
            </a:r>
            <a:endParaRPr lang="en-US" dirty="0"/>
          </a:p>
        </p:txBody>
      </p:sp>
      <p:sp>
        <p:nvSpPr>
          <p:cNvPr id="3" name="Content Placeholder 2"/>
          <p:cNvSpPr>
            <a:spLocks noGrp="1"/>
          </p:cNvSpPr>
          <p:nvPr>
            <p:ph idx="1"/>
          </p:nvPr>
        </p:nvSpPr>
        <p:spPr/>
        <p:txBody>
          <a:bodyPr/>
          <a:lstStyle/>
          <a:p>
            <a:r>
              <a:rPr lang="en-US" dirty="0" smtClean="0"/>
              <a:t>Injecting SQL </a:t>
            </a:r>
            <a:r>
              <a:rPr lang="en-US" altLang="zh-CN" dirty="0" smtClean="0"/>
              <a:t>(Structured</a:t>
            </a:r>
            <a:r>
              <a:rPr lang="zh-CN" altLang="en-US" dirty="0" smtClean="0"/>
              <a:t> </a:t>
            </a:r>
            <a:r>
              <a:rPr lang="en-US" altLang="zh-CN" dirty="0" smtClean="0"/>
              <a:t>Query</a:t>
            </a:r>
            <a:r>
              <a:rPr lang="zh-CN" altLang="en-US" dirty="0" smtClean="0"/>
              <a:t> </a:t>
            </a:r>
            <a:r>
              <a:rPr lang="en-US" altLang="zh-CN" dirty="0" smtClean="0"/>
              <a:t>Language)</a:t>
            </a:r>
            <a:r>
              <a:rPr lang="zh-CN" altLang="en-US" dirty="0" smtClean="0"/>
              <a:t> </a:t>
            </a:r>
            <a:r>
              <a:rPr lang="en-US" dirty="0" smtClean="0"/>
              <a:t>code into input data between an application and its database server</a:t>
            </a:r>
          </a:p>
          <a:p>
            <a:r>
              <a:rPr lang="en-US" dirty="0" smtClean="0"/>
              <a:t>Example</a:t>
            </a:r>
            <a:r>
              <a:rPr lang="zh-CN" altLang="en-US" dirty="0" smtClean="0"/>
              <a:t> </a:t>
            </a:r>
            <a:r>
              <a:rPr lang="en-US" altLang="zh-CN" dirty="0" smtClean="0"/>
              <a:t>(a</a:t>
            </a:r>
            <a:r>
              <a:rPr lang="zh-CN" altLang="en-US" dirty="0" smtClean="0"/>
              <a:t> </a:t>
            </a:r>
            <a:r>
              <a:rPr lang="en-US" altLang="zh-CN" dirty="0" smtClean="0"/>
              <a:t>query</a:t>
            </a:r>
            <a:r>
              <a:rPr lang="zh-CN" altLang="en-US" dirty="0" smtClean="0"/>
              <a:t> </a:t>
            </a:r>
            <a:r>
              <a:rPr lang="en-US" altLang="zh-CN" dirty="0" smtClean="0"/>
              <a:t>to</a:t>
            </a:r>
            <a:r>
              <a:rPr lang="zh-CN" altLang="en-US" dirty="0" smtClean="0"/>
              <a:t> </a:t>
            </a:r>
            <a:r>
              <a:rPr lang="en-US" altLang="zh-CN" dirty="0" smtClean="0"/>
              <a:t>database</a:t>
            </a:r>
            <a:r>
              <a:rPr lang="zh-CN" altLang="en-US" dirty="0" smtClean="0"/>
              <a:t> </a:t>
            </a:r>
            <a:r>
              <a:rPr lang="en-US" altLang="zh-CN" dirty="0" smtClean="0"/>
              <a:t>management</a:t>
            </a:r>
            <a:r>
              <a:rPr lang="zh-CN" altLang="en-US" dirty="0" smtClean="0"/>
              <a:t> </a:t>
            </a:r>
            <a:r>
              <a:rPr lang="en-US" altLang="zh-CN" dirty="0" smtClean="0"/>
              <a:t>systems(DBMSs))</a:t>
            </a:r>
            <a:r>
              <a:rPr lang="en-US" dirty="0" smtClean="0"/>
              <a:t>:</a:t>
            </a:r>
          </a:p>
          <a:p>
            <a:pPr lvl="1"/>
            <a:r>
              <a:rPr lang="en-US" altLang="zh-CN" dirty="0" smtClean="0"/>
              <a:t>SELECT</a:t>
            </a:r>
            <a:r>
              <a:rPr lang="zh-CN" altLang="en-US" dirty="0" smtClean="0"/>
              <a:t> * </a:t>
            </a:r>
            <a:r>
              <a:rPr lang="en-US" altLang="zh-CN" dirty="0" smtClean="0"/>
              <a:t>FROM</a:t>
            </a:r>
            <a:r>
              <a:rPr lang="zh-CN" altLang="en-US" dirty="0" smtClean="0"/>
              <a:t> </a:t>
            </a:r>
            <a:r>
              <a:rPr lang="en-US" altLang="zh-CN" dirty="0" smtClean="0"/>
              <a:t>users</a:t>
            </a:r>
            <a:r>
              <a:rPr lang="zh-CN" altLang="en-US" dirty="0" smtClean="0"/>
              <a:t> </a:t>
            </a:r>
            <a:r>
              <a:rPr lang="en-US" altLang="zh-CN" dirty="0" smtClean="0"/>
              <a:t>WHERE</a:t>
            </a:r>
            <a:r>
              <a:rPr lang="zh-CN" altLang="en-US" dirty="0" smtClean="0"/>
              <a:t> </a:t>
            </a:r>
            <a:r>
              <a:rPr lang="en-US" altLang="zh-CN" dirty="0" smtClean="0"/>
              <a:t>name</a:t>
            </a:r>
            <a:r>
              <a:rPr lang="zh-CN" altLang="en-US" dirty="0" smtClean="0"/>
              <a:t> </a:t>
            </a:r>
            <a:r>
              <a:rPr lang="en-US" altLang="zh-CN" dirty="0" smtClean="0"/>
              <a:t>=</a:t>
            </a:r>
            <a:r>
              <a:rPr lang="zh-CN" altLang="en-US" dirty="0" smtClean="0"/>
              <a:t> </a:t>
            </a:r>
            <a:r>
              <a:rPr lang="en-US" altLang="zh-CN" dirty="0" smtClean="0"/>
              <a:t>‘Alice’;</a:t>
            </a:r>
          </a:p>
          <a:p>
            <a:pPr lvl="1"/>
            <a:r>
              <a:rPr lang="en-US" altLang="zh-CN" dirty="0" smtClean="0"/>
              <a:t>Will</a:t>
            </a:r>
            <a:r>
              <a:rPr lang="zh-CN" altLang="en-US" dirty="0" smtClean="0"/>
              <a:t> </a:t>
            </a:r>
            <a:r>
              <a:rPr lang="en-US" altLang="zh-CN" dirty="0" smtClean="0"/>
              <a:t>return</a:t>
            </a:r>
            <a:r>
              <a:rPr lang="zh-CN" altLang="en-US" dirty="0" smtClean="0"/>
              <a:t> </a:t>
            </a:r>
            <a:r>
              <a:rPr lang="en-US" altLang="zh-CN" dirty="0" smtClean="0"/>
              <a:t>all</a:t>
            </a:r>
            <a:r>
              <a:rPr lang="zh-CN" altLang="en-US" dirty="0" smtClean="0"/>
              <a:t> </a:t>
            </a:r>
            <a:r>
              <a:rPr lang="en-US" altLang="zh-CN" dirty="0" smtClean="0"/>
              <a:t>database</a:t>
            </a:r>
            <a:r>
              <a:rPr lang="zh-CN" altLang="en-US" dirty="0" smtClean="0"/>
              <a:t> </a:t>
            </a:r>
            <a:r>
              <a:rPr lang="en-US" altLang="zh-CN" dirty="0" smtClean="0"/>
              <a:t>records</a:t>
            </a:r>
            <a:r>
              <a:rPr lang="zh-CN" altLang="en-US" dirty="0" smtClean="0"/>
              <a:t> </a:t>
            </a:r>
            <a:r>
              <a:rPr lang="en-US" altLang="zh-CN" dirty="0" smtClean="0"/>
              <a:t>having</a:t>
            </a:r>
            <a:r>
              <a:rPr lang="zh-CN" altLang="en-US" dirty="0" smtClean="0"/>
              <a:t> </a:t>
            </a:r>
            <a:r>
              <a:rPr lang="en-US" altLang="zh-CN" dirty="0" smtClean="0"/>
              <a:t>“Alice”</a:t>
            </a:r>
            <a:r>
              <a:rPr lang="zh-CN" altLang="en-US" dirty="0" smtClean="0"/>
              <a:t> </a:t>
            </a:r>
            <a:r>
              <a:rPr lang="en-US" altLang="zh-CN" dirty="0" smtClean="0"/>
              <a:t>in</a:t>
            </a:r>
            <a:r>
              <a:rPr lang="zh-CN" altLang="en-US" dirty="0" smtClean="0"/>
              <a:t> </a:t>
            </a:r>
            <a:r>
              <a:rPr lang="en-US" altLang="zh-CN" dirty="0" smtClean="0"/>
              <a:t>the</a:t>
            </a:r>
            <a:r>
              <a:rPr lang="zh-CN" altLang="en-US" dirty="0" smtClean="0"/>
              <a:t> </a:t>
            </a:r>
            <a:r>
              <a:rPr lang="en-US" altLang="zh-CN" dirty="0" smtClean="0"/>
              <a:t>name</a:t>
            </a:r>
            <a:r>
              <a:rPr lang="zh-CN" altLang="en-US" dirty="0" smtClean="0"/>
              <a:t> </a:t>
            </a:r>
            <a:r>
              <a:rPr lang="en-US" altLang="zh-CN" dirty="0" smtClean="0"/>
              <a:t>field</a:t>
            </a:r>
          </a:p>
        </p:txBody>
      </p:sp>
    </p:spTree>
    <p:extLst>
      <p:ext uri="{BB962C8B-B14F-4D97-AF65-F5344CB8AC3E}">
        <p14:creationId xmlns:p14="http://schemas.microsoft.com/office/powerpoint/2010/main" val="14258102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a:t>
            </a:r>
            <a:r>
              <a:rPr lang="en-US" dirty="0" smtClean="0"/>
              <a:t>Injection attack example</a:t>
            </a:r>
            <a:endParaRPr lang="en-US" dirty="0"/>
          </a:p>
        </p:txBody>
      </p:sp>
      <p:sp>
        <p:nvSpPr>
          <p:cNvPr id="3" name="Content Placeholder 2"/>
          <p:cNvSpPr>
            <a:spLocks noGrp="1"/>
          </p:cNvSpPr>
          <p:nvPr>
            <p:ph idx="1"/>
          </p:nvPr>
        </p:nvSpPr>
        <p:spPr/>
        <p:txBody>
          <a:bodyPr/>
          <a:lstStyle/>
          <a:p>
            <a:r>
              <a:rPr lang="en-US" dirty="0"/>
              <a:t>Loading an SQL query into a variable, taking the value of </a:t>
            </a:r>
            <a:r>
              <a:rPr lang="en-US" dirty="0" err="1"/>
              <a:t>acctNum</a:t>
            </a:r>
            <a:r>
              <a:rPr lang="en-US" dirty="0"/>
              <a:t> from an arbitrary user input field:</a:t>
            </a:r>
          </a:p>
          <a:p>
            <a:pPr lvl="1"/>
            <a:r>
              <a:rPr lang="en-US" dirty="0"/>
              <a:t>QUERY = "SELECT * FROM trans WHERE acct = '" + </a:t>
            </a:r>
            <a:r>
              <a:rPr lang="en-US" dirty="0" err="1"/>
              <a:t>acctNum</a:t>
            </a:r>
            <a:r>
              <a:rPr lang="en-US" dirty="0"/>
              <a:t> + " '; "</a:t>
            </a:r>
          </a:p>
          <a:p>
            <a:r>
              <a:rPr lang="en-US" dirty="0" smtClean="0"/>
              <a:t>QUERY </a:t>
            </a:r>
            <a:r>
              <a:rPr lang="en-US" dirty="0"/>
              <a:t>= "SELECT * FROM trans WHERE acct = '2468' OR </a:t>
            </a:r>
            <a:r>
              <a:rPr lang="en-US" dirty="0">
                <a:solidFill>
                  <a:srgbClr val="C00000"/>
                </a:solidFill>
              </a:rPr>
              <a:t>'1'='1'; </a:t>
            </a:r>
            <a:r>
              <a:rPr lang="en-US" dirty="0"/>
              <a:t>"</a:t>
            </a:r>
          </a:p>
          <a:p>
            <a:pPr marL="171450" lvl="1">
              <a:spcBef>
                <a:spcPts val="750"/>
              </a:spcBef>
            </a:pPr>
            <a:r>
              <a:rPr lang="en-US" dirty="0"/>
              <a:t>The same query with malicious user input</a:t>
            </a:r>
            <a:r>
              <a:rPr lang="zh-CN" altLang="en-US" dirty="0"/>
              <a:t> </a:t>
            </a:r>
            <a:r>
              <a:rPr lang="mr-IN" altLang="zh-CN" dirty="0"/>
              <a:t>–</a:t>
            </a:r>
            <a:r>
              <a:rPr lang="zh-CN" altLang="en-US" dirty="0"/>
              <a:t> </a:t>
            </a:r>
            <a:r>
              <a:rPr lang="en-US" altLang="zh-CN" dirty="0"/>
              <a:t>the</a:t>
            </a:r>
            <a:r>
              <a:rPr lang="zh-CN" altLang="en-US" dirty="0"/>
              <a:t> </a:t>
            </a:r>
            <a:r>
              <a:rPr lang="en-US" altLang="zh-CN" dirty="0"/>
              <a:t>database</a:t>
            </a:r>
            <a:r>
              <a:rPr lang="zh-CN" altLang="en-US" dirty="0"/>
              <a:t> </a:t>
            </a:r>
            <a:r>
              <a:rPr lang="en-US" altLang="zh-CN" dirty="0"/>
              <a:t>management</a:t>
            </a:r>
            <a:r>
              <a:rPr lang="zh-CN" altLang="en-US" dirty="0"/>
              <a:t> </a:t>
            </a:r>
            <a:r>
              <a:rPr lang="en-US" altLang="zh-CN" dirty="0"/>
              <a:t>systems</a:t>
            </a:r>
            <a:r>
              <a:rPr lang="zh-CN" altLang="en-US" dirty="0" smtClean="0"/>
              <a:t> </a:t>
            </a:r>
            <a:r>
              <a:rPr lang="en-US" altLang="zh-CN" dirty="0"/>
              <a:t>will</a:t>
            </a:r>
            <a:r>
              <a:rPr lang="zh-CN" altLang="en-US" dirty="0"/>
              <a:t> </a:t>
            </a:r>
            <a:r>
              <a:rPr lang="en-US" altLang="zh-CN" dirty="0"/>
              <a:t>return</a:t>
            </a:r>
            <a:r>
              <a:rPr lang="zh-CN" altLang="en-US" dirty="0"/>
              <a:t> </a:t>
            </a:r>
            <a:r>
              <a:rPr lang="en-US" altLang="zh-CN" dirty="0"/>
              <a:t>all</a:t>
            </a:r>
            <a:r>
              <a:rPr lang="zh-CN" altLang="en-US" dirty="0"/>
              <a:t> </a:t>
            </a:r>
            <a:r>
              <a:rPr lang="en-US" altLang="zh-CN" dirty="0"/>
              <a:t>records</a:t>
            </a:r>
            <a:r>
              <a:rPr lang="zh-CN" altLang="en-US" dirty="0"/>
              <a:t> </a:t>
            </a:r>
            <a:r>
              <a:rPr lang="en-US" altLang="zh-CN" dirty="0"/>
              <a:t>in</a:t>
            </a:r>
            <a:r>
              <a:rPr lang="zh-CN" altLang="en-US" dirty="0"/>
              <a:t> </a:t>
            </a:r>
            <a:r>
              <a:rPr lang="en-US" altLang="zh-CN" dirty="0"/>
              <a:t>the</a:t>
            </a:r>
            <a:r>
              <a:rPr lang="zh-CN" altLang="en-US" dirty="0"/>
              <a:t> </a:t>
            </a:r>
            <a:r>
              <a:rPr lang="en-US" altLang="zh-CN" dirty="0" smtClean="0"/>
              <a:t>database, because ‘1’=‘1’ is always true. Therefore instead of returning data about a specific account number, data about all the existing accounts will be returned.</a:t>
            </a:r>
            <a:endParaRPr lang="en-US" dirty="0"/>
          </a:p>
          <a:p>
            <a:endParaRPr lang="en-US" dirty="0"/>
          </a:p>
        </p:txBody>
      </p:sp>
    </p:spTree>
    <p:extLst>
      <p:ext uri="{BB962C8B-B14F-4D97-AF65-F5344CB8AC3E}">
        <p14:creationId xmlns:p14="http://schemas.microsoft.com/office/powerpoint/2010/main" val="858977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Cross-Site Request Forgery (XSRF)</a:t>
            </a:r>
            <a:endParaRPr lang="en-US" dirty="0"/>
          </a:p>
        </p:txBody>
      </p:sp>
      <p:sp>
        <p:nvSpPr>
          <p:cNvPr id="3" name="Content Placeholder 2"/>
          <p:cNvSpPr>
            <a:spLocks noGrp="1"/>
          </p:cNvSpPr>
          <p:nvPr>
            <p:ph idx="1"/>
          </p:nvPr>
        </p:nvSpPr>
        <p:spPr/>
        <p:txBody>
          <a:bodyPr/>
          <a:lstStyle/>
          <a:p>
            <a:r>
              <a:rPr lang="en-US" dirty="0"/>
              <a:t>Cross-Site Request Forgery (CSRF) is an attack that forces an end user to execute unwanted </a:t>
            </a:r>
            <a:r>
              <a:rPr lang="en-US" dirty="0" smtClean="0"/>
              <a:t>commands </a:t>
            </a:r>
            <a:r>
              <a:rPr lang="en-US" dirty="0"/>
              <a:t>on a web application in which they're currently authenticated. </a:t>
            </a:r>
            <a:endParaRPr lang="en-US" dirty="0" smtClean="0"/>
          </a:p>
          <a:p>
            <a:r>
              <a:rPr lang="en-US" dirty="0"/>
              <a:t>Malicious script can make forged requests to other website with user’s cookie. And the website does not know the request is not sent by the user</a:t>
            </a:r>
            <a:r>
              <a:rPr lang="en-US" dirty="0" smtClean="0"/>
              <a:t>.</a:t>
            </a:r>
            <a:endParaRPr lang="en-US" dirty="0"/>
          </a:p>
        </p:txBody>
      </p:sp>
    </p:spTree>
    <p:extLst>
      <p:ext uri="{BB962C8B-B14F-4D97-AF65-F5344CB8AC3E}">
        <p14:creationId xmlns:p14="http://schemas.microsoft.com/office/powerpoint/2010/main" val="3196762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Dot-Dot-Slash</a:t>
            </a:r>
            <a:endParaRPr lang="en-US" dirty="0"/>
          </a:p>
        </p:txBody>
      </p:sp>
      <p:sp>
        <p:nvSpPr>
          <p:cNvPr id="3" name="Content Placeholder 2"/>
          <p:cNvSpPr>
            <a:spLocks noGrp="1"/>
          </p:cNvSpPr>
          <p:nvPr>
            <p:ph idx="1"/>
          </p:nvPr>
        </p:nvSpPr>
        <p:spPr/>
        <p:txBody>
          <a:bodyPr/>
          <a:lstStyle/>
          <a:p>
            <a:r>
              <a:rPr lang="en-US" dirty="0" smtClean="0"/>
              <a:t>Also known as “directory traversal,” this is when attackers use the term “../” to access files that are on the target web server but those files are not meant to be accessed anybody outside.</a:t>
            </a:r>
          </a:p>
          <a:p>
            <a:r>
              <a:rPr lang="en-US" altLang="zh-CN" dirty="0">
                <a:solidFill>
                  <a:schemeClr val="accent1">
                    <a:lumMod val="75000"/>
                  </a:schemeClr>
                </a:solidFill>
              </a:rPr>
              <a:t>cd</a:t>
            </a:r>
            <a:r>
              <a:rPr lang="zh-CN" altLang="en-US" dirty="0">
                <a:solidFill>
                  <a:schemeClr val="accent1">
                    <a:lumMod val="75000"/>
                  </a:schemeClr>
                </a:solidFill>
              </a:rPr>
              <a:t> </a:t>
            </a:r>
            <a:r>
              <a:rPr lang="en-US" altLang="zh-CN" dirty="0">
                <a:solidFill>
                  <a:schemeClr val="accent1">
                    <a:lumMod val="75000"/>
                  </a:schemeClr>
                </a:solidFill>
              </a:rPr>
              <a:t>..</a:t>
            </a:r>
            <a:r>
              <a:rPr lang="zh-CN" altLang="en-US" dirty="0">
                <a:solidFill>
                  <a:schemeClr val="accent1">
                    <a:lumMod val="75000"/>
                  </a:schemeClr>
                </a:solidFill>
              </a:rPr>
              <a:t>  </a:t>
            </a:r>
            <a:r>
              <a:rPr lang="en-US" altLang="zh-CN" dirty="0">
                <a:solidFill>
                  <a:schemeClr val="accent1">
                    <a:lumMod val="75000"/>
                  </a:schemeClr>
                </a:solidFill>
              </a:rPr>
              <a:t>--</a:t>
            </a:r>
            <a:r>
              <a:rPr lang="zh-CN" altLang="en-US" dirty="0">
                <a:solidFill>
                  <a:schemeClr val="accent1">
                    <a:lumMod val="75000"/>
                  </a:schemeClr>
                </a:solidFill>
              </a:rPr>
              <a:t> </a:t>
            </a:r>
            <a:r>
              <a:rPr lang="en-US" altLang="zh-CN" dirty="0">
                <a:solidFill>
                  <a:schemeClr val="accent1">
                    <a:lumMod val="75000"/>
                  </a:schemeClr>
                </a:solidFill>
              </a:rPr>
              <a:t>parent</a:t>
            </a:r>
            <a:r>
              <a:rPr lang="zh-CN" altLang="en-US" dirty="0">
                <a:solidFill>
                  <a:schemeClr val="accent1">
                    <a:lumMod val="75000"/>
                  </a:schemeClr>
                </a:solidFill>
              </a:rPr>
              <a:t> </a:t>
            </a:r>
            <a:r>
              <a:rPr lang="en-US" altLang="zh-CN" dirty="0">
                <a:solidFill>
                  <a:schemeClr val="accent1">
                    <a:lumMod val="75000"/>
                  </a:schemeClr>
                </a:solidFill>
              </a:rPr>
              <a:t>of</a:t>
            </a:r>
            <a:r>
              <a:rPr lang="zh-CN" altLang="en-US" dirty="0">
                <a:solidFill>
                  <a:schemeClr val="accent1">
                    <a:lumMod val="75000"/>
                  </a:schemeClr>
                </a:solidFill>
              </a:rPr>
              <a:t> </a:t>
            </a:r>
            <a:r>
              <a:rPr lang="en-US" altLang="zh-CN" dirty="0">
                <a:solidFill>
                  <a:schemeClr val="accent1">
                    <a:lumMod val="75000"/>
                  </a:schemeClr>
                </a:solidFill>
              </a:rPr>
              <a:t>the</a:t>
            </a:r>
            <a:r>
              <a:rPr lang="zh-CN" altLang="en-US" dirty="0">
                <a:solidFill>
                  <a:schemeClr val="accent1">
                    <a:lumMod val="75000"/>
                  </a:schemeClr>
                </a:solidFill>
              </a:rPr>
              <a:t> </a:t>
            </a:r>
            <a:r>
              <a:rPr lang="en-US" altLang="zh-CN" dirty="0">
                <a:solidFill>
                  <a:schemeClr val="accent1">
                    <a:lumMod val="75000"/>
                  </a:schemeClr>
                </a:solidFill>
              </a:rPr>
              <a:t>current</a:t>
            </a:r>
            <a:r>
              <a:rPr lang="zh-CN" altLang="en-US" dirty="0">
                <a:solidFill>
                  <a:schemeClr val="accent1">
                    <a:lumMod val="75000"/>
                  </a:schemeClr>
                </a:solidFill>
              </a:rPr>
              <a:t> </a:t>
            </a:r>
            <a:r>
              <a:rPr lang="en-US" altLang="zh-CN" dirty="0">
                <a:solidFill>
                  <a:schemeClr val="accent1">
                    <a:lumMod val="75000"/>
                  </a:schemeClr>
                </a:solidFill>
              </a:rPr>
              <a:t>location</a:t>
            </a:r>
          </a:p>
          <a:p>
            <a:r>
              <a:rPr lang="en-US" altLang="zh-CN" dirty="0">
                <a:solidFill>
                  <a:schemeClr val="accent1">
                    <a:lumMod val="75000"/>
                  </a:schemeClr>
                </a:solidFill>
              </a:rPr>
              <a:t>cd</a:t>
            </a:r>
            <a:r>
              <a:rPr lang="zh-CN" altLang="en-US" dirty="0">
                <a:solidFill>
                  <a:schemeClr val="accent1">
                    <a:lumMod val="75000"/>
                  </a:schemeClr>
                </a:solidFill>
              </a:rPr>
              <a:t> </a:t>
            </a:r>
            <a:r>
              <a:rPr lang="en-US" altLang="zh-CN" dirty="0">
                <a:solidFill>
                  <a:schemeClr val="accent1">
                    <a:lumMod val="75000"/>
                  </a:schemeClr>
                </a:solidFill>
              </a:rPr>
              <a:t>../..</a:t>
            </a:r>
            <a:r>
              <a:rPr lang="zh-CN" altLang="en-US" dirty="0">
                <a:solidFill>
                  <a:schemeClr val="accent1">
                    <a:lumMod val="75000"/>
                  </a:schemeClr>
                </a:solidFill>
              </a:rPr>
              <a:t> </a:t>
            </a:r>
            <a:r>
              <a:rPr lang="en-US" altLang="zh-CN" dirty="0">
                <a:solidFill>
                  <a:schemeClr val="accent1">
                    <a:lumMod val="75000"/>
                  </a:schemeClr>
                </a:solidFill>
              </a:rPr>
              <a:t>--</a:t>
            </a:r>
            <a:r>
              <a:rPr lang="zh-CN" altLang="en-US" dirty="0">
                <a:solidFill>
                  <a:schemeClr val="accent1">
                    <a:lumMod val="75000"/>
                  </a:schemeClr>
                </a:solidFill>
              </a:rPr>
              <a:t> </a:t>
            </a:r>
            <a:r>
              <a:rPr lang="en-US" altLang="zh-CN" dirty="0">
                <a:solidFill>
                  <a:schemeClr val="accent1">
                    <a:lumMod val="75000"/>
                  </a:schemeClr>
                </a:solidFill>
              </a:rPr>
              <a:t>grandparent</a:t>
            </a:r>
            <a:r>
              <a:rPr lang="zh-CN" altLang="en-US" dirty="0">
                <a:solidFill>
                  <a:schemeClr val="accent1">
                    <a:lumMod val="75000"/>
                  </a:schemeClr>
                </a:solidFill>
              </a:rPr>
              <a:t> </a:t>
            </a:r>
            <a:r>
              <a:rPr lang="en-US" altLang="zh-CN" dirty="0">
                <a:solidFill>
                  <a:schemeClr val="accent1">
                    <a:lumMod val="75000"/>
                  </a:schemeClr>
                </a:solidFill>
              </a:rPr>
              <a:t>of</a:t>
            </a:r>
            <a:r>
              <a:rPr lang="zh-CN" altLang="en-US" dirty="0">
                <a:solidFill>
                  <a:schemeClr val="accent1">
                    <a:lumMod val="75000"/>
                  </a:schemeClr>
                </a:solidFill>
              </a:rPr>
              <a:t> </a:t>
            </a:r>
            <a:r>
              <a:rPr lang="en-US" altLang="zh-CN" dirty="0">
                <a:solidFill>
                  <a:schemeClr val="accent1">
                    <a:lumMod val="75000"/>
                  </a:schemeClr>
                </a:solidFill>
              </a:rPr>
              <a:t>the</a:t>
            </a:r>
            <a:r>
              <a:rPr lang="zh-CN" altLang="en-US" dirty="0">
                <a:solidFill>
                  <a:schemeClr val="accent1">
                    <a:lumMod val="75000"/>
                  </a:schemeClr>
                </a:solidFill>
              </a:rPr>
              <a:t> </a:t>
            </a:r>
            <a:r>
              <a:rPr lang="en-US" altLang="zh-CN" dirty="0">
                <a:solidFill>
                  <a:schemeClr val="accent1">
                    <a:lumMod val="75000"/>
                  </a:schemeClr>
                </a:solidFill>
              </a:rPr>
              <a:t>current</a:t>
            </a:r>
            <a:r>
              <a:rPr lang="zh-CN" altLang="en-US" dirty="0">
                <a:solidFill>
                  <a:schemeClr val="accent1">
                    <a:lumMod val="75000"/>
                  </a:schemeClr>
                </a:solidFill>
              </a:rPr>
              <a:t> </a:t>
            </a:r>
            <a:r>
              <a:rPr lang="en-US" altLang="zh-CN" dirty="0">
                <a:solidFill>
                  <a:schemeClr val="accent1">
                    <a:lumMod val="75000"/>
                  </a:schemeClr>
                </a:solidFill>
              </a:rPr>
              <a:t>location</a:t>
            </a:r>
            <a:endParaRPr lang="en-US" dirty="0">
              <a:solidFill>
                <a:schemeClr val="accent1">
                  <a:lumMod val="75000"/>
                </a:schemeClr>
              </a:solidFill>
            </a:endParaRPr>
          </a:p>
          <a:p>
            <a:endParaRPr lang="en-US" dirty="0" smtClean="0"/>
          </a:p>
          <a:p>
            <a:r>
              <a:rPr lang="en-US" dirty="0" smtClean="0"/>
              <a:t>Most commonly entered into the URL bar, but may be combined with other attacks, such as XSS.</a:t>
            </a:r>
          </a:p>
          <a:p>
            <a:endParaRPr lang="en-US" dirty="0" smtClean="0"/>
          </a:p>
        </p:txBody>
      </p:sp>
    </p:spTree>
    <p:extLst>
      <p:ext uri="{BB962C8B-B14F-4D97-AF65-F5344CB8AC3E}">
        <p14:creationId xmlns:p14="http://schemas.microsoft.com/office/powerpoint/2010/main" val="8324627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Countermeasures to Injections</a:t>
            </a:r>
            <a:endParaRPr lang="en-US" dirty="0"/>
          </a:p>
        </p:txBody>
      </p:sp>
      <p:sp>
        <p:nvSpPr>
          <p:cNvPr id="3" name="Content Placeholder 2"/>
          <p:cNvSpPr>
            <a:spLocks noGrp="1"/>
          </p:cNvSpPr>
          <p:nvPr>
            <p:ph idx="1"/>
          </p:nvPr>
        </p:nvSpPr>
        <p:spPr/>
        <p:txBody>
          <a:bodyPr/>
          <a:lstStyle/>
          <a:p>
            <a:r>
              <a:rPr lang="en-US" dirty="0"/>
              <a:t>S</a:t>
            </a:r>
            <a:r>
              <a:rPr lang="en-US" dirty="0" smtClean="0"/>
              <a:t>anitize all user input</a:t>
            </a:r>
          </a:p>
          <a:p>
            <a:r>
              <a:rPr lang="en-US" dirty="0" smtClean="0"/>
              <a:t>Do not assume users will always enter proper input. Trust nothing, check everything</a:t>
            </a:r>
          </a:p>
          <a:p>
            <a:r>
              <a:rPr lang="en-US" dirty="0" smtClean="0"/>
              <a:t>Use access control mechanisms on backend servers</a:t>
            </a:r>
            <a:endParaRPr lang="en-US" dirty="0"/>
          </a:p>
        </p:txBody>
      </p:sp>
    </p:spTree>
    <p:extLst>
      <p:ext uri="{BB962C8B-B14F-4D97-AF65-F5344CB8AC3E}">
        <p14:creationId xmlns:p14="http://schemas.microsoft.com/office/powerpoint/2010/main" val="3454454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Email Spam</a:t>
            </a:r>
            <a:endParaRPr lang="en-US" dirty="0"/>
          </a:p>
        </p:txBody>
      </p:sp>
      <p:sp>
        <p:nvSpPr>
          <p:cNvPr id="3" name="Content Placeholder 2"/>
          <p:cNvSpPr>
            <a:spLocks noGrp="1"/>
          </p:cNvSpPr>
          <p:nvPr>
            <p:ph idx="1"/>
          </p:nvPr>
        </p:nvSpPr>
        <p:spPr/>
        <p:txBody>
          <a:bodyPr/>
          <a:lstStyle/>
          <a:p>
            <a:r>
              <a:rPr lang="en-US" dirty="0" smtClean="0"/>
              <a:t>Types of spam:</a:t>
            </a:r>
          </a:p>
          <a:p>
            <a:pPr lvl="1"/>
            <a:r>
              <a:rPr lang="en-US" dirty="0" smtClean="0"/>
              <a:t>Advertising</a:t>
            </a:r>
          </a:p>
          <a:p>
            <a:pPr lvl="1"/>
            <a:r>
              <a:rPr lang="en-US" dirty="0" smtClean="0"/>
              <a:t>Malicious code</a:t>
            </a:r>
          </a:p>
          <a:p>
            <a:pPr lvl="1"/>
            <a:r>
              <a:rPr lang="en-US" dirty="0" smtClean="0"/>
              <a:t>Links for malicious websites</a:t>
            </a:r>
          </a:p>
          <a:p>
            <a:r>
              <a:rPr lang="en-US" dirty="0" smtClean="0"/>
              <a:t>Spam countermeasures</a:t>
            </a:r>
          </a:p>
          <a:p>
            <a:pPr lvl="1"/>
            <a:r>
              <a:rPr lang="en-US" dirty="0" smtClean="0"/>
              <a:t>Laws against spam exist (but not very effective)</a:t>
            </a:r>
          </a:p>
          <a:p>
            <a:pPr lvl="1"/>
            <a:r>
              <a:rPr lang="en-US" dirty="0" smtClean="0"/>
              <a:t>Email filters do good jobs on filtering spam</a:t>
            </a:r>
          </a:p>
          <a:p>
            <a:pPr lvl="1"/>
            <a:r>
              <a:rPr lang="en-US" dirty="0" smtClean="0"/>
              <a:t>Internet service providers use volume limitations to make spammers’ jobs more difficult</a:t>
            </a:r>
          </a:p>
        </p:txBody>
      </p:sp>
    </p:spTree>
    <p:extLst>
      <p:ext uri="{BB962C8B-B14F-4D97-AF65-F5344CB8AC3E}">
        <p14:creationId xmlns:p14="http://schemas.microsoft.com/office/powerpoint/2010/main" val="19711811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Phishing</a:t>
            </a:r>
            <a:endParaRPr lang="en-US" dirty="0"/>
          </a:p>
        </p:txBody>
      </p:sp>
      <p:sp>
        <p:nvSpPr>
          <p:cNvPr id="3" name="Content Placeholder 2"/>
          <p:cNvSpPr>
            <a:spLocks noGrp="1"/>
          </p:cNvSpPr>
          <p:nvPr>
            <p:ph idx="1"/>
          </p:nvPr>
        </p:nvSpPr>
        <p:spPr/>
        <p:txBody>
          <a:bodyPr/>
          <a:lstStyle/>
          <a:p>
            <a:r>
              <a:rPr lang="en-US" dirty="0" smtClean="0"/>
              <a:t>Phishing - A </a:t>
            </a:r>
            <a:r>
              <a:rPr lang="en-US" dirty="0"/>
              <a:t>digital form of social engineering that uses authentic-looking—but bogus—emails to request information from users or direct them to a fake Web site that requests information. </a:t>
            </a:r>
          </a:p>
          <a:p>
            <a:r>
              <a:rPr lang="en-US" dirty="0" smtClean="0"/>
              <a:t>Spear phishing - A targeted attack that is specifically designed to targeting particular recipient or set of recipients</a:t>
            </a:r>
            <a:r>
              <a:rPr lang="en-US" altLang="zh-CN" dirty="0" smtClean="0"/>
              <a:t>.</a:t>
            </a:r>
            <a:r>
              <a:rPr lang="zh-CN" altLang="en-US" dirty="0" smtClean="0"/>
              <a:t> </a:t>
            </a:r>
            <a:r>
              <a:rPr lang="en-US" altLang="zh-CN" dirty="0" smtClean="0"/>
              <a:t>It</a:t>
            </a:r>
            <a:r>
              <a:rPr lang="zh-CN" altLang="en-US" dirty="0" smtClean="0"/>
              <a:t> </a:t>
            </a:r>
            <a:r>
              <a:rPr lang="en-US" altLang="zh-CN" dirty="0" smtClean="0"/>
              <a:t>tempts</a:t>
            </a:r>
            <a:r>
              <a:rPr lang="zh-CN" altLang="en-US" dirty="0" smtClean="0"/>
              <a:t> </a:t>
            </a:r>
            <a:r>
              <a:rPr lang="en-US" altLang="zh-CN" dirty="0" smtClean="0"/>
              <a:t>recipients</a:t>
            </a:r>
            <a:r>
              <a:rPr lang="zh-CN" altLang="en-US" dirty="0" smtClean="0"/>
              <a:t> </a:t>
            </a:r>
            <a:r>
              <a:rPr lang="en-US" altLang="zh-CN" dirty="0" smtClean="0"/>
              <a:t>by</a:t>
            </a:r>
            <a:r>
              <a:rPr lang="zh-CN" altLang="en-US" dirty="0" smtClean="0"/>
              <a:t> </a:t>
            </a:r>
            <a:r>
              <a:rPr lang="en-US" altLang="zh-CN" dirty="0" smtClean="0"/>
              <a:t>seeming</a:t>
            </a:r>
            <a:r>
              <a:rPr lang="zh-CN" altLang="en-US" dirty="0" smtClean="0"/>
              <a:t> </a:t>
            </a:r>
            <a:r>
              <a:rPr lang="en-US" altLang="zh-CN" dirty="0" smtClean="0"/>
              <a:t>to</a:t>
            </a:r>
            <a:r>
              <a:rPr lang="zh-CN" altLang="en-US" dirty="0" smtClean="0"/>
              <a:t> </a:t>
            </a:r>
            <a:r>
              <a:rPr lang="en-US" altLang="zh-CN" dirty="0" smtClean="0"/>
              <a:t>come</a:t>
            </a:r>
            <a:r>
              <a:rPr lang="zh-CN" altLang="en-US" dirty="0" smtClean="0"/>
              <a:t> </a:t>
            </a:r>
            <a:r>
              <a:rPr lang="en-US" altLang="zh-CN" dirty="0" smtClean="0"/>
              <a:t>from</a:t>
            </a:r>
            <a:r>
              <a:rPr lang="zh-CN" altLang="en-US" dirty="0" smtClean="0"/>
              <a:t> </a:t>
            </a:r>
            <a:r>
              <a:rPr lang="en-US" altLang="zh-CN" dirty="0" smtClean="0"/>
              <a:t>a trusted sources.</a:t>
            </a:r>
            <a:r>
              <a:rPr lang="zh-CN" altLang="en-US" dirty="0" smtClean="0"/>
              <a:t> </a:t>
            </a:r>
            <a:endParaRPr lang="en-US" dirty="0"/>
          </a:p>
        </p:txBody>
      </p:sp>
    </p:spTree>
    <p:extLst>
      <p:ext uri="{BB962C8B-B14F-4D97-AF65-F5344CB8AC3E}">
        <p14:creationId xmlns:p14="http://schemas.microsoft.com/office/powerpoint/2010/main" val="4113657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Active Learning Activity: </a:t>
            </a:r>
          </a:p>
        </p:txBody>
      </p:sp>
      <p:sp>
        <p:nvSpPr>
          <p:cNvPr id="3" name="Content Placeholder 2"/>
          <p:cNvSpPr>
            <a:spLocks noGrp="1"/>
          </p:cNvSpPr>
          <p:nvPr>
            <p:ph idx="1"/>
          </p:nvPr>
        </p:nvSpPr>
        <p:spPr/>
        <p:txBody>
          <a:bodyPr/>
          <a:lstStyle/>
          <a:p>
            <a:r>
              <a:rPr lang="en-US" smtClean="0"/>
              <a:t>Discussion</a:t>
            </a:r>
            <a:r>
              <a:rPr lang="en-US" dirty="0"/>
              <a:t>:</a:t>
            </a:r>
          </a:p>
          <a:p>
            <a:r>
              <a:rPr lang="en-US" dirty="0"/>
              <a:t>How to identify phishing email from regular emails?</a:t>
            </a:r>
          </a:p>
          <a:p>
            <a:endParaRPr lang="en-US" dirty="0"/>
          </a:p>
        </p:txBody>
      </p:sp>
    </p:spTree>
    <p:extLst>
      <p:ext uri="{BB962C8B-B14F-4D97-AF65-F5344CB8AC3E}">
        <p14:creationId xmlns:p14="http://schemas.microsoft.com/office/powerpoint/2010/main" val="12222970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a:t>Topics:</a:t>
            </a:r>
          </a:p>
          <a:p>
            <a:pPr lvl="1"/>
            <a:r>
              <a:rPr lang="en-US" sz="2800" dirty="0"/>
              <a:t>Attacks against browsers </a:t>
            </a:r>
          </a:p>
          <a:p>
            <a:pPr lvl="1"/>
            <a:r>
              <a:rPr lang="en-US" sz="2800" dirty="0"/>
              <a:t>Malicious websites  </a:t>
            </a:r>
          </a:p>
          <a:p>
            <a:pPr lvl="1"/>
            <a:r>
              <a:rPr lang="en-US" sz="2800" dirty="0"/>
              <a:t>Injection attacks</a:t>
            </a:r>
          </a:p>
          <a:p>
            <a:pPr lvl="1"/>
            <a:r>
              <a:rPr lang="en-US" sz="2800" dirty="0"/>
              <a:t>Spam and phishing</a:t>
            </a:r>
          </a:p>
          <a:p>
            <a:endParaRPr lang="en-US" dirty="0"/>
          </a:p>
        </p:txBody>
      </p:sp>
    </p:spTree>
    <p:extLst>
      <p:ext uri="{BB962C8B-B14F-4D97-AF65-F5344CB8AC3E}">
        <p14:creationId xmlns:p14="http://schemas.microsoft.com/office/powerpoint/2010/main" val="1730056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992F630B-24C8-4726-85FB-CF06F2B12F86}"/>
              </a:ext>
            </a:extLst>
          </p:cNvPr>
          <p:cNvSpPr>
            <a:spLocks noGrp="1"/>
          </p:cNvSpPr>
          <p:nvPr>
            <p:ph type="title"/>
          </p:nvPr>
        </p:nvSpPr>
        <p:spPr/>
        <p:txBody>
          <a:bodyPr anchor="t"/>
          <a:lstStyle>
            <a:lvl1pPr algn="ctr">
              <a:defRPr sz="1800"/>
            </a:lvl1pPr>
          </a:lstStyle>
          <a:p>
            <a:r>
              <a:rPr lang="en-US" dirty="0">
                <a:solidFill>
                  <a:srgbClr val="FF00FF"/>
                </a:solidFill>
              </a:rPr>
              <a:t/>
            </a:r>
            <a:br>
              <a:rPr lang="en-US" dirty="0">
                <a:solidFill>
                  <a:srgbClr val="FF00FF"/>
                </a:solidFill>
              </a:rPr>
            </a:br>
            <a:r>
              <a:rPr lang="en-US" dirty="0"/>
              <a:t>Please attribute Dr. Jim Alves-Foss and Dr. Jia Song, University of Idaho</a:t>
            </a:r>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t>Except where otherwise noted, this work is licensed under https://creativecommons.org/licenses/by-nc-sa/4.0/</a:t>
            </a:r>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t>Not withstanding the non-commercial license terms, non-profit educational institutions are granted a non-exclusive license to adapt and use this material, with attribution.</a:t>
            </a:r>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t>Creative Commons and the double C in a circle are registered trademarks of Creative commons in the United States and other countries. Third party marks and brands are the property of their respective holders.</a:t>
            </a:r>
            <a:r>
              <a:rPr lang="en-US" dirty="0">
                <a:solidFill>
                  <a:srgbClr val="FF00FF"/>
                </a:solidFill>
              </a:rPr>
              <a:t/>
            </a:r>
            <a:br>
              <a:rPr lang="en-US" dirty="0">
                <a:solidFill>
                  <a:srgbClr val="FF00FF"/>
                </a:solidFill>
              </a:rPr>
            </a:br>
            <a:endParaRPr lang="en-US" dirty="0">
              <a:solidFill>
                <a:srgbClr val="FF00FF"/>
              </a:solidFill>
            </a:endParaRPr>
          </a:p>
        </p:txBody>
      </p:sp>
    </p:spTree>
    <p:custDataLst>
      <p:tags r:id="rId1"/>
    </p:custDataLst>
    <p:extLst>
      <p:ext uri="{BB962C8B-B14F-4D97-AF65-F5344CB8AC3E}">
        <p14:creationId xmlns:p14="http://schemas.microsoft.com/office/powerpoint/2010/main" val="1892705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1: Web Attacks</a:t>
            </a:r>
            <a:endParaRPr lang="en-US" dirty="0"/>
          </a:p>
        </p:txBody>
      </p:sp>
      <p:sp>
        <p:nvSpPr>
          <p:cNvPr id="3" name="Content Placeholder 2"/>
          <p:cNvSpPr>
            <a:spLocks noGrp="1"/>
          </p:cNvSpPr>
          <p:nvPr>
            <p:ph idx="1"/>
          </p:nvPr>
        </p:nvSpPr>
        <p:spPr/>
        <p:txBody>
          <a:bodyPr/>
          <a:lstStyle/>
          <a:p>
            <a:r>
              <a:rPr lang="en-US" dirty="0" smtClean="0"/>
              <a:t>Topics:</a:t>
            </a:r>
          </a:p>
          <a:p>
            <a:pPr lvl="1"/>
            <a:r>
              <a:rPr lang="en-US" dirty="0"/>
              <a:t>Attacks against browsers </a:t>
            </a:r>
          </a:p>
          <a:p>
            <a:pPr lvl="1"/>
            <a:r>
              <a:rPr lang="en-US" dirty="0"/>
              <a:t>Malicious websites  </a:t>
            </a:r>
          </a:p>
          <a:p>
            <a:pPr lvl="1"/>
            <a:r>
              <a:rPr lang="en-US" dirty="0"/>
              <a:t>Injection attacks</a:t>
            </a:r>
          </a:p>
          <a:p>
            <a:pPr lvl="1"/>
            <a:r>
              <a:rPr lang="en-US" dirty="0"/>
              <a:t>Spam and phishing</a:t>
            </a:r>
          </a:p>
          <a:p>
            <a:r>
              <a:rPr lang="en-US" dirty="0" smtClean="0"/>
              <a:t>Learning Outcomes:</a:t>
            </a:r>
          </a:p>
          <a:p>
            <a:pPr marL="342900" lvl="1" indent="0">
              <a:buNone/>
            </a:pPr>
            <a:r>
              <a:rPr lang="en-US" sz="2800" dirty="0" smtClean="0"/>
              <a:t>Upon completion of this lesson:</a:t>
            </a:r>
          </a:p>
          <a:p>
            <a:pPr lvl="1"/>
            <a:r>
              <a:rPr lang="en-US" dirty="0"/>
              <a:t>Students will be able to understand attacks against browsers. </a:t>
            </a:r>
          </a:p>
          <a:p>
            <a:pPr lvl="1"/>
            <a:r>
              <a:rPr lang="en-US" dirty="0"/>
              <a:t>Students will be able to describe injection attacks, such as SQL injection attack, cross site scripting attack.</a:t>
            </a:r>
          </a:p>
          <a:p>
            <a:pPr lvl="1"/>
            <a:r>
              <a:rPr lang="en-US" dirty="0"/>
              <a:t>Students will be able to recognize spam and phishing.</a:t>
            </a:r>
          </a:p>
          <a:p>
            <a:endParaRPr lang="en-US" dirty="0"/>
          </a:p>
        </p:txBody>
      </p:sp>
    </p:spTree>
    <p:extLst>
      <p:ext uri="{BB962C8B-B14F-4D97-AF65-F5344CB8AC3E}">
        <p14:creationId xmlns:p14="http://schemas.microsoft.com/office/powerpoint/2010/main" val="2140105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Warm up</a:t>
            </a:r>
            <a:endParaRPr lang="en-US" dirty="0"/>
          </a:p>
        </p:txBody>
      </p:sp>
      <p:sp>
        <p:nvSpPr>
          <p:cNvPr id="3" name="Content Placeholder 2"/>
          <p:cNvSpPr>
            <a:spLocks noGrp="1"/>
          </p:cNvSpPr>
          <p:nvPr>
            <p:ph idx="1"/>
          </p:nvPr>
        </p:nvSpPr>
        <p:spPr/>
        <p:txBody>
          <a:bodyPr/>
          <a:lstStyle/>
          <a:p>
            <a:r>
              <a:rPr lang="en-US" dirty="0"/>
              <a:t>What problems do they see when using browsers? Shopping habits are being recoded? Some tools got installed automatically? </a:t>
            </a:r>
          </a:p>
          <a:p>
            <a:endParaRPr lang="en-US" dirty="0"/>
          </a:p>
        </p:txBody>
      </p:sp>
    </p:spTree>
    <p:extLst>
      <p:ext uri="{BB962C8B-B14F-4D97-AF65-F5344CB8AC3E}">
        <p14:creationId xmlns:p14="http://schemas.microsoft.com/office/powerpoint/2010/main" val="2031276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Browser</a:t>
            </a:r>
            <a:endParaRPr lang="en-US" dirty="0"/>
          </a:p>
        </p:txBody>
      </p:sp>
      <p:sp>
        <p:nvSpPr>
          <p:cNvPr id="3" name="Content Placeholder 2"/>
          <p:cNvSpPr>
            <a:spLocks noGrp="1"/>
          </p:cNvSpPr>
          <p:nvPr>
            <p:ph idx="1"/>
          </p:nvPr>
        </p:nvSpPr>
        <p:spPr/>
        <p:txBody>
          <a:bodyPr/>
          <a:lstStyle/>
          <a:p>
            <a:r>
              <a:rPr lang="en-US" smtClean="0"/>
              <a:t>A browser is software with </a:t>
            </a:r>
            <a:r>
              <a:rPr lang="en-US" altLang="zh-CN" smtClean="0"/>
              <a:t>is</a:t>
            </a:r>
            <a:r>
              <a:rPr lang="zh-CN" altLang="en-US" smtClean="0"/>
              <a:t> </a:t>
            </a:r>
            <a:r>
              <a:rPr lang="en-US" altLang="zh-CN" smtClean="0"/>
              <a:t>used</a:t>
            </a:r>
            <a:r>
              <a:rPr lang="zh-CN" altLang="en-US" smtClean="0"/>
              <a:t> </a:t>
            </a:r>
            <a:r>
              <a:rPr lang="en-US" altLang="zh-CN" smtClean="0"/>
              <a:t>to</a:t>
            </a:r>
            <a:r>
              <a:rPr lang="zh-CN" altLang="en-US" smtClean="0"/>
              <a:t> </a:t>
            </a:r>
            <a:r>
              <a:rPr lang="en-US" altLang="zh-CN" smtClean="0"/>
              <a:t>c</a:t>
            </a:r>
            <a:r>
              <a:rPr lang="en-US" smtClean="0"/>
              <a:t>onnect to a </a:t>
            </a:r>
            <a:r>
              <a:rPr lang="en-US" altLang="zh-CN" smtClean="0"/>
              <a:t>different</a:t>
            </a:r>
            <a:r>
              <a:rPr lang="en-US" smtClean="0"/>
              <a:t> web address</a:t>
            </a:r>
            <a:r>
              <a:rPr lang="en-US" altLang="zh-CN" smtClean="0"/>
              <a:t>es</a:t>
            </a:r>
            <a:r>
              <a:rPr lang="en-US" smtClean="0"/>
              <a:t>, fetch and display</a:t>
            </a:r>
            <a:r>
              <a:rPr lang="zh-CN" altLang="en-US" smtClean="0"/>
              <a:t> </a:t>
            </a:r>
            <a:r>
              <a:rPr lang="en-US" altLang="zh-CN" smtClean="0"/>
              <a:t>the</a:t>
            </a:r>
            <a:r>
              <a:rPr lang="zh-CN" altLang="en-US" smtClean="0"/>
              <a:t> </a:t>
            </a:r>
            <a:r>
              <a:rPr lang="en-US" altLang="zh-CN" smtClean="0"/>
              <a:t>webpage</a:t>
            </a:r>
            <a:r>
              <a:rPr lang="zh-CN" altLang="en-US" smtClean="0"/>
              <a:t> </a:t>
            </a:r>
            <a:r>
              <a:rPr lang="en-US" altLang="zh-CN" smtClean="0"/>
              <a:t>of</a:t>
            </a:r>
            <a:r>
              <a:rPr lang="zh-CN" altLang="en-US" smtClean="0"/>
              <a:t> </a:t>
            </a:r>
            <a:r>
              <a:rPr lang="en-US" altLang="zh-CN" smtClean="0"/>
              <a:t>that</a:t>
            </a:r>
            <a:r>
              <a:rPr lang="zh-CN" altLang="en-US" smtClean="0"/>
              <a:t> </a:t>
            </a:r>
            <a:r>
              <a:rPr lang="en-US" smtClean="0"/>
              <a:t>address</a:t>
            </a:r>
            <a:r>
              <a:rPr lang="en-US" altLang="zh-CN" smtClean="0"/>
              <a:t>.</a:t>
            </a:r>
            <a:endParaRPr lang="en-US" smtClean="0"/>
          </a:p>
          <a:p>
            <a:endParaRPr lang="en-US" smtClean="0"/>
          </a:p>
          <a:p>
            <a:r>
              <a:rPr lang="en-US" altLang="zh-CN" smtClean="0"/>
              <a:t>Browsers</a:t>
            </a:r>
            <a:r>
              <a:rPr lang="zh-CN" altLang="en-US" smtClean="0"/>
              <a:t> </a:t>
            </a:r>
            <a:r>
              <a:rPr lang="en-US" altLang="zh-CN" smtClean="0"/>
              <a:t>connect</a:t>
            </a:r>
            <a:r>
              <a:rPr lang="zh-CN" altLang="en-US" smtClean="0"/>
              <a:t> </a:t>
            </a:r>
            <a:r>
              <a:rPr lang="en-US" altLang="zh-CN" smtClean="0"/>
              <a:t>users</a:t>
            </a:r>
            <a:r>
              <a:rPr lang="zh-CN" altLang="en-US" smtClean="0"/>
              <a:t> </a:t>
            </a:r>
            <a:r>
              <a:rPr lang="en-US" altLang="zh-CN" smtClean="0"/>
              <a:t>to</a:t>
            </a:r>
            <a:r>
              <a:rPr lang="zh-CN" altLang="en-US" smtClean="0"/>
              <a:t> </a:t>
            </a:r>
            <a:r>
              <a:rPr lang="en-US" altLang="zh-CN" smtClean="0"/>
              <a:t>outside</a:t>
            </a:r>
            <a:r>
              <a:rPr lang="zh-CN" altLang="en-US" smtClean="0"/>
              <a:t> </a:t>
            </a:r>
            <a:r>
              <a:rPr lang="en-US" altLang="zh-CN" smtClean="0"/>
              <a:t>networks,</a:t>
            </a:r>
            <a:r>
              <a:rPr lang="zh-CN" altLang="en-US" smtClean="0"/>
              <a:t> </a:t>
            </a:r>
            <a:r>
              <a:rPr lang="en-US" altLang="zh-CN" smtClean="0"/>
              <a:t>but</a:t>
            </a:r>
            <a:r>
              <a:rPr lang="zh-CN" altLang="en-US" smtClean="0"/>
              <a:t> </a:t>
            </a:r>
            <a:r>
              <a:rPr lang="en-US" altLang="zh-CN" smtClean="0"/>
              <a:t>few</a:t>
            </a:r>
            <a:r>
              <a:rPr lang="zh-CN" altLang="en-US" smtClean="0"/>
              <a:t> </a:t>
            </a:r>
            <a:r>
              <a:rPr lang="en-US" altLang="zh-CN" smtClean="0"/>
              <a:t>users</a:t>
            </a:r>
            <a:r>
              <a:rPr lang="zh-CN" altLang="en-US" smtClean="0"/>
              <a:t> </a:t>
            </a:r>
            <a:r>
              <a:rPr lang="en-US" altLang="zh-CN" smtClean="0"/>
              <a:t>can</a:t>
            </a:r>
            <a:r>
              <a:rPr lang="zh-CN" altLang="en-US" smtClean="0"/>
              <a:t> </a:t>
            </a:r>
            <a:r>
              <a:rPr lang="en-US" altLang="zh-CN" smtClean="0"/>
              <a:t>monitor</a:t>
            </a:r>
            <a:r>
              <a:rPr lang="zh-CN" altLang="en-US" smtClean="0"/>
              <a:t> </a:t>
            </a:r>
            <a:r>
              <a:rPr lang="en-US" altLang="zh-CN" smtClean="0"/>
              <a:t>the</a:t>
            </a:r>
            <a:r>
              <a:rPr lang="zh-CN" altLang="en-US" smtClean="0"/>
              <a:t> </a:t>
            </a:r>
            <a:r>
              <a:rPr lang="en-US" altLang="zh-CN" smtClean="0"/>
              <a:t>actual</a:t>
            </a:r>
            <a:r>
              <a:rPr lang="zh-CN" altLang="en-US" smtClean="0"/>
              <a:t> </a:t>
            </a:r>
            <a:r>
              <a:rPr lang="en-US" altLang="zh-CN" smtClean="0"/>
              <a:t>data</a:t>
            </a:r>
            <a:r>
              <a:rPr lang="zh-CN" altLang="en-US" smtClean="0"/>
              <a:t> </a:t>
            </a:r>
            <a:r>
              <a:rPr lang="en-US" altLang="zh-CN" smtClean="0"/>
              <a:t>transmitted.</a:t>
            </a:r>
            <a:endParaRPr lang="en-US" dirty="0"/>
          </a:p>
        </p:txBody>
      </p:sp>
    </p:spTree>
    <p:extLst>
      <p:ext uri="{BB962C8B-B14F-4D97-AF65-F5344CB8AC3E}">
        <p14:creationId xmlns:p14="http://schemas.microsoft.com/office/powerpoint/2010/main" val="368037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Man-in-the-Browser</a:t>
            </a:r>
            <a:endParaRPr lang="en-US" dirty="0"/>
          </a:p>
        </p:txBody>
      </p:sp>
      <p:sp>
        <p:nvSpPr>
          <p:cNvPr id="3" name="Content Placeholder 2"/>
          <p:cNvSpPr>
            <a:spLocks noGrp="1"/>
          </p:cNvSpPr>
          <p:nvPr>
            <p:ph idx="1"/>
          </p:nvPr>
        </p:nvSpPr>
        <p:spPr/>
        <p:txBody>
          <a:bodyPr/>
          <a:lstStyle/>
          <a:p>
            <a:r>
              <a:rPr lang="en-US" altLang="zh-CN" dirty="0" smtClean="0"/>
              <a:t>A</a:t>
            </a:r>
            <a:r>
              <a:rPr lang="zh-CN" altLang="en-US" dirty="0" smtClean="0"/>
              <a:t> </a:t>
            </a:r>
            <a:r>
              <a:rPr lang="en-US" altLang="zh-CN" dirty="0" smtClean="0"/>
              <a:t>man-in-the-browser</a:t>
            </a:r>
            <a:r>
              <a:rPr lang="zh-CN" altLang="en-US" dirty="0" smtClean="0"/>
              <a:t> </a:t>
            </a:r>
            <a:r>
              <a:rPr lang="en-US" altLang="zh-CN" dirty="0" smtClean="0"/>
              <a:t>attack</a:t>
            </a:r>
            <a:r>
              <a:rPr lang="zh-CN" altLang="en-US" dirty="0" smtClean="0"/>
              <a:t> </a:t>
            </a:r>
            <a:r>
              <a:rPr lang="en-US" altLang="zh-CN" dirty="0" smtClean="0"/>
              <a:t>is</a:t>
            </a:r>
            <a:r>
              <a:rPr lang="zh-CN" altLang="en-US" dirty="0" smtClean="0"/>
              <a:t> </a:t>
            </a:r>
            <a:r>
              <a:rPr lang="en-US" altLang="zh-CN" dirty="0" smtClean="0"/>
              <a:t>a type of malware which</a:t>
            </a:r>
            <a:r>
              <a:rPr lang="zh-CN" altLang="en-US" dirty="0" smtClean="0"/>
              <a:t> </a:t>
            </a:r>
            <a:r>
              <a:rPr lang="en-US" altLang="zh-CN" dirty="0" smtClean="0"/>
              <a:t>infects</a:t>
            </a:r>
            <a:r>
              <a:rPr lang="zh-CN" altLang="en-US" dirty="0" smtClean="0"/>
              <a:t> </a:t>
            </a:r>
            <a:r>
              <a:rPr lang="en-US" altLang="zh-CN" dirty="0" smtClean="0"/>
              <a:t>a</a:t>
            </a:r>
            <a:r>
              <a:rPr lang="zh-CN" altLang="en-US" dirty="0" smtClean="0"/>
              <a:t> </a:t>
            </a:r>
            <a:r>
              <a:rPr lang="en-US" altLang="zh-CN" dirty="0" smtClean="0"/>
              <a:t>browser.</a:t>
            </a:r>
            <a:r>
              <a:rPr lang="zh-CN" altLang="en-US" dirty="0" smtClean="0"/>
              <a:t> </a:t>
            </a:r>
            <a:endParaRPr lang="en-US" altLang="zh-CN" dirty="0" smtClean="0"/>
          </a:p>
          <a:p>
            <a:r>
              <a:rPr lang="en-US" altLang="zh-CN" dirty="0" smtClean="0"/>
              <a:t>The malicious code</a:t>
            </a:r>
            <a:r>
              <a:rPr lang="zh-CN" altLang="en-US" dirty="0" smtClean="0"/>
              <a:t> </a:t>
            </a:r>
            <a:r>
              <a:rPr lang="en-US" altLang="zh-CN" dirty="0" smtClean="0"/>
              <a:t>inserted</a:t>
            </a:r>
            <a:r>
              <a:rPr lang="zh-CN" altLang="en-US" dirty="0" smtClean="0"/>
              <a:t> </a:t>
            </a:r>
            <a:r>
              <a:rPr lang="en-US" altLang="zh-CN" dirty="0" smtClean="0"/>
              <a:t>into</a:t>
            </a:r>
            <a:r>
              <a:rPr lang="zh-CN" altLang="en-US" dirty="0" smtClean="0"/>
              <a:t> </a:t>
            </a:r>
            <a:r>
              <a:rPr lang="en-US" altLang="zh-CN" dirty="0" smtClean="0"/>
              <a:t>the</a:t>
            </a:r>
            <a:r>
              <a:rPr lang="zh-CN" altLang="en-US" dirty="0" smtClean="0"/>
              <a:t> </a:t>
            </a:r>
            <a:r>
              <a:rPr lang="en-US" altLang="zh-CN" dirty="0" smtClean="0"/>
              <a:t>browser</a:t>
            </a:r>
            <a:r>
              <a:rPr lang="zh-CN" altLang="en-US" dirty="0" smtClean="0"/>
              <a:t> </a:t>
            </a:r>
            <a:r>
              <a:rPr lang="en-US" altLang="zh-CN" dirty="0" smtClean="0"/>
              <a:t>can</a:t>
            </a:r>
            <a:r>
              <a:rPr lang="zh-CN" altLang="en-US" dirty="0" smtClean="0"/>
              <a:t> </a:t>
            </a:r>
            <a:r>
              <a:rPr lang="en-US" altLang="zh-CN" dirty="0" smtClean="0"/>
              <a:t>read,</a:t>
            </a:r>
            <a:r>
              <a:rPr lang="zh-CN" altLang="en-US" dirty="0" smtClean="0"/>
              <a:t> </a:t>
            </a:r>
            <a:r>
              <a:rPr lang="en-US" altLang="zh-CN" dirty="0" smtClean="0"/>
              <a:t>copy,</a:t>
            </a:r>
            <a:r>
              <a:rPr lang="zh-CN" altLang="en-US" dirty="0" smtClean="0"/>
              <a:t> </a:t>
            </a:r>
            <a:r>
              <a:rPr lang="en-US" altLang="zh-CN" dirty="0" smtClean="0"/>
              <a:t>and</a:t>
            </a:r>
            <a:r>
              <a:rPr lang="zh-CN" altLang="en-US" dirty="0" smtClean="0"/>
              <a:t> </a:t>
            </a:r>
            <a:r>
              <a:rPr lang="en-US" altLang="zh-CN" dirty="0" smtClean="0"/>
              <a:t>transfer anything</a:t>
            </a:r>
            <a:r>
              <a:rPr lang="zh-CN" altLang="en-US" dirty="0" smtClean="0"/>
              <a:t> </a:t>
            </a:r>
            <a:r>
              <a:rPr lang="en-US" altLang="zh-CN" dirty="0" smtClean="0"/>
              <a:t>the</a:t>
            </a:r>
            <a:r>
              <a:rPr lang="zh-CN" altLang="en-US" dirty="0" smtClean="0"/>
              <a:t> </a:t>
            </a:r>
            <a:r>
              <a:rPr lang="en-US" altLang="zh-CN" dirty="0" smtClean="0"/>
              <a:t>user</a:t>
            </a:r>
            <a:r>
              <a:rPr lang="zh-CN" altLang="en-US" dirty="0" smtClean="0"/>
              <a:t> </a:t>
            </a:r>
            <a:r>
              <a:rPr lang="en-US" altLang="zh-CN" dirty="0" smtClean="0"/>
              <a:t>enters</a:t>
            </a:r>
            <a:r>
              <a:rPr lang="zh-CN" altLang="en-US" dirty="0" smtClean="0"/>
              <a:t> </a:t>
            </a:r>
            <a:r>
              <a:rPr lang="en-US" altLang="zh-CN" dirty="0" smtClean="0"/>
              <a:t>in</a:t>
            </a:r>
            <a:r>
              <a:rPr lang="zh-CN" altLang="en-US" dirty="0" smtClean="0"/>
              <a:t> </a:t>
            </a:r>
            <a:r>
              <a:rPr lang="en-US" altLang="zh-CN" dirty="0" smtClean="0"/>
              <a:t>a</a:t>
            </a:r>
            <a:r>
              <a:rPr lang="zh-CN" altLang="en-US" dirty="0" smtClean="0"/>
              <a:t> </a:t>
            </a:r>
            <a:r>
              <a:rPr lang="en-US" altLang="zh-CN" dirty="0" smtClean="0"/>
              <a:t>browser.</a:t>
            </a:r>
          </a:p>
          <a:p>
            <a:r>
              <a:rPr lang="en-US" altLang="zh-CN" dirty="0" smtClean="0"/>
              <a:t>In man-in-the-browser</a:t>
            </a:r>
            <a:r>
              <a:rPr lang="zh-CN" altLang="en-US" dirty="0" smtClean="0"/>
              <a:t> </a:t>
            </a:r>
            <a:r>
              <a:rPr lang="en-US" altLang="zh-CN" dirty="0" smtClean="0"/>
              <a:t>attack, the credentials a user entered to access financial accounts (banking) or other sensitive data will</a:t>
            </a:r>
            <a:r>
              <a:rPr lang="zh-CN" altLang="en-US" dirty="0" smtClean="0"/>
              <a:t> </a:t>
            </a:r>
            <a:r>
              <a:rPr lang="en-US" altLang="zh-CN" dirty="0" smtClean="0"/>
              <a:t>be intercepted</a:t>
            </a:r>
            <a:r>
              <a:rPr lang="zh-CN" altLang="en-US" dirty="0" smtClean="0"/>
              <a:t> </a:t>
            </a:r>
            <a:r>
              <a:rPr lang="en-US" altLang="zh-CN" dirty="0" smtClean="0"/>
              <a:t>and</a:t>
            </a:r>
            <a:r>
              <a:rPr lang="zh-CN" altLang="en-US" dirty="0" smtClean="0"/>
              <a:t> </a:t>
            </a:r>
            <a:r>
              <a:rPr lang="en-US" altLang="zh-CN" dirty="0" smtClean="0"/>
              <a:t>reused.</a:t>
            </a:r>
            <a:r>
              <a:rPr lang="zh-CN" altLang="en-US" dirty="0" smtClean="0"/>
              <a:t> </a:t>
            </a:r>
            <a:endParaRPr lang="en-US" dirty="0"/>
          </a:p>
        </p:txBody>
      </p:sp>
    </p:spTree>
    <p:extLst>
      <p:ext uri="{BB962C8B-B14F-4D97-AF65-F5344CB8AC3E}">
        <p14:creationId xmlns:p14="http://schemas.microsoft.com/office/powerpoint/2010/main" val="6042436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HTTPS</a:t>
            </a:r>
            <a:endParaRPr lang="en-US" dirty="0"/>
          </a:p>
        </p:txBody>
      </p:sp>
      <p:sp>
        <p:nvSpPr>
          <p:cNvPr id="3" name="Content Placeholder 2"/>
          <p:cNvSpPr>
            <a:spLocks noGrp="1"/>
          </p:cNvSpPr>
          <p:nvPr>
            <p:ph idx="1"/>
          </p:nvPr>
        </p:nvSpPr>
        <p:spPr/>
        <p:txBody>
          <a:bodyPr/>
          <a:lstStyle/>
          <a:p>
            <a:r>
              <a:rPr lang="en-US" altLang="zh-CN" smtClean="0"/>
              <a:t>Banking</a:t>
            </a:r>
            <a:r>
              <a:rPr lang="zh-CN" altLang="en-US" smtClean="0"/>
              <a:t> </a:t>
            </a:r>
            <a:r>
              <a:rPr lang="en-US" altLang="zh-CN" smtClean="0"/>
              <a:t>and</a:t>
            </a:r>
            <a:r>
              <a:rPr lang="zh-CN" altLang="en-US" smtClean="0"/>
              <a:t> </a:t>
            </a:r>
            <a:r>
              <a:rPr lang="en-US" altLang="zh-CN" smtClean="0"/>
              <a:t>other</a:t>
            </a:r>
            <a:r>
              <a:rPr lang="zh-CN" altLang="en-US" smtClean="0"/>
              <a:t> </a:t>
            </a:r>
            <a:r>
              <a:rPr lang="en-US" altLang="zh-CN" smtClean="0"/>
              <a:t>financial</a:t>
            </a:r>
            <a:r>
              <a:rPr lang="zh-CN" altLang="en-US" smtClean="0"/>
              <a:t> </a:t>
            </a:r>
            <a:r>
              <a:rPr lang="en-US" altLang="zh-CN" smtClean="0"/>
              <a:t>transactions</a:t>
            </a:r>
            <a:r>
              <a:rPr lang="zh-CN" altLang="en-US" smtClean="0"/>
              <a:t> </a:t>
            </a:r>
            <a:r>
              <a:rPr lang="en-US" altLang="zh-CN" smtClean="0"/>
              <a:t>are</a:t>
            </a:r>
            <a:r>
              <a:rPr lang="zh-CN" altLang="en-US" smtClean="0"/>
              <a:t> </a:t>
            </a:r>
            <a:r>
              <a:rPr lang="en-US" altLang="zh-CN" smtClean="0"/>
              <a:t>ordinarily</a:t>
            </a:r>
            <a:r>
              <a:rPr lang="zh-CN" altLang="en-US" smtClean="0"/>
              <a:t> </a:t>
            </a:r>
            <a:r>
              <a:rPr lang="en-US" altLang="zh-CN" smtClean="0"/>
              <a:t>protected</a:t>
            </a:r>
            <a:r>
              <a:rPr lang="zh-CN" altLang="en-US" smtClean="0"/>
              <a:t> </a:t>
            </a:r>
            <a:r>
              <a:rPr lang="en-US" altLang="zh-CN" smtClean="0"/>
              <a:t>in</a:t>
            </a:r>
            <a:r>
              <a:rPr lang="zh-CN" altLang="en-US" smtClean="0"/>
              <a:t> </a:t>
            </a:r>
            <a:r>
              <a:rPr lang="en-US" altLang="zh-CN" smtClean="0"/>
              <a:t>transit</a:t>
            </a:r>
            <a:r>
              <a:rPr lang="zh-CN" altLang="en-US" smtClean="0"/>
              <a:t> </a:t>
            </a:r>
            <a:r>
              <a:rPr lang="en-US" altLang="zh-CN" smtClean="0"/>
              <a:t>by</a:t>
            </a:r>
            <a:r>
              <a:rPr lang="zh-CN" altLang="en-US" smtClean="0"/>
              <a:t> </a:t>
            </a:r>
            <a:r>
              <a:rPr lang="en-US" altLang="zh-CN" smtClean="0"/>
              <a:t>an</a:t>
            </a:r>
            <a:r>
              <a:rPr lang="zh-CN" altLang="en-US" smtClean="0"/>
              <a:t> </a:t>
            </a:r>
            <a:r>
              <a:rPr lang="en-US" altLang="zh-CN" smtClean="0"/>
              <a:t>encrypted</a:t>
            </a:r>
            <a:r>
              <a:rPr lang="zh-CN" altLang="en-US" smtClean="0"/>
              <a:t> </a:t>
            </a:r>
            <a:r>
              <a:rPr lang="en-US" altLang="zh-CN" smtClean="0"/>
              <a:t>session,</a:t>
            </a:r>
            <a:r>
              <a:rPr lang="zh-CN" altLang="en-US" smtClean="0"/>
              <a:t> </a:t>
            </a:r>
            <a:r>
              <a:rPr lang="en-US" altLang="zh-CN" smtClean="0"/>
              <a:t>using</a:t>
            </a:r>
            <a:r>
              <a:rPr lang="zh-CN" altLang="en-US" smtClean="0"/>
              <a:t> </a:t>
            </a:r>
            <a:r>
              <a:rPr lang="en-US" altLang="zh-CN" smtClean="0"/>
              <a:t>a</a:t>
            </a:r>
            <a:r>
              <a:rPr lang="zh-CN" altLang="en-US" smtClean="0"/>
              <a:t> </a:t>
            </a:r>
            <a:r>
              <a:rPr lang="en-US" altLang="zh-CN" smtClean="0"/>
              <a:t>protocol</a:t>
            </a:r>
            <a:r>
              <a:rPr lang="zh-CN" altLang="en-US" smtClean="0"/>
              <a:t> </a:t>
            </a:r>
            <a:r>
              <a:rPr lang="en-US" altLang="zh-CN" smtClean="0"/>
              <a:t>names</a:t>
            </a:r>
            <a:r>
              <a:rPr lang="zh-CN" altLang="en-US" smtClean="0"/>
              <a:t> </a:t>
            </a:r>
            <a:r>
              <a:rPr lang="en-US" altLang="zh-CN" smtClean="0"/>
              <a:t>SSL</a:t>
            </a:r>
            <a:r>
              <a:rPr lang="zh-CN" altLang="en-US" smtClean="0"/>
              <a:t> </a:t>
            </a:r>
            <a:r>
              <a:rPr lang="en-US" altLang="zh-CN" smtClean="0"/>
              <a:t>(Secure</a:t>
            </a:r>
            <a:r>
              <a:rPr lang="zh-CN" altLang="en-US" smtClean="0"/>
              <a:t> </a:t>
            </a:r>
            <a:r>
              <a:rPr lang="en-US" altLang="zh-CN" smtClean="0"/>
              <a:t>sockets</a:t>
            </a:r>
            <a:r>
              <a:rPr lang="zh-CN" altLang="en-US" smtClean="0"/>
              <a:t> </a:t>
            </a:r>
            <a:r>
              <a:rPr lang="en-US" altLang="zh-CN" smtClean="0"/>
              <a:t>Layer)</a:t>
            </a:r>
            <a:r>
              <a:rPr lang="zh-CN" altLang="en-US" smtClean="0"/>
              <a:t> </a:t>
            </a:r>
            <a:r>
              <a:rPr lang="en-US" altLang="zh-CN" smtClean="0"/>
              <a:t>or</a:t>
            </a:r>
            <a:r>
              <a:rPr lang="zh-CN" altLang="en-US" smtClean="0"/>
              <a:t> </a:t>
            </a:r>
            <a:r>
              <a:rPr lang="en-US" altLang="zh-CN" smtClean="0"/>
              <a:t>HTTPS</a:t>
            </a:r>
            <a:r>
              <a:rPr lang="zh-CN" altLang="en-US" smtClean="0"/>
              <a:t> </a:t>
            </a:r>
            <a:r>
              <a:rPr lang="en-US" altLang="zh-CN" smtClean="0"/>
              <a:t>(HTTP</a:t>
            </a:r>
            <a:r>
              <a:rPr lang="zh-CN" altLang="en-US" smtClean="0"/>
              <a:t> </a:t>
            </a:r>
            <a:r>
              <a:rPr lang="en-US" altLang="zh-CN" smtClean="0"/>
              <a:t>Secure),</a:t>
            </a:r>
            <a:r>
              <a:rPr lang="zh-CN" altLang="en-US" smtClean="0"/>
              <a:t> </a:t>
            </a:r>
            <a:r>
              <a:rPr lang="en-US" altLang="zh-CN" smtClean="0"/>
              <a:t>and</a:t>
            </a:r>
            <a:r>
              <a:rPr lang="zh-CN" altLang="en-US" smtClean="0"/>
              <a:t> </a:t>
            </a:r>
            <a:r>
              <a:rPr lang="en-US" altLang="zh-CN" smtClean="0"/>
              <a:t>identified</a:t>
            </a:r>
            <a:r>
              <a:rPr lang="zh-CN" altLang="en-US" smtClean="0"/>
              <a:t> </a:t>
            </a:r>
            <a:r>
              <a:rPr lang="en-US" altLang="zh-CN" smtClean="0"/>
              <a:t>by</a:t>
            </a:r>
            <a:r>
              <a:rPr lang="zh-CN" altLang="en-US" smtClean="0"/>
              <a:t> </a:t>
            </a:r>
            <a:r>
              <a:rPr lang="en-US" altLang="zh-CN" smtClean="0"/>
              <a:t>a</a:t>
            </a:r>
            <a:r>
              <a:rPr lang="zh-CN" altLang="en-US" smtClean="0"/>
              <a:t> </a:t>
            </a:r>
            <a:r>
              <a:rPr lang="en-US" altLang="zh-CN" smtClean="0"/>
              <a:t>lock</a:t>
            </a:r>
            <a:r>
              <a:rPr lang="zh-CN" altLang="en-US" smtClean="0"/>
              <a:t> </a:t>
            </a:r>
            <a:r>
              <a:rPr lang="en-US" altLang="zh-CN" smtClean="0"/>
              <a:t>icon</a:t>
            </a:r>
            <a:r>
              <a:rPr lang="zh-CN" altLang="en-US" smtClean="0"/>
              <a:t> </a:t>
            </a:r>
            <a:r>
              <a:rPr lang="en-US" altLang="zh-CN" smtClean="0"/>
              <a:t>on</a:t>
            </a:r>
            <a:r>
              <a:rPr lang="zh-CN" altLang="en-US" smtClean="0"/>
              <a:t> </a:t>
            </a:r>
            <a:r>
              <a:rPr lang="en-US" altLang="zh-CN" smtClean="0"/>
              <a:t>the</a:t>
            </a:r>
            <a:r>
              <a:rPr lang="zh-CN" altLang="en-US" smtClean="0"/>
              <a:t> </a:t>
            </a:r>
            <a:r>
              <a:rPr lang="en-US" altLang="zh-CN" smtClean="0"/>
              <a:t>browser’s</a:t>
            </a:r>
            <a:r>
              <a:rPr lang="zh-CN" altLang="en-US" smtClean="0"/>
              <a:t> </a:t>
            </a:r>
            <a:r>
              <a:rPr lang="en-US" altLang="zh-CN" smtClean="0"/>
              <a:t>screen.</a:t>
            </a:r>
            <a:r>
              <a:rPr lang="zh-CN" altLang="en-US" smtClean="0"/>
              <a:t> </a:t>
            </a:r>
            <a:endParaRPr lang="en-US" altLang="zh-CN" smtClean="0"/>
          </a:p>
          <a:p>
            <a:r>
              <a:rPr lang="en-US" altLang="zh-CN" smtClean="0"/>
              <a:t>SSL</a:t>
            </a:r>
            <a:r>
              <a:rPr lang="zh-CN" altLang="en-US" smtClean="0"/>
              <a:t> </a:t>
            </a:r>
            <a:r>
              <a:rPr lang="en-US" altLang="zh-CN" smtClean="0"/>
              <a:t>encryption</a:t>
            </a:r>
            <a:r>
              <a:rPr lang="zh-CN" altLang="en-US" smtClean="0"/>
              <a:t> </a:t>
            </a:r>
            <a:r>
              <a:rPr lang="en-US" altLang="zh-CN" smtClean="0"/>
              <a:t>is</a:t>
            </a:r>
            <a:r>
              <a:rPr lang="zh-CN" altLang="en-US" smtClean="0"/>
              <a:t> </a:t>
            </a:r>
            <a:r>
              <a:rPr lang="en-US" altLang="zh-CN" smtClean="0"/>
              <a:t>applied</a:t>
            </a:r>
            <a:r>
              <a:rPr lang="zh-CN" altLang="en-US" smtClean="0"/>
              <a:t> </a:t>
            </a:r>
            <a:r>
              <a:rPr lang="en-US" altLang="zh-CN" smtClean="0"/>
              <a:t>in</a:t>
            </a:r>
            <a:r>
              <a:rPr lang="zh-CN" altLang="en-US" smtClean="0"/>
              <a:t> </a:t>
            </a:r>
            <a:r>
              <a:rPr lang="en-US" altLang="zh-CN" smtClean="0"/>
              <a:t>the</a:t>
            </a:r>
            <a:r>
              <a:rPr lang="zh-CN" altLang="en-US" smtClean="0"/>
              <a:t> </a:t>
            </a:r>
            <a:r>
              <a:rPr lang="en-US" altLang="zh-CN" smtClean="0"/>
              <a:t>browser,</a:t>
            </a:r>
            <a:r>
              <a:rPr lang="zh-CN" altLang="en-US" smtClean="0"/>
              <a:t> </a:t>
            </a:r>
            <a:r>
              <a:rPr lang="en-US" altLang="zh-CN" smtClean="0"/>
              <a:t>it</a:t>
            </a:r>
            <a:r>
              <a:rPr lang="zh-CN" altLang="en-US" smtClean="0"/>
              <a:t> </a:t>
            </a:r>
            <a:r>
              <a:rPr lang="en-US" altLang="zh-CN" smtClean="0"/>
              <a:t>covers</a:t>
            </a:r>
            <a:r>
              <a:rPr lang="zh-CN" altLang="en-US" smtClean="0"/>
              <a:t> </a:t>
            </a:r>
            <a:r>
              <a:rPr lang="en-US" altLang="zh-CN" smtClean="0"/>
              <a:t>communication</a:t>
            </a:r>
            <a:r>
              <a:rPr lang="zh-CN" altLang="en-US" smtClean="0"/>
              <a:t> </a:t>
            </a:r>
            <a:r>
              <a:rPr lang="en-US" altLang="zh-CN" smtClean="0"/>
              <a:t>between</a:t>
            </a:r>
            <a:r>
              <a:rPr lang="zh-CN" altLang="en-US" smtClean="0"/>
              <a:t> </a:t>
            </a:r>
            <a:r>
              <a:rPr lang="en-US" altLang="zh-CN" smtClean="0"/>
              <a:t>a</a:t>
            </a:r>
            <a:r>
              <a:rPr lang="zh-CN" altLang="en-US" smtClean="0"/>
              <a:t> </a:t>
            </a:r>
            <a:r>
              <a:rPr lang="en-US" altLang="zh-CN" smtClean="0"/>
              <a:t>browser</a:t>
            </a:r>
            <a:r>
              <a:rPr lang="zh-CN" altLang="en-US" smtClean="0"/>
              <a:t> </a:t>
            </a:r>
            <a:r>
              <a:rPr lang="en-US" altLang="zh-CN" smtClean="0"/>
              <a:t>and</a:t>
            </a:r>
            <a:r>
              <a:rPr lang="zh-CN" altLang="en-US" smtClean="0"/>
              <a:t> </a:t>
            </a:r>
            <a:r>
              <a:rPr lang="en-US" altLang="zh-CN" smtClean="0"/>
              <a:t>the</a:t>
            </a:r>
            <a:r>
              <a:rPr lang="zh-CN" altLang="en-US" smtClean="0"/>
              <a:t> </a:t>
            </a:r>
            <a:r>
              <a:rPr lang="en-US" altLang="zh-CN" smtClean="0"/>
              <a:t>remote</a:t>
            </a:r>
            <a:r>
              <a:rPr lang="zh-CN" altLang="en-US" smtClean="0"/>
              <a:t> </a:t>
            </a:r>
            <a:r>
              <a:rPr lang="en-US" altLang="zh-CN" smtClean="0"/>
              <a:t>web</a:t>
            </a:r>
            <a:r>
              <a:rPr lang="zh-CN" altLang="en-US" smtClean="0"/>
              <a:t> </a:t>
            </a:r>
            <a:r>
              <a:rPr lang="en-US" altLang="zh-CN" smtClean="0"/>
              <a:t>host.</a:t>
            </a:r>
            <a:r>
              <a:rPr lang="zh-CN" altLang="en-US" smtClean="0"/>
              <a:t> </a:t>
            </a:r>
            <a:endParaRPr lang="en-US" altLang="zh-CN" smtClean="0"/>
          </a:p>
          <a:p>
            <a:r>
              <a:rPr lang="en-US" altLang="zh-CN" smtClean="0"/>
              <a:t>Data</a:t>
            </a:r>
            <a:r>
              <a:rPr lang="zh-CN" altLang="en-US" smtClean="0"/>
              <a:t> </a:t>
            </a:r>
            <a:r>
              <a:rPr lang="en-US" altLang="zh-CN" smtClean="0"/>
              <a:t>are</a:t>
            </a:r>
            <a:r>
              <a:rPr lang="zh-CN" altLang="en-US" smtClean="0"/>
              <a:t> </a:t>
            </a:r>
            <a:r>
              <a:rPr lang="en-US" altLang="zh-CN" smtClean="0"/>
              <a:t>vulnerable</a:t>
            </a:r>
            <a:r>
              <a:rPr lang="zh-CN" altLang="en-US" smtClean="0"/>
              <a:t> </a:t>
            </a:r>
            <a:r>
              <a:rPr lang="en-US" altLang="zh-CN" smtClean="0"/>
              <a:t>before</a:t>
            </a:r>
            <a:r>
              <a:rPr lang="zh-CN" altLang="en-US" smtClean="0"/>
              <a:t> </a:t>
            </a:r>
            <a:r>
              <a:rPr lang="en-US" altLang="zh-CN" smtClean="0"/>
              <a:t>being</a:t>
            </a:r>
            <a:r>
              <a:rPr lang="zh-CN" altLang="en-US" smtClean="0"/>
              <a:t> </a:t>
            </a:r>
            <a:r>
              <a:rPr lang="en-US" altLang="zh-CN" smtClean="0"/>
              <a:t>encrypted.</a:t>
            </a:r>
            <a:endParaRPr lang="en-US" dirty="0"/>
          </a:p>
        </p:txBody>
      </p:sp>
    </p:spTree>
    <p:extLst>
      <p:ext uri="{BB962C8B-B14F-4D97-AF65-F5344CB8AC3E}">
        <p14:creationId xmlns:p14="http://schemas.microsoft.com/office/powerpoint/2010/main" val="12893442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Keystroke Logger</a:t>
            </a:r>
            <a:endParaRPr lang="en-US" dirty="0"/>
          </a:p>
        </p:txBody>
      </p:sp>
      <p:sp>
        <p:nvSpPr>
          <p:cNvPr id="3" name="Content Placeholder 2"/>
          <p:cNvSpPr>
            <a:spLocks noGrp="1"/>
          </p:cNvSpPr>
          <p:nvPr>
            <p:ph idx="1"/>
          </p:nvPr>
        </p:nvSpPr>
        <p:spPr/>
        <p:txBody>
          <a:bodyPr/>
          <a:lstStyle/>
          <a:p>
            <a:r>
              <a:rPr lang="en-US" altLang="zh-CN" dirty="0" smtClean="0"/>
              <a:t>A</a:t>
            </a:r>
            <a:r>
              <a:rPr lang="zh-CN" altLang="en-US" dirty="0" smtClean="0"/>
              <a:t> </a:t>
            </a:r>
            <a:r>
              <a:rPr lang="en-US" altLang="zh-CN" dirty="0" smtClean="0"/>
              <a:t>keystroke</a:t>
            </a:r>
            <a:r>
              <a:rPr lang="zh-CN" altLang="en-US" dirty="0" smtClean="0"/>
              <a:t> </a:t>
            </a:r>
            <a:r>
              <a:rPr lang="en-US" altLang="zh-CN" dirty="0" smtClean="0"/>
              <a:t>logger</a:t>
            </a:r>
            <a:r>
              <a:rPr lang="zh-CN" altLang="en-US" dirty="0" smtClean="0"/>
              <a:t> </a:t>
            </a:r>
            <a:r>
              <a:rPr lang="en-US" altLang="zh-CN" dirty="0" smtClean="0"/>
              <a:t>is</a:t>
            </a:r>
            <a:r>
              <a:rPr lang="zh-CN" altLang="en-US" dirty="0" smtClean="0"/>
              <a:t> </a:t>
            </a:r>
            <a:r>
              <a:rPr lang="en-US" altLang="zh-CN" dirty="0" smtClean="0"/>
              <a:t>either</a:t>
            </a:r>
            <a:r>
              <a:rPr lang="zh-CN" altLang="en-US" dirty="0" smtClean="0"/>
              <a:t> </a:t>
            </a:r>
            <a:r>
              <a:rPr lang="en-US" altLang="zh-CN" dirty="0" smtClean="0"/>
              <a:t>hardware</a:t>
            </a:r>
            <a:r>
              <a:rPr lang="en-US" dirty="0" smtClean="0"/>
              <a:t> or software that records all keystrokes</a:t>
            </a:r>
            <a:r>
              <a:rPr lang="zh-CN" altLang="en-US" dirty="0" smtClean="0"/>
              <a:t> </a:t>
            </a:r>
            <a:r>
              <a:rPr lang="en-US" altLang="zh-CN" dirty="0" smtClean="0"/>
              <a:t>entered.</a:t>
            </a:r>
            <a:endParaRPr lang="en-US" dirty="0" smtClean="0"/>
          </a:p>
          <a:p>
            <a:r>
              <a:rPr lang="en-US" dirty="0" smtClean="0"/>
              <a:t>May be plugged into a USB port or </a:t>
            </a:r>
            <a:r>
              <a:rPr lang="en-US" altLang="zh-CN" dirty="0" smtClean="0"/>
              <a:t>m</a:t>
            </a:r>
            <a:r>
              <a:rPr lang="en-US" dirty="0" smtClean="0"/>
              <a:t>ay also be installed as malware</a:t>
            </a:r>
          </a:p>
          <a:p>
            <a:r>
              <a:rPr lang="en-US" altLang="zh-CN" dirty="0" smtClean="0"/>
              <a:t>The</a:t>
            </a:r>
            <a:r>
              <a:rPr lang="zh-CN" altLang="en-US" dirty="0" smtClean="0"/>
              <a:t> </a:t>
            </a:r>
            <a:r>
              <a:rPr lang="en-US" altLang="zh-CN" dirty="0" smtClean="0"/>
              <a:t>keystroke</a:t>
            </a:r>
            <a:r>
              <a:rPr lang="zh-CN" altLang="en-US" dirty="0" smtClean="0"/>
              <a:t> </a:t>
            </a:r>
            <a:r>
              <a:rPr lang="en-US" altLang="zh-CN" dirty="0" smtClean="0"/>
              <a:t>logger</a:t>
            </a:r>
            <a:r>
              <a:rPr lang="zh-CN" altLang="en-US" dirty="0" smtClean="0"/>
              <a:t> </a:t>
            </a:r>
            <a:r>
              <a:rPr lang="en-US" altLang="zh-CN" dirty="0" smtClean="0"/>
              <a:t>either</a:t>
            </a:r>
            <a:r>
              <a:rPr lang="zh-CN" altLang="en-US" dirty="0" smtClean="0"/>
              <a:t> </a:t>
            </a:r>
            <a:r>
              <a:rPr lang="en-US" altLang="zh-CN" dirty="0" smtClean="0"/>
              <a:t>holds</a:t>
            </a:r>
            <a:r>
              <a:rPr lang="zh-CN" altLang="en-US" dirty="0" smtClean="0"/>
              <a:t> </a:t>
            </a:r>
            <a:r>
              <a:rPr lang="en-US" altLang="zh-CN" dirty="0" smtClean="0"/>
              <a:t>these</a:t>
            </a:r>
            <a:r>
              <a:rPr lang="zh-CN" altLang="en-US" dirty="0" smtClean="0"/>
              <a:t> </a:t>
            </a:r>
            <a:r>
              <a:rPr lang="en-US" altLang="zh-CN" dirty="0" smtClean="0"/>
              <a:t>keystrokes</a:t>
            </a:r>
            <a:r>
              <a:rPr lang="zh-CN" altLang="en-US" dirty="0" smtClean="0"/>
              <a:t> </a:t>
            </a:r>
            <a:r>
              <a:rPr lang="en-US" altLang="zh-CN" dirty="0" smtClean="0"/>
              <a:t>for</a:t>
            </a:r>
            <a:r>
              <a:rPr lang="zh-CN" altLang="en-US" dirty="0" smtClean="0"/>
              <a:t> </a:t>
            </a:r>
            <a:r>
              <a:rPr lang="en-US" altLang="zh-CN" dirty="0" smtClean="0"/>
              <a:t>future</a:t>
            </a:r>
            <a:r>
              <a:rPr lang="zh-CN" altLang="en-US" dirty="0" smtClean="0"/>
              <a:t> </a:t>
            </a:r>
            <a:r>
              <a:rPr lang="en-US" altLang="zh-CN" dirty="0" smtClean="0"/>
              <a:t>use</a:t>
            </a:r>
            <a:r>
              <a:rPr lang="zh-CN" altLang="en-US" dirty="0" smtClean="0"/>
              <a:t> </a:t>
            </a:r>
            <a:r>
              <a:rPr lang="en-US" altLang="zh-CN" dirty="0" smtClean="0"/>
              <a:t>by the</a:t>
            </a:r>
            <a:r>
              <a:rPr lang="zh-CN" altLang="en-US" dirty="0" smtClean="0"/>
              <a:t> </a:t>
            </a:r>
            <a:r>
              <a:rPr lang="en-US" altLang="zh-CN" dirty="0" smtClean="0"/>
              <a:t>attacker</a:t>
            </a:r>
            <a:r>
              <a:rPr lang="zh-CN" altLang="en-US" dirty="0" smtClean="0"/>
              <a:t> </a:t>
            </a:r>
            <a:r>
              <a:rPr lang="en-US" altLang="zh-CN" dirty="0" smtClean="0"/>
              <a:t>or</a:t>
            </a:r>
            <a:r>
              <a:rPr lang="zh-CN" altLang="en-US" dirty="0" smtClean="0"/>
              <a:t> </a:t>
            </a:r>
            <a:r>
              <a:rPr lang="en-US" altLang="zh-CN" dirty="0" smtClean="0"/>
              <a:t>sends</a:t>
            </a:r>
            <a:r>
              <a:rPr lang="zh-CN" altLang="en-US" dirty="0" smtClean="0"/>
              <a:t> </a:t>
            </a:r>
            <a:r>
              <a:rPr lang="en-US" altLang="zh-CN" dirty="0" smtClean="0"/>
              <a:t>them</a:t>
            </a:r>
            <a:r>
              <a:rPr lang="zh-CN" altLang="en-US" dirty="0" smtClean="0"/>
              <a:t> </a:t>
            </a:r>
            <a:r>
              <a:rPr lang="en-US" altLang="zh-CN" dirty="0" smtClean="0"/>
              <a:t>to</a:t>
            </a:r>
            <a:r>
              <a:rPr lang="zh-CN" altLang="en-US" dirty="0" smtClean="0"/>
              <a:t> </a:t>
            </a:r>
            <a:r>
              <a:rPr lang="en-US" altLang="zh-CN" dirty="0" smtClean="0"/>
              <a:t>the</a:t>
            </a:r>
            <a:r>
              <a:rPr lang="zh-CN" altLang="en-US" dirty="0" smtClean="0"/>
              <a:t> </a:t>
            </a:r>
            <a:r>
              <a:rPr lang="en-US" altLang="zh-CN" dirty="0" smtClean="0"/>
              <a:t>attacker</a:t>
            </a:r>
            <a:r>
              <a:rPr lang="zh-CN" altLang="en-US" dirty="0" smtClean="0"/>
              <a:t> </a:t>
            </a:r>
            <a:r>
              <a:rPr lang="en-US" altLang="zh-CN" dirty="0" smtClean="0"/>
              <a:t>across</a:t>
            </a:r>
            <a:r>
              <a:rPr lang="zh-CN" altLang="en-US" dirty="0" smtClean="0"/>
              <a:t> </a:t>
            </a:r>
            <a:r>
              <a:rPr lang="en-US" altLang="zh-CN" dirty="0" smtClean="0"/>
              <a:t>a</a:t>
            </a:r>
            <a:r>
              <a:rPr lang="zh-CN" altLang="en-US" dirty="0" smtClean="0"/>
              <a:t> </a:t>
            </a:r>
            <a:r>
              <a:rPr lang="en-US" altLang="zh-CN" dirty="0" smtClean="0"/>
              <a:t>network</a:t>
            </a:r>
            <a:r>
              <a:rPr lang="zh-CN" altLang="en-US" dirty="0" smtClean="0"/>
              <a:t> </a:t>
            </a:r>
            <a:r>
              <a:rPr lang="en-US" altLang="zh-CN" dirty="0" smtClean="0"/>
              <a:t>connection.</a:t>
            </a:r>
          </a:p>
          <a:p>
            <a:r>
              <a:rPr lang="en-US" altLang="zh-CN" dirty="0" smtClean="0"/>
              <a:t>Not</a:t>
            </a:r>
            <a:r>
              <a:rPr lang="zh-CN" altLang="en-US" dirty="0" smtClean="0"/>
              <a:t> </a:t>
            </a:r>
            <a:r>
              <a:rPr lang="en-US" altLang="zh-CN" dirty="0" smtClean="0"/>
              <a:t>limited</a:t>
            </a:r>
            <a:r>
              <a:rPr lang="zh-CN" altLang="en-US" dirty="0" smtClean="0"/>
              <a:t> </a:t>
            </a:r>
            <a:r>
              <a:rPr lang="en-US" altLang="zh-CN" dirty="0" smtClean="0"/>
              <a:t>to</a:t>
            </a:r>
            <a:r>
              <a:rPr lang="zh-CN" altLang="en-US" dirty="0" smtClean="0"/>
              <a:t> </a:t>
            </a:r>
            <a:r>
              <a:rPr lang="en-US" altLang="zh-CN" dirty="0" smtClean="0"/>
              <a:t>browser.</a:t>
            </a:r>
            <a:endParaRPr lang="en-US" dirty="0"/>
          </a:p>
        </p:txBody>
      </p:sp>
      <p:grpSp>
        <p:nvGrpSpPr>
          <p:cNvPr id="10" name="Group 9" title="Keystroke Logger"/>
          <p:cNvGrpSpPr/>
          <p:nvPr/>
        </p:nvGrpSpPr>
        <p:grpSpPr>
          <a:xfrm>
            <a:off x="3316756" y="4453615"/>
            <a:ext cx="4441790" cy="1723348"/>
            <a:chOff x="3316756" y="4453615"/>
            <a:chExt cx="4441790" cy="1723348"/>
          </a:xfrm>
        </p:grpSpPr>
        <p:pic>
          <p:nvPicPr>
            <p:cNvPr id="6" name="Picture 5" title="Keystroke Logger"/>
            <p:cNvPicPr>
              <a:picLocks noChangeAspect="1"/>
            </p:cNvPicPr>
            <p:nvPr/>
          </p:nvPicPr>
          <p:blipFill>
            <a:blip r:embed="rId2"/>
            <a:stretch>
              <a:fillRect/>
            </a:stretch>
          </p:blipFill>
          <p:spPr>
            <a:xfrm>
              <a:off x="5501780" y="4453615"/>
              <a:ext cx="2256766" cy="1723348"/>
            </a:xfrm>
            <a:prstGeom prst="rect">
              <a:avLst/>
            </a:prstGeom>
          </p:spPr>
        </p:pic>
        <p:pic>
          <p:nvPicPr>
            <p:cNvPr id="7" name="Picture 6" title="Keystroke Logger"/>
            <p:cNvPicPr>
              <a:picLocks noChangeAspect="1"/>
            </p:cNvPicPr>
            <p:nvPr/>
          </p:nvPicPr>
          <p:blipFill rotWithShape="1">
            <a:blip r:embed="rId3"/>
            <a:srcRect b="13890"/>
            <a:stretch/>
          </p:blipFill>
          <p:spPr>
            <a:xfrm>
              <a:off x="3316756" y="4900731"/>
              <a:ext cx="1856185" cy="1276232"/>
            </a:xfrm>
            <a:prstGeom prst="rect">
              <a:avLst/>
            </a:prstGeom>
          </p:spPr>
        </p:pic>
      </p:grpSp>
    </p:spTree>
    <p:extLst>
      <p:ext uri="{BB962C8B-B14F-4D97-AF65-F5344CB8AC3E}">
        <p14:creationId xmlns:p14="http://schemas.microsoft.com/office/powerpoint/2010/main" val="18990468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Page-in-the-Middle</a:t>
            </a:r>
            <a:endParaRPr lang="en-US" dirty="0"/>
          </a:p>
        </p:txBody>
      </p:sp>
      <p:sp>
        <p:nvSpPr>
          <p:cNvPr id="3" name="Content Placeholder 2"/>
          <p:cNvSpPr>
            <a:spLocks noGrp="1"/>
          </p:cNvSpPr>
          <p:nvPr>
            <p:ph idx="1"/>
          </p:nvPr>
        </p:nvSpPr>
        <p:spPr/>
        <p:txBody>
          <a:bodyPr/>
          <a:lstStyle/>
          <a:p>
            <a:r>
              <a:rPr lang="en-US" altLang="zh-CN" dirty="0" smtClean="0"/>
              <a:t>A page-</a:t>
            </a:r>
            <a:r>
              <a:rPr lang="en-US" dirty="0" smtClean="0"/>
              <a:t>in-the-middle</a:t>
            </a:r>
            <a:r>
              <a:rPr lang="zh-CN" altLang="en-US" dirty="0" smtClean="0"/>
              <a:t> </a:t>
            </a:r>
            <a:r>
              <a:rPr lang="en-US" altLang="zh-CN" dirty="0" smtClean="0"/>
              <a:t>attack</a:t>
            </a:r>
            <a:r>
              <a:rPr lang="zh-CN" altLang="en-US" dirty="0" smtClean="0"/>
              <a:t> </a:t>
            </a:r>
            <a:r>
              <a:rPr lang="en-US" altLang="zh-CN" dirty="0" smtClean="0"/>
              <a:t>might</a:t>
            </a:r>
            <a:r>
              <a:rPr lang="zh-CN" altLang="en-US" dirty="0" smtClean="0"/>
              <a:t> </a:t>
            </a:r>
            <a:r>
              <a:rPr lang="en-US" altLang="zh-CN" dirty="0" smtClean="0"/>
              <a:t>wait</a:t>
            </a:r>
            <a:r>
              <a:rPr lang="zh-CN" altLang="en-US" dirty="0" smtClean="0"/>
              <a:t> </a:t>
            </a:r>
            <a:r>
              <a:rPr lang="en-US" altLang="zh-CN" dirty="0" smtClean="0"/>
              <a:t>until</a:t>
            </a:r>
            <a:r>
              <a:rPr lang="zh-CN" altLang="en-US" dirty="0" smtClean="0"/>
              <a:t> </a:t>
            </a:r>
            <a:r>
              <a:rPr lang="en-US" altLang="zh-CN" dirty="0" smtClean="0"/>
              <a:t>a</a:t>
            </a:r>
            <a:r>
              <a:rPr lang="zh-CN" altLang="en-US" dirty="0" smtClean="0"/>
              <a:t> </a:t>
            </a:r>
            <a:r>
              <a:rPr lang="en-US" altLang="zh-CN" dirty="0" smtClean="0"/>
              <a:t>user</a:t>
            </a:r>
            <a:r>
              <a:rPr lang="zh-CN" altLang="en-US" dirty="0" smtClean="0"/>
              <a:t> </a:t>
            </a:r>
            <a:r>
              <a:rPr lang="en-US" altLang="zh-CN" dirty="0" smtClean="0"/>
              <a:t>has</a:t>
            </a:r>
            <a:r>
              <a:rPr lang="zh-CN" altLang="en-US" dirty="0" smtClean="0"/>
              <a:t> </a:t>
            </a:r>
            <a:r>
              <a:rPr lang="en-US" altLang="zh-CN" dirty="0" smtClean="0"/>
              <a:t>gone</a:t>
            </a:r>
            <a:r>
              <a:rPr lang="zh-CN" altLang="en-US" dirty="0" smtClean="0"/>
              <a:t> </a:t>
            </a:r>
            <a:r>
              <a:rPr lang="en-US" altLang="zh-CN" dirty="0" smtClean="0"/>
              <a:t>to</a:t>
            </a:r>
            <a:r>
              <a:rPr lang="zh-CN" altLang="en-US" dirty="0" smtClean="0"/>
              <a:t> </a:t>
            </a:r>
            <a:r>
              <a:rPr lang="en-US" altLang="zh-CN" dirty="0" smtClean="0"/>
              <a:t>a</a:t>
            </a:r>
            <a:r>
              <a:rPr lang="zh-CN" altLang="en-US" dirty="0" smtClean="0"/>
              <a:t> </a:t>
            </a:r>
            <a:r>
              <a:rPr lang="en-US" altLang="zh-CN" dirty="0" smtClean="0"/>
              <a:t>particular</a:t>
            </a:r>
            <a:r>
              <a:rPr lang="zh-CN" altLang="en-US" dirty="0" smtClean="0"/>
              <a:t> </a:t>
            </a:r>
            <a:r>
              <a:rPr lang="en-US" altLang="zh-CN" dirty="0" smtClean="0"/>
              <a:t>web</a:t>
            </a:r>
            <a:r>
              <a:rPr lang="zh-CN" altLang="en-US" dirty="0" smtClean="0"/>
              <a:t> </a:t>
            </a:r>
            <a:r>
              <a:rPr lang="en-US" altLang="zh-CN" dirty="0" smtClean="0"/>
              <a:t>site</a:t>
            </a:r>
            <a:r>
              <a:rPr lang="zh-CN" altLang="en-US" dirty="0" smtClean="0"/>
              <a:t> </a:t>
            </a:r>
            <a:r>
              <a:rPr lang="en-US" altLang="zh-CN" dirty="0" smtClean="0"/>
              <a:t>and</a:t>
            </a:r>
            <a:r>
              <a:rPr lang="zh-CN" altLang="en-US" dirty="0" smtClean="0"/>
              <a:t> </a:t>
            </a:r>
            <a:r>
              <a:rPr lang="en-US" altLang="zh-CN" dirty="0" smtClean="0"/>
              <a:t>present/direct to a</a:t>
            </a:r>
            <a:r>
              <a:rPr lang="zh-CN" altLang="en-US" dirty="0" smtClean="0"/>
              <a:t> </a:t>
            </a:r>
            <a:r>
              <a:rPr lang="en-US" altLang="zh-CN" dirty="0" smtClean="0"/>
              <a:t>fake</a:t>
            </a:r>
            <a:r>
              <a:rPr lang="zh-CN" altLang="en-US" dirty="0" smtClean="0"/>
              <a:t> </a:t>
            </a:r>
            <a:r>
              <a:rPr lang="en-US" altLang="zh-CN" dirty="0" smtClean="0"/>
              <a:t>page</a:t>
            </a:r>
            <a:r>
              <a:rPr lang="zh-CN" altLang="en-US" dirty="0" smtClean="0"/>
              <a:t> </a:t>
            </a:r>
            <a:r>
              <a:rPr lang="en-US" altLang="zh-CN" dirty="0" smtClean="0"/>
              <a:t>for</a:t>
            </a:r>
            <a:r>
              <a:rPr lang="zh-CN" altLang="en-US" dirty="0" smtClean="0"/>
              <a:t> </a:t>
            </a:r>
            <a:r>
              <a:rPr lang="en-US" altLang="zh-CN" dirty="0" smtClean="0"/>
              <a:t>the</a:t>
            </a:r>
            <a:r>
              <a:rPr lang="zh-CN" altLang="en-US" dirty="0" smtClean="0"/>
              <a:t> </a:t>
            </a:r>
            <a:r>
              <a:rPr lang="en-US" altLang="zh-CN" dirty="0" smtClean="0"/>
              <a:t>user.</a:t>
            </a:r>
            <a:r>
              <a:rPr lang="zh-CN" altLang="en-US" dirty="0" smtClean="0"/>
              <a:t> </a:t>
            </a:r>
            <a:r>
              <a:rPr lang="en-US" altLang="zh-CN" dirty="0" smtClean="0"/>
              <a:t>Then the</a:t>
            </a:r>
            <a:r>
              <a:rPr lang="zh-CN" altLang="en-US" dirty="0" smtClean="0"/>
              <a:t> </a:t>
            </a:r>
            <a:r>
              <a:rPr lang="en-US" altLang="zh-CN" dirty="0" smtClean="0"/>
              <a:t>user</a:t>
            </a:r>
            <a:r>
              <a:rPr lang="zh-CN" altLang="en-US" dirty="0" smtClean="0"/>
              <a:t> </a:t>
            </a:r>
            <a:r>
              <a:rPr lang="en-US" altLang="zh-CN" dirty="0" smtClean="0"/>
              <a:t>input</a:t>
            </a:r>
            <a:r>
              <a:rPr lang="zh-CN" altLang="en-US" dirty="0" smtClean="0"/>
              <a:t> </a:t>
            </a:r>
            <a:r>
              <a:rPr lang="en-US" altLang="zh-CN" dirty="0" smtClean="0"/>
              <a:t>will</a:t>
            </a:r>
            <a:r>
              <a:rPr lang="zh-CN" altLang="en-US" dirty="0" smtClean="0"/>
              <a:t> </a:t>
            </a:r>
            <a:r>
              <a:rPr lang="en-US" altLang="zh-CN" dirty="0" smtClean="0"/>
              <a:t>be</a:t>
            </a:r>
            <a:r>
              <a:rPr lang="zh-CN" altLang="en-US" dirty="0" smtClean="0"/>
              <a:t> </a:t>
            </a:r>
            <a:r>
              <a:rPr lang="en-US" altLang="zh-CN" dirty="0" smtClean="0"/>
              <a:t>intercepted</a:t>
            </a:r>
            <a:r>
              <a:rPr lang="zh-CN" altLang="en-US" dirty="0" smtClean="0"/>
              <a:t> </a:t>
            </a:r>
            <a:r>
              <a:rPr lang="en-US" altLang="zh-CN" dirty="0" smtClean="0"/>
              <a:t>by</a:t>
            </a:r>
            <a:r>
              <a:rPr lang="zh-CN" altLang="en-US" dirty="0" smtClean="0"/>
              <a:t> </a:t>
            </a:r>
            <a:r>
              <a:rPr lang="en-US" altLang="zh-CN" dirty="0" smtClean="0"/>
              <a:t>the</a:t>
            </a:r>
            <a:r>
              <a:rPr lang="zh-CN" altLang="en-US" dirty="0" smtClean="0"/>
              <a:t> </a:t>
            </a:r>
            <a:r>
              <a:rPr lang="en-US" altLang="zh-CN" dirty="0" smtClean="0"/>
              <a:t>attacker.</a:t>
            </a:r>
            <a:r>
              <a:rPr lang="zh-CN" altLang="en-US" dirty="0" smtClean="0"/>
              <a:t> </a:t>
            </a:r>
            <a:r>
              <a:rPr lang="en-US" altLang="zh-CN" dirty="0" smtClean="0"/>
              <a:t>(</a:t>
            </a:r>
            <a:r>
              <a:rPr lang="en-US" altLang="zh-CN" dirty="0" err="1" smtClean="0"/>
              <a:t>eg</a:t>
            </a:r>
            <a:r>
              <a:rPr lang="en-US" altLang="zh-CN" dirty="0" smtClean="0"/>
              <a:t>.</a:t>
            </a:r>
            <a:r>
              <a:rPr lang="zh-CN" altLang="en-US" dirty="0" smtClean="0"/>
              <a:t> </a:t>
            </a:r>
            <a:r>
              <a:rPr lang="en-US" altLang="zh-CN" dirty="0" smtClean="0"/>
              <a:t>login</a:t>
            </a:r>
            <a:r>
              <a:rPr lang="zh-CN" altLang="en-US" dirty="0" smtClean="0"/>
              <a:t> </a:t>
            </a:r>
            <a:r>
              <a:rPr lang="en-US" altLang="zh-CN" dirty="0" smtClean="0"/>
              <a:t>page)</a:t>
            </a:r>
            <a:endParaRPr lang="en-US" dirty="0" smtClean="0"/>
          </a:p>
          <a:p>
            <a:r>
              <a:rPr lang="en-US" altLang="zh-CN" dirty="0" smtClean="0"/>
              <a:t>Difference between man-in-the-browser</a:t>
            </a:r>
            <a:r>
              <a:rPr lang="zh-CN" altLang="en-US" dirty="0" smtClean="0"/>
              <a:t> </a:t>
            </a:r>
            <a:r>
              <a:rPr lang="en-US" altLang="zh-CN" dirty="0" smtClean="0"/>
              <a:t>and</a:t>
            </a:r>
            <a:r>
              <a:rPr lang="zh-CN" altLang="en-US" dirty="0" smtClean="0"/>
              <a:t> </a:t>
            </a:r>
            <a:r>
              <a:rPr lang="en-US" altLang="zh-CN" dirty="0" smtClean="0"/>
              <a:t>page-in-the-middle:</a:t>
            </a:r>
          </a:p>
          <a:p>
            <a:pPr lvl="1"/>
            <a:r>
              <a:rPr lang="en-US" altLang="zh-CN" dirty="0" smtClean="0"/>
              <a:t>In man-in-the-browser</a:t>
            </a:r>
            <a:r>
              <a:rPr lang="zh-CN" altLang="en-US" dirty="0" smtClean="0"/>
              <a:t> </a:t>
            </a:r>
            <a:r>
              <a:rPr lang="en-US" altLang="zh-CN" dirty="0" smtClean="0"/>
              <a:t>attack, user is interacting with the real website, it just steals the credential info a user entered. </a:t>
            </a:r>
          </a:p>
          <a:p>
            <a:pPr lvl="1"/>
            <a:r>
              <a:rPr lang="en-US" altLang="zh-CN" dirty="0" smtClean="0"/>
              <a:t>In page-in-the-middle attack, a fake website will be shown to the user, and the user credentials will be intercepted.</a:t>
            </a:r>
            <a:r>
              <a:rPr lang="zh-CN" altLang="en-US" dirty="0" smtClean="0"/>
              <a:t> </a:t>
            </a:r>
            <a:endParaRPr lang="en-US" dirty="0" smtClean="0"/>
          </a:p>
          <a:p>
            <a:endParaRPr lang="en-US" dirty="0"/>
          </a:p>
        </p:txBody>
      </p:sp>
    </p:spTree>
    <p:extLst>
      <p:ext uri="{BB962C8B-B14F-4D97-AF65-F5344CB8AC3E}">
        <p14:creationId xmlns:p14="http://schemas.microsoft.com/office/powerpoint/2010/main" val="137790841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DESIGN_ID_PP_C5MODULES_CC_LICENSE_STANDARD" val="h8ZNMAfs"/>
  <p:tag name="ARTICULATE_REFERENCE_ID" val="2f45c498-e119-4297-9d9a-a24c8fa82bca"/>
  <p:tag name="ARTICULATE_SLIDE_COUNT" val="13"/>
  <p:tag name="ARTICULATE_META_COURSE_ID" val="48v5BWPvwPx_course_id"/>
  <p:tag name="ARTICULATE_META_NAME" val="jimaf"/>
  <p:tag name="ARTICULATE_META_NAME_SET" val="True"/>
  <p:tag name="ARTICULATE_PROJECT_OPEN" val="1"/>
  <p:tag name="ARTICULATE_REFERENCE_COUNT" val="0"/>
  <p:tag name="ARTICULATE_PLAYER_GLOSSARY_XML" val="&lt;?xml version=&quot;1.0&quot; encoding=&quot;utf-16&quot;?&gt;&lt;glossary xmlns:xsi=&quot;http://www.w3.org/2001/XMLSchema-instance&quot; xmlns:xsd=&quot;http://www.w3.org/2001/XMLSchema&quot;&gt;&lt;terms /&gt;&lt;/glossary&gt;"/>
  <p:tag name="TAG_BACKING_FORM_KEY" val="2165106-k:\cnap\netsec course\lectures\module_0\lesson_1_course_overview.pptx"/>
  <p:tag name="ARTICULATE_PRESENTER_VERSION" val="8"/>
  <p:tag name="ARTICULATE_USED_PAGE_ORIENTATION" val="1"/>
  <p:tag name="ARTICULATE_USED_PAGE_SIZE"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UDIO_ID" val="333"/>
  <p:tag name="ARTICULATE_NAV_LEVEL" val="1"/>
  <p:tag name="ARTICULATE_TOC_EXPANDED" val="True"/>
  <p:tag name="ARTICULATE_SLIDE_PRESENTER_GUID" val="ee58492c-7408-4409-b5d7-fc69e46ae5b4"/>
  <p:tag name="ARTICULATE_SLIDE_PAUSE" val="1"/>
  <p:tag name="ARTICULATE_HIDE_SLIDE" val="0"/>
  <p:tag name="ARTICULATE_PLAYER_CONTROL_PREVIOUS" val="True"/>
  <p:tag name="ARTICULATE_PLAYER_CONTROL_NEXT" val="True"/>
  <p:tag name="ARTICULATE_USED_LAYOUT" val="9"/>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P_C5Modules_CC_License_standar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_C5Modules_CC_License_standard" id="{F0FA9D47-06A1-4F86-A3DE-945BA88B3B0E}" vid="{A7340899-09C2-4C21-8394-A4D30A56A3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C5 Modules</Template>
  <TotalTime>14493</TotalTime>
  <Words>1482</Words>
  <Application>Microsoft Macintosh PowerPoint</Application>
  <PresentationFormat>On-screen Show (4:3)</PresentationFormat>
  <Paragraphs>157</Paragraphs>
  <Slides>29</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Calibri</vt:lpstr>
      <vt:lpstr>Calibri Light</vt:lpstr>
      <vt:lpstr>Mangal</vt:lpstr>
      <vt:lpstr>宋体</vt:lpstr>
      <vt:lpstr>Arial</vt:lpstr>
      <vt:lpstr>PP_C5Modules_CC_License_standard</vt:lpstr>
      <vt:lpstr>Model 5 Introduction to Web Security</vt:lpstr>
      <vt:lpstr>Module 5: Introduction to Web Security</vt:lpstr>
      <vt:lpstr>Lesson 1: Web Attacks</vt:lpstr>
      <vt:lpstr>Warm up</vt:lpstr>
      <vt:lpstr>Browser</vt:lpstr>
      <vt:lpstr>Man-in-the-Browser</vt:lpstr>
      <vt:lpstr>HTTPS</vt:lpstr>
      <vt:lpstr>Keystroke Logger</vt:lpstr>
      <vt:lpstr>Page-in-the-Middle</vt:lpstr>
      <vt:lpstr>Program Download Substitution</vt:lpstr>
      <vt:lpstr>CAPTCHA</vt:lpstr>
      <vt:lpstr>User-in-the-Middle</vt:lpstr>
      <vt:lpstr>User-in-the-Middle example</vt:lpstr>
      <vt:lpstr>Web attacks targeting users</vt:lpstr>
      <vt:lpstr>False or misleading content</vt:lpstr>
      <vt:lpstr>Malicious web content</vt:lpstr>
      <vt:lpstr>Obtaining user or website data</vt:lpstr>
      <vt:lpstr>Cross-Site Scripting (XSS)</vt:lpstr>
      <vt:lpstr>Cross-Site Scripting (XSS) example</vt:lpstr>
      <vt:lpstr>SQL Injection</vt:lpstr>
      <vt:lpstr>SQL Injection attack example</vt:lpstr>
      <vt:lpstr>Cross-Site Request Forgery (XSRF)</vt:lpstr>
      <vt:lpstr>Dot-Dot-Slash</vt:lpstr>
      <vt:lpstr>Countermeasures to Injections</vt:lpstr>
      <vt:lpstr>Email Spam</vt:lpstr>
      <vt:lpstr>Phishing</vt:lpstr>
      <vt:lpstr>Active Learning Activity: </vt:lpstr>
      <vt:lpstr>Summary</vt:lpstr>
      <vt:lpstr> Please attribute Dr. Jim Alves-Foss and Dr. Jia Song, University of Idaho         Except where otherwise noted, this work is licensed under https://creativecommons.org/licenses/by-nc-sa/4.0/  Not withstanding the non-commercial license terms, non-profit educational institutions are granted a non-exclusive license to adapt and use this material, with attribution.  Creative Commons and the double C in a circle are registered trademarks of Creative commons in the United States and other countries. Third party marks and brands are the property of their respective holders. </vt:lpstr>
    </vt:vector>
  </TitlesOfParts>
  <Company>University of California at Davis</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Bishop</dc:creator>
  <cp:lastModifiedBy>Song, Jia (jsong@uidaho.edu)</cp:lastModifiedBy>
  <cp:revision>298</cp:revision>
  <cp:lastPrinted>2016-07-18T16:40:10Z</cp:lastPrinted>
  <dcterms:created xsi:type="dcterms:W3CDTF">2016-07-03T20:12:42Z</dcterms:created>
  <dcterms:modified xsi:type="dcterms:W3CDTF">2018-04-03T22:35:24Z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https://vandalsuidaho-my.sharepoint.com/personal/jimaf_uidaho_edu/Documents/CNAP/Cybersecurity-Curriculum-Templates/03. Module Template and Formatting Guidelines/02. Slide Template</vt:lpwstr>
  </property>
  <property fmtid="{D5CDD505-2E9C-101B-9397-08002B2CF9AE}" pid="3" name="ArticulateUseProject">
    <vt:lpwstr>1</vt:lpwstr>
  </property>
  <property fmtid="{D5CDD505-2E9C-101B-9397-08002B2CF9AE}" pid="4" name="ArticulateProjectVersion">
    <vt:lpwstr>8</vt:lpwstr>
  </property>
  <property fmtid="{D5CDD505-2E9C-101B-9397-08002B2CF9AE}" pid="5" name="ArticulateGUID">
    <vt:lpwstr>9EB520D0-E26E-44F0-AF4B-C22652CC9926</vt:lpwstr>
  </property>
  <property fmtid="{D5CDD505-2E9C-101B-9397-08002B2CF9AE}" pid="6" name="ArticulateProjectFull">
    <vt:lpwstr>K:\CNAP\NetSec Course\Lectures\Module_0\Lesson_1_Course_Overview.ppta</vt:lpwstr>
  </property>
</Properties>
</file>