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26"/>
  </p:notesMasterIdLst>
  <p:handoutMasterIdLst>
    <p:handoutMasterId r:id="rId27"/>
  </p:handoutMasterIdLst>
  <p:sldIdLst>
    <p:sldId id="340" r:id="rId2"/>
    <p:sldId id="363" r:id="rId3"/>
    <p:sldId id="364" r:id="rId4"/>
    <p:sldId id="368" r:id="rId5"/>
    <p:sldId id="369" r:id="rId6"/>
    <p:sldId id="370" r:id="rId7"/>
    <p:sldId id="371" r:id="rId8"/>
    <p:sldId id="372" r:id="rId9"/>
    <p:sldId id="381" r:id="rId10"/>
    <p:sldId id="385" r:id="rId11"/>
    <p:sldId id="383" r:id="rId12"/>
    <p:sldId id="396" r:id="rId13"/>
    <p:sldId id="397" r:id="rId14"/>
    <p:sldId id="404" r:id="rId15"/>
    <p:sldId id="421" r:id="rId16"/>
    <p:sldId id="422" r:id="rId17"/>
    <p:sldId id="423" r:id="rId18"/>
    <p:sldId id="413" r:id="rId19"/>
    <p:sldId id="417" r:id="rId20"/>
    <p:sldId id="419" r:id="rId21"/>
    <p:sldId id="424" r:id="rId22"/>
    <p:sldId id="425" r:id="rId23"/>
    <p:sldId id="426" r:id="rId24"/>
    <p:sldId id="333" r:id="rId25"/>
  </p:sldIdLst>
  <p:sldSz cx="9144000" cy="6858000" type="screen4x3"/>
  <p:notesSz cx="7315200" cy="9601200"/>
  <p:custDataLst>
    <p:tags r:id="rId2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ity" initials="C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3" autoAdjust="0"/>
    <p:restoredTop sz="81930" autoAdjust="0"/>
  </p:normalViewPr>
  <p:slideViewPr>
    <p:cSldViewPr snapToGrid="0" snapToObjects="1">
      <p:cViewPr varScale="1">
        <p:scale>
          <a:sx n="66" d="100"/>
          <a:sy n="66" d="100"/>
        </p:scale>
        <p:origin x="22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tags" Target="tags/tag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4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97A2F-4029-B547-A504-9C8BB1209D3A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3CC1A-95B2-3247-8D27-2D78A82FF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709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4/3/18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8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27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63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81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1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Please attribute Dr. Jim Alves-Foss and Dr. Jia Song, University of Idaho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ags" Target="../tags/tag2.xml"/><Relationship Id="rId12" Type="http://schemas.openxmlformats.org/officeDocument/2006/relationships/image" Target="../media/image1.png"/><Relationship Id="rId13" Type="http://schemas.openxmlformats.org/officeDocument/2006/relationships/hyperlink" Target="https://creativecommons.org/licenses/by-nc/4.0/legalcode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©2017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 and Dr. Jia Song</a:t>
            </a:r>
            <a:r>
              <a:rPr lang="en-US" altLang="x-none" sz="105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, University of Idaho.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B309E1-B997-4458-AE28-FCADE3640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4612" y="3673180"/>
            <a:ext cx="5172076" cy="1032272"/>
          </a:xfrm>
        </p:spPr>
        <p:txBody>
          <a:bodyPr>
            <a:noAutofit/>
          </a:bodyPr>
          <a:lstStyle/>
          <a:p>
            <a:r>
              <a:rPr lang="en-US" sz="2800" dirty="0" smtClean="0"/>
              <a:t>Model 6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Introduction to </a:t>
            </a:r>
            <a:r>
              <a:rPr lang="en-US" sz="2800" dirty="0" smtClean="0"/>
              <a:t>Network Security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E3BDCF0-5416-4AF1-BF2C-3F3EE281008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614612" y="4461698"/>
            <a:ext cx="4839133" cy="124182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Lesson </a:t>
            </a:r>
            <a:r>
              <a:rPr lang="en-US" sz="2400" dirty="0"/>
              <a:t>1: </a:t>
            </a:r>
            <a:r>
              <a:rPr lang="en-US" sz="2400" dirty="0" smtClean="0"/>
              <a:t>Network basics and threats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147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Transmission</a:t>
            </a:r>
            <a:r>
              <a:rPr lang="zh-CN" altLang="en-US" smtClean="0"/>
              <a:t> </a:t>
            </a:r>
            <a:r>
              <a:rPr lang="en-US" altLang="zh-CN" smtClean="0"/>
              <a:t>Control</a:t>
            </a:r>
            <a:r>
              <a:rPr lang="zh-CN" altLang="en-US" smtClean="0"/>
              <a:t> </a:t>
            </a:r>
            <a:r>
              <a:rPr lang="en-US" altLang="zh-CN" smtClean="0"/>
              <a:t>Protocol</a:t>
            </a:r>
            <a:r>
              <a:rPr lang="zh-CN" altLang="en-US" smtClean="0"/>
              <a:t> </a:t>
            </a:r>
            <a:r>
              <a:rPr lang="en-US" altLang="zh-CN" smtClean="0"/>
              <a:t>(TCP)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Connection oriented</a:t>
            </a:r>
          </a:p>
          <a:p>
            <a:pPr lvl="1"/>
            <a:r>
              <a:rPr lang="en-US" altLang="x-none" dirty="0" smtClean="0"/>
              <a:t>Explicit set-up and tear-down of TCP session</a:t>
            </a:r>
          </a:p>
          <a:p>
            <a:r>
              <a:rPr lang="en-US" altLang="x-none" dirty="0" smtClean="0"/>
              <a:t>Reliable, in-order delivery</a:t>
            </a:r>
          </a:p>
          <a:p>
            <a:pPr lvl="1"/>
            <a:r>
              <a:rPr lang="en-US" altLang="x-none" dirty="0" smtClean="0"/>
              <a:t>Checksums to detect corrupted data</a:t>
            </a:r>
          </a:p>
          <a:p>
            <a:pPr lvl="1"/>
            <a:r>
              <a:rPr lang="en-US" altLang="x-none" dirty="0" smtClean="0"/>
              <a:t>Acknowledgments &amp; retransmissions for reliable delivery</a:t>
            </a:r>
          </a:p>
          <a:p>
            <a:pPr lvl="1"/>
            <a:r>
              <a:rPr lang="en-US" altLang="x-none" dirty="0" smtClean="0"/>
              <a:t>Sequence numbers to detect losses and reorder data</a:t>
            </a:r>
          </a:p>
          <a:p>
            <a:r>
              <a:rPr lang="en-US" altLang="x-none" dirty="0" smtClean="0"/>
              <a:t>Flow control</a:t>
            </a:r>
          </a:p>
          <a:p>
            <a:pPr lvl="1"/>
            <a:r>
              <a:rPr lang="en-US" altLang="x-none" dirty="0" smtClean="0"/>
              <a:t>Prevent overflow of the receiver’s buffer space</a:t>
            </a:r>
          </a:p>
        </p:txBody>
      </p:sp>
    </p:spTree>
    <p:extLst>
      <p:ext uri="{BB962C8B-B14F-4D97-AF65-F5344CB8AC3E}">
        <p14:creationId xmlns:p14="http://schemas.microsoft.com/office/powerpoint/2010/main" val="200553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User Datagram Protocol (UDP)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User </a:t>
            </a:r>
            <a:r>
              <a:rPr lang="en-US" altLang="x-none" dirty="0"/>
              <a:t>Datagram Protocol (UDP)</a:t>
            </a:r>
          </a:p>
          <a:p>
            <a:pPr lvl="1"/>
            <a:r>
              <a:rPr lang="en-US" altLang="x-none" dirty="0"/>
              <a:t>IP plus port numbers to support (de)multiplexing</a:t>
            </a:r>
          </a:p>
          <a:p>
            <a:pPr lvl="1"/>
            <a:r>
              <a:rPr lang="en-US" altLang="x-none" dirty="0"/>
              <a:t>Optional error checking on the packet </a:t>
            </a:r>
            <a:r>
              <a:rPr lang="en-US" altLang="x-none" dirty="0" smtClean="0"/>
              <a:t>contents</a:t>
            </a:r>
          </a:p>
          <a:p>
            <a:r>
              <a:rPr lang="en-US" altLang="x-none" dirty="0" smtClean="0"/>
              <a:t>No delay for connection establishment </a:t>
            </a:r>
          </a:p>
          <a:p>
            <a:pPr lvl="1"/>
            <a:r>
              <a:rPr lang="en-US" altLang="x-none" dirty="0" smtClean="0"/>
              <a:t>UDP just blasts away without any formal preliminaries</a:t>
            </a:r>
          </a:p>
          <a:p>
            <a:r>
              <a:rPr lang="en-US" altLang="zh-CN" dirty="0"/>
              <a:t>Unreliable</a:t>
            </a:r>
            <a:r>
              <a:rPr lang="zh-CN" altLang="en-US" dirty="0"/>
              <a:t> </a:t>
            </a:r>
            <a:r>
              <a:rPr lang="en-US" altLang="zh-CN" dirty="0"/>
              <a:t>Message</a:t>
            </a:r>
            <a:r>
              <a:rPr lang="zh-CN" altLang="en-US" dirty="0"/>
              <a:t> </a:t>
            </a:r>
            <a:r>
              <a:rPr lang="en-US" altLang="zh-CN" dirty="0" smtClean="0"/>
              <a:t>Delivery service</a:t>
            </a:r>
          </a:p>
          <a:p>
            <a:r>
              <a:rPr lang="en-US" dirty="0" smtClean="0"/>
              <a:t>Good for m</a:t>
            </a:r>
            <a:r>
              <a:rPr lang="en-US" altLang="x-none" dirty="0" smtClean="0"/>
              <a:t>ultimedia </a:t>
            </a:r>
            <a:r>
              <a:rPr lang="en-US" altLang="x-none" dirty="0"/>
              <a:t>streaming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7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Internet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Message</a:t>
            </a:r>
            <a:r>
              <a:rPr lang="zh-CN" altLang="en-US" dirty="0"/>
              <a:t> </a:t>
            </a:r>
            <a:r>
              <a:rPr lang="en-US" altLang="zh-CN" dirty="0"/>
              <a:t>Protocol </a:t>
            </a:r>
            <a:r>
              <a:rPr lang="en-US" altLang="zh-CN" dirty="0" smtClean="0"/>
              <a:t>(ICMP)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Internet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 (</a:t>
            </a:r>
            <a:r>
              <a:rPr lang="en-US" dirty="0" smtClean="0"/>
              <a:t>ICMP) is a</a:t>
            </a:r>
            <a:r>
              <a:rPr lang="zh-CN" altLang="en-US" dirty="0" smtClean="0"/>
              <a:t> </a:t>
            </a:r>
            <a:r>
              <a:rPr lang="en-US" dirty="0" smtClean="0"/>
              <a:t>supporting protocol in the Internet protocol suite. </a:t>
            </a:r>
          </a:p>
          <a:p>
            <a:r>
              <a:rPr lang="en-US" dirty="0" smtClean="0"/>
              <a:t>It is used by network devices, such as routers, to send error messages and operational information.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Ping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administration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software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utility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reachability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dirty="0" smtClean="0"/>
              <a:t>Ping sends 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 </a:t>
            </a:r>
            <a:r>
              <a:rPr lang="en-US" dirty="0" smtClean="0"/>
              <a:t>Echo Request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packets</a:t>
            </a:r>
            <a:r>
              <a:rPr lang="en-US" dirty="0" smtClean="0"/>
              <a:t> to the target host and waiting for an ICMP Echo Reply. </a:t>
            </a:r>
          </a:p>
          <a:p>
            <a:pPr lvl="1"/>
            <a:r>
              <a:rPr lang="en-US" dirty="0" smtClean="0"/>
              <a:t>The program reports errors, packet loss, and a statistical summary of the results</a:t>
            </a:r>
            <a:r>
              <a:rPr lang="en-US" altLang="zh-C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69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ICMP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ICMP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include:</a:t>
            </a:r>
          </a:p>
          <a:p>
            <a:pPr lvl="1"/>
            <a:r>
              <a:rPr lang="en-US" dirty="0" smtClean="0"/>
              <a:t>ping, which requests a destination to return a reply, intended to show that the destination system is reachable and functioning.</a:t>
            </a:r>
          </a:p>
          <a:p>
            <a:pPr lvl="1"/>
            <a:r>
              <a:rPr lang="en-US" dirty="0" smtClean="0"/>
              <a:t>echo, which requests a destination to return the data sent to it, intended to show that the connection link is reliable (ping is actually a version of echo).</a:t>
            </a:r>
          </a:p>
          <a:p>
            <a:pPr lvl="1"/>
            <a:r>
              <a:rPr lang="en-US" dirty="0" smtClean="0"/>
              <a:t>destination unreachable, which indicates that a destination address cannot be accessed.</a:t>
            </a:r>
          </a:p>
          <a:p>
            <a:pPr lvl="1"/>
            <a:r>
              <a:rPr lang="en-US" dirty="0" smtClean="0"/>
              <a:t>source quench, which means that the destination is becoming saturated and the source should suspend sending packets for a whil</a:t>
            </a:r>
            <a:r>
              <a:rPr lang="en-US" altLang="zh-CN" dirty="0" smtClean="0"/>
              <a:t>e.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7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 of Service (</a:t>
            </a:r>
            <a:r>
              <a:rPr lang="en-US" dirty="0" err="1" smtClean="0"/>
              <a:t>DoS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DoS</a:t>
            </a:r>
            <a:r>
              <a:rPr lang="en-US" dirty="0" smtClean="0"/>
              <a:t> - The </a:t>
            </a:r>
            <a:r>
              <a:rPr lang="en-US" dirty="0"/>
              <a:t>prevention of authorized access to resources or the delaying of time-critical operations. (Time-critical may be milliseconds or it may be hours, depending upon the service provided</a:t>
            </a:r>
            <a:r>
              <a:rPr lang="en-US" dirty="0" smtClean="0"/>
              <a:t>.)</a:t>
            </a:r>
          </a:p>
          <a:p>
            <a:r>
              <a:rPr lang="en-US" altLang="zh-CN" dirty="0" smtClean="0"/>
              <a:t>Denial</a:t>
            </a:r>
            <a:r>
              <a:rPr lang="zh-CN" altLang="en-US" dirty="0" smtClean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ranges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complete</a:t>
            </a:r>
            <a:r>
              <a:rPr lang="zh-CN" altLang="en-US" dirty="0"/>
              <a:t> </a:t>
            </a:r>
            <a:r>
              <a:rPr lang="en-US" altLang="zh-CN" dirty="0"/>
              <a:t>loss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smtClean="0"/>
              <a:t>unacceptable</a:t>
            </a:r>
            <a:r>
              <a:rPr lang="zh-CN" altLang="en-US" dirty="0" smtClean="0"/>
              <a:t> </a:t>
            </a:r>
            <a:r>
              <a:rPr lang="en-US" altLang="zh-CN" dirty="0"/>
              <a:t>slowing</a:t>
            </a:r>
            <a:r>
              <a:rPr lang="zh-CN" altLang="en-US" dirty="0"/>
              <a:t> </a:t>
            </a:r>
            <a:r>
              <a:rPr lang="en-US" altLang="zh-CN" dirty="0" smtClean="0"/>
              <a:t>of service.</a:t>
            </a:r>
            <a:endParaRPr lang="en-US" dirty="0"/>
          </a:p>
          <a:p>
            <a:endParaRPr lang="en-US" dirty="0"/>
          </a:p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denial-of-service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typically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difficult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determine.</a:t>
            </a:r>
          </a:p>
        </p:txBody>
      </p:sp>
    </p:spTree>
    <p:extLst>
      <p:ext uri="{BB962C8B-B14F-4D97-AF65-F5344CB8AC3E}">
        <p14:creationId xmlns:p14="http://schemas.microsoft.com/office/powerpoint/2010/main" val="1717818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err="1" smtClean="0"/>
              <a:t>DoS</a:t>
            </a:r>
            <a:r>
              <a:rPr lang="en-US" dirty="0" smtClean="0"/>
              <a:t> attack: </a:t>
            </a:r>
            <a:r>
              <a:rPr lang="en-US" altLang="x-none" dirty="0"/>
              <a:t>Ping of </a:t>
            </a:r>
            <a:r>
              <a:rPr lang="en-US" altLang="x-none" dirty="0" smtClean="0"/>
              <a:t>Death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ping of death attack, a flood of ping commands will be sent to the victim.</a:t>
            </a:r>
          </a:p>
          <a:p>
            <a:r>
              <a:rPr lang="en-US" dirty="0"/>
              <a:t>P</a:t>
            </a:r>
            <a:r>
              <a:rPr lang="en-US" dirty="0" smtClean="0"/>
              <a:t>ing required the recipient to respond to the packet.</a:t>
            </a:r>
          </a:p>
          <a:p>
            <a:r>
              <a:rPr lang="en-US" dirty="0" smtClean="0"/>
              <a:t>If the victim has smaller bandwidth, the response to the flood of ping commands may exhaust the victim’s bandwidth.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02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DoS</a:t>
            </a:r>
            <a:r>
              <a:rPr lang="en-US" dirty="0" smtClean="0"/>
              <a:t> attack: </a:t>
            </a:r>
            <a:r>
              <a:rPr lang="en-US" dirty="0" err="1" smtClean="0"/>
              <a:t>smurf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</a:t>
            </a:r>
            <a:r>
              <a:rPr lang="en-US" dirty="0" err="1" smtClean="0"/>
              <a:t>smurf</a:t>
            </a:r>
            <a:r>
              <a:rPr lang="en-US" dirty="0" smtClean="0"/>
              <a:t> attack, ICMP echo request packets will be sent to the broadcast address of a target network, with the IP address spoofed to be the victim’s IP address. </a:t>
            </a:r>
          </a:p>
          <a:p>
            <a:r>
              <a:rPr lang="en-US" dirty="0" smtClean="0"/>
              <a:t>All the response to the ICMP echo request will be sent to the victim, therefore the victim will be saturated with the replies from the entire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63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DoS</a:t>
            </a:r>
            <a:r>
              <a:rPr lang="en-US" dirty="0"/>
              <a:t> attack</a:t>
            </a:r>
            <a:r>
              <a:rPr lang="en-US" dirty="0" smtClean="0"/>
              <a:t>: SYN flood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SYN flood attack, TCP packets with a spoofed source IP address request a connection (starts a 3-way handshake) to the victim’s network.</a:t>
            </a:r>
            <a:endParaRPr lang="en-US" dirty="0"/>
          </a:p>
          <a:p>
            <a:r>
              <a:rPr lang="en-US" dirty="0" smtClean="0"/>
              <a:t>The victim’s network responds with a SYN-ACK packet, but there will be no response to the SYN-ACK packet because of the spoofed source IP address. However the victim will waiting for the completion of the TCP three-way handshake. </a:t>
            </a:r>
          </a:p>
          <a:p>
            <a:r>
              <a:rPr lang="en-US" dirty="0" smtClean="0"/>
              <a:t>If many SYN packets with spoofed source IP address sent to the victim, the connections can quickly overwhelm the victim’s system resources, which may cause system crash or unusable.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83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DoS Attack: DNS Spoofing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domain name server (DNS) is a table that converts domain names like </a:t>
            </a:r>
            <a:r>
              <a:rPr lang="en-US" dirty="0" err="1" smtClean="0"/>
              <a:t>website.</a:t>
            </a:r>
            <a:r>
              <a:rPr lang="en-US" altLang="zh-CN" dirty="0" err="1" smtClean="0"/>
              <a:t>com</a:t>
            </a:r>
            <a:r>
              <a:rPr lang="en-US" dirty="0" smtClean="0"/>
              <a:t> </a:t>
            </a:r>
            <a:r>
              <a:rPr lang="en-US" dirty="0"/>
              <a:t>into network addresses like 211.217.74.130; this process is called resolving the domain name. </a:t>
            </a:r>
          </a:p>
          <a:p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respond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DNS</a:t>
            </a:r>
            <a:r>
              <a:rPr lang="zh-CN" altLang="en-US" dirty="0"/>
              <a:t> </a:t>
            </a:r>
            <a:r>
              <a:rPr lang="en-US" altLang="zh-CN" dirty="0"/>
              <a:t>lookup</a:t>
            </a:r>
            <a:r>
              <a:rPr lang="zh-CN" altLang="en-US" dirty="0"/>
              <a:t> </a:t>
            </a:r>
            <a:r>
              <a:rPr lang="en-US" altLang="zh-CN" dirty="0"/>
              <a:t>request, and the first one to respond wins.</a:t>
            </a:r>
            <a:r>
              <a:rPr lang="zh-CN" altLang="en-US" dirty="0"/>
              <a:t>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DNS spoofing attack, the </a:t>
            </a:r>
            <a:r>
              <a:rPr lang="en-US" dirty="0"/>
              <a:t>attacker acts as the DNS server </a:t>
            </a:r>
            <a:r>
              <a:rPr lang="en-US" dirty="0" smtClean="0"/>
              <a:t>and quickly respond to a </a:t>
            </a:r>
            <a:r>
              <a:rPr lang="en-US" altLang="zh-CN" dirty="0"/>
              <a:t>DNS</a:t>
            </a:r>
            <a:r>
              <a:rPr lang="zh-CN" altLang="en-US" dirty="0"/>
              <a:t> </a:t>
            </a:r>
            <a:r>
              <a:rPr lang="en-US" altLang="zh-CN" dirty="0"/>
              <a:t>lookup</a:t>
            </a:r>
            <a:r>
              <a:rPr lang="zh-CN" altLang="en-US" dirty="0"/>
              <a:t> </a:t>
            </a:r>
            <a:r>
              <a:rPr lang="en-US" altLang="zh-CN" dirty="0" smtClean="0"/>
              <a:t>request with a attacker’s network address. Therefore redirect the user to </a:t>
            </a:r>
            <a:r>
              <a:rPr lang="en-US" dirty="0" smtClean="0"/>
              <a:t>malicious </a:t>
            </a:r>
            <a:r>
              <a:rPr lang="en-US" dirty="0"/>
              <a:t>sites.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00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Denial of Service (DDoS)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Denial of Service (DDoS</a:t>
            </a:r>
            <a:r>
              <a:rPr lang="en-US" dirty="0" smtClean="0"/>
              <a:t>) - A </a:t>
            </a:r>
            <a:r>
              <a:rPr lang="en-US" dirty="0"/>
              <a:t>Denial of Service technique that uses numerous hosts to perform the attack. </a:t>
            </a:r>
          </a:p>
          <a:p>
            <a:endParaRPr lang="en-US" dirty="0" smtClean="0"/>
          </a:p>
          <a:p>
            <a:r>
              <a:rPr lang="en-US" dirty="0" smtClean="0"/>
              <a:t>To perform a distributed denial-of-service (or DDoS) attack, an attacker needs to do</a:t>
            </a:r>
            <a:r>
              <a:rPr lang="en-US" altLang="zh-CN" dirty="0" smtClean="0"/>
              <a:t>: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lant a Trojan horse on a target machine, and repeat this process with many targets. These targets are called zombies.</a:t>
            </a:r>
          </a:p>
          <a:p>
            <a:pPr lvl="1"/>
            <a:r>
              <a:rPr lang="en-US" dirty="0" smtClean="0"/>
              <a:t>If a victim is chosen, the attacker sends a signal to all the zombies, and the zombies will launch the attack to the victim.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86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6: Introduction to Network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04894"/>
            <a:ext cx="8210550" cy="47991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Module Description: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/>
              <a:t>This module introduces network security. In the first micro module, students will be given an overview of networks, and then move to network attacks, such as Denial-of-service attacks. The second micro module discusses network encryption and some network protocols, such as IPV6, SSH, SSL/TLS, HTTPS, </a:t>
            </a:r>
            <a:r>
              <a:rPr lang="en-US" sz="2400" dirty="0" err="1"/>
              <a:t>IPSec</a:t>
            </a:r>
            <a:r>
              <a:rPr lang="en-US" sz="2400" dirty="0"/>
              <a:t>. Network defense techniques are introduced in the third micro module. This micro module focuses on techniques such as firewalls, intrusion detection and prevention systems, honeypot. </a:t>
            </a:r>
            <a:endParaRPr lang="en-US" sz="2400" b="1" dirty="0"/>
          </a:p>
          <a:p>
            <a:pPr marL="0" indent="0">
              <a:buNone/>
            </a:pPr>
            <a:r>
              <a:rPr lang="en-US" b="1" dirty="0" smtClean="0"/>
              <a:t>Topics:</a:t>
            </a:r>
          </a:p>
          <a:p>
            <a:pPr lvl="1"/>
            <a:r>
              <a:rPr lang="en-US" dirty="0"/>
              <a:t>	Lesson 1: Network basics and threats </a:t>
            </a:r>
            <a:endParaRPr lang="en-US" sz="2000" dirty="0"/>
          </a:p>
          <a:p>
            <a:pPr lvl="1"/>
            <a:r>
              <a:rPr lang="en-US" dirty="0"/>
              <a:t>	Lesson 2: Network encryption and protocols </a:t>
            </a:r>
            <a:endParaRPr lang="en-US" sz="2000" dirty="0"/>
          </a:p>
          <a:p>
            <a:pPr lvl="1"/>
            <a:r>
              <a:rPr lang="en-US" dirty="0"/>
              <a:t>	Lesson 3: Network defense technologies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356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Bots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Botnets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Zombie/bot - A compromised computer under the control of an attacker. </a:t>
            </a:r>
            <a:endParaRPr lang="en-US" dirty="0"/>
          </a:p>
          <a:p>
            <a:r>
              <a:rPr lang="en-US" altLang="zh-CN" dirty="0" smtClean="0"/>
              <a:t>Bot code, a malware installed on the compromised computer to communicates with the attacker’s server and perform the malicious activities.</a:t>
            </a:r>
          </a:p>
          <a:p>
            <a:r>
              <a:rPr lang="en-US" altLang="zh-CN" dirty="0" smtClean="0"/>
              <a:t>Botnets,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bots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controlled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attacker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malicious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activities.</a:t>
            </a:r>
          </a:p>
          <a:p>
            <a:r>
              <a:rPr lang="en-US" dirty="0"/>
              <a:t>Botnets are often used to execute DDoS attacks.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27406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Botnets</a:t>
            </a:r>
            <a:r>
              <a:rPr lang="zh-CN" altLang="en-US" dirty="0" smtClean="0"/>
              <a:t> </a:t>
            </a:r>
            <a:r>
              <a:rPr lang="en-US" altLang="zh-CN" dirty="0"/>
              <a:t>command-and-control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People</a:t>
            </a:r>
            <a:r>
              <a:rPr lang="zh-CN" altLang="en-US" dirty="0" smtClean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infect</a:t>
            </a:r>
            <a:r>
              <a:rPr lang="zh-CN" altLang="en-US" dirty="0"/>
              <a:t> </a:t>
            </a:r>
            <a:r>
              <a:rPr lang="en-US" altLang="zh-CN" dirty="0"/>
              <a:t>machines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turn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bots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 err="1"/>
              <a:t>botmasters</a:t>
            </a:r>
            <a:r>
              <a:rPr lang="en-US" altLang="zh-CN" dirty="0"/>
              <a:t>.</a:t>
            </a:r>
          </a:p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botmaster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command-and-control</a:t>
            </a:r>
            <a:r>
              <a:rPr lang="zh-CN" altLang="en-US" dirty="0"/>
              <a:t> </a:t>
            </a:r>
            <a:r>
              <a:rPr lang="en-US" altLang="zh-CN" dirty="0"/>
              <a:t>center.</a:t>
            </a:r>
            <a:r>
              <a:rPr lang="zh-CN" altLang="en-US" dirty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individual</a:t>
            </a:r>
            <a:r>
              <a:rPr lang="zh-CN" altLang="en-US" dirty="0"/>
              <a:t> </a:t>
            </a:r>
            <a:r>
              <a:rPr lang="en-US" altLang="zh-CN" dirty="0"/>
              <a:t>bots,</a:t>
            </a:r>
            <a:r>
              <a:rPr lang="zh-CN" altLang="en-US" dirty="0"/>
              <a:t> </a:t>
            </a:r>
            <a:r>
              <a:rPr lang="en-US" altLang="zh-CN" dirty="0" smtClean="0"/>
              <a:t>sends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commands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bots,</a:t>
            </a:r>
            <a:r>
              <a:rPr lang="zh-CN" altLang="en-US" dirty="0" smtClean="0"/>
              <a:t> </a:t>
            </a:r>
            <a:r>
              <a:rPr lang="en-US" altLang="zh-CN" dirty="0" smtClean="0"/>
              <a:t>such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smtClean="0"/>
              <a:t>start/stop</a:t>
            </a:r>
            <a:r>
              <a:rPr lang="zh-CN" altLang="en-US" dirty="0" smtClean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attack</a:t>
            </a:r>
            <a:r>
              <a:rPr lang="zh-CN" altLang="en-US" dirty="0"/>
              <a:t> </a:t>
            </a:r>
            <a:r>
              <a:rPr lang="en-US" altLang="zh-CN" dirty="0"/>
              <a:t>against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victim.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Communication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command-and-control</a:t>
            </a:r>
            <a:r>
              <a:rPr lang="zh-CN" altLang="en-US" dirty="0"/>
              <a:t> </a:t>
            </a:r>
            <a:r>
              <a:rPr lang="en-US" altLang="zh-CN" dirty="0"/>
              <a:t>center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bots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pushed,</a:t>
            </a:r>
            <a:r>
              <a:rPr lang="zh-CN" altLang="en-US" dirty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pulled.</a:t>
            </a:r>
          </a:p>
          <a:p>
            <a:pPr lvl="1"/>
            <a:r>
              <a:rPr lang="en-US" altLang="zh-CN" dirty="0" smtClean="0"/>
              <a:t>Pushed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/>
              <a:t>command-and-control</a:t>
            </a:r>
            <a:r>
              <a:rPr lang="zh-CN" altLang="en-US" dirty="0"/>
              <a:t> </a:t>
            </a:r>
            <a:r>
              <a:rPr lang="en-US" altLang="zh-CN" dirty="0"/>
              <a:t>center </a:t>
            </a:r>
            <a:r>
              <a:rPr lang="en-US" altLang="zh-CN" dirty="0" smtClean="0"/>
              <a:t>sending</a:t>
            </a:r>
            <a:r>
              <a:rPr lang="zh-CN" altLang="en-US" dirty="0" smtClean="0"/>
              <a:t> </a:t>
            </a:r>
            <a:r>
              <a:rPr lang="en-US" altLang="zh-CN" dirty="0"/>
              <a:t>instructions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smtClean="0"/>
              <a:t>bots</a:t>
            </a:r>
          </a:p>
          <a:p>
            <a:pPr lvl="1"/>
            <a:r>
              <a:rPr lang="en-US" altLang="zh-CN" dirty="0" smtClean="0"/>
              <a:t>Pulled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bot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periodically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command-and-control</a:t>
            </a:r>
            <a:r>
              <a:rPr lang="zh-CN" altLang="en-US" dirty="0" smtClean="0"/>
              <a:t> </a:t>
            </a:r>
            <a:r>
              <a:rPr lang="en-US" altLang="zh-CN" dirty="0" smtClean="0"/>
              <a:t>center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see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not.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7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Learning Activity</a:t>
            </a:r>
            <a:r>
              <a:rPr lang="en-US"/>
              <a:t>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In-class </a:t>
            </a:r>
            <a:r>
              <a:rPr lang="en-US" dirty="0"/>
              <a:t>discussion:</a:t>
            </a:r>
          </a:p>
          <a:p>
            <a:r>
              <a:rPr lang="en-US" dirty="0"/>
              <a:t>What problems can Denial-of-Service attacks bring? How to avoid being attacked?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22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Topics:</a:t>
            </a:r>
          </a:p>
          <a:p>
            <a:pPr lvl="1"/>
            <a:r>
              <a:rPr lang="en-US" sz="2800" dirty="0"/>
              <a:t>Basics of network (OSI model, DoD TCP/IP model)</a:t>
            </a:r>
          </a:p>
          <a:p>
            <a:pPr lvl="1"/>
            <a:r>
              <a:rPr lang="en-US" sz="2800" dirty="0"/>
              <a:t>Network attacks</a:t>
            </a:r>
          </a:p>
          <a:p>
            <a:pPr lvl="1"/>
            <a:r>
              <a:rPr lang="en-US" sz="2800" dirty="0"/>
              <a:t>Denial-of-Service attacks</a:t>
            </a:r>
          </a:p>
          <a:p>
            <a:pPr lvl="1"/>
            <a:r>
              <a:rPr lang="en-US" sz="2800" dirty="0"/>
              <a:t>Distributed Denial-of-Service attacks</a:t>
            </a:r>
          </a:p>
          <a:p>
            <a:pPr lvl="1"/>
            <a:r>
              <a:rPr lang="en-US" sz="2800" dirty="0"/>
              <a:t>Zombies and Botnets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87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992F630B-24C8-4726-85FB-CF06F2B1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ctr">
              <a:defRPr sz="1800"/>
            </a:lvl1pPr>
          </a:lstStyle>
          <a:p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Please attribute Dr. Jim Alves-Foss and Dr. Jia Song, University of Idaho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Except where otherwise noted, this work is licensed under https://creativecommons.org/licenses/by-nc-sa/4.0/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Not withstanding the non-commercial license terms, non-profit educational institutions are granted a non-exclusive license to adapt and use this material, with attribution.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endParaRPr lang="en-US" dirty="0">
              <a:solidFill>
                <a:srgbClr val="FF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70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Network basics and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143" y="1404894"/>
            <a:ext cx="8099714" cy="4799100"/>
          </a:xfrm>
        </p:spPr>
        <p:txBody>
          <a:bodyPr/>
          <a:lstStyle/>
          <a:p>
            <a:r>
              <a:rPr lang="en-US" dirty="0" smtClean="0"/>
              <a:t>Topics:</a:t>
            </a:r>
          </a:p>
          <a:p>
            <a:pPr lvl="1"/>
            <a:r>
              <a:rPr lang="en-US" dirty="0"/>
              <a:t>Basics of network (OSI model, DoD TCP/IP model)</a:t>
            </a:r>
          </a:p>
          <a:p>
            <a:pPr lvl="1"/>
            <a:r>
              <a:rPr lang="en-US" dirty="0"/>
              <a:t>Network attacks</a:t>
            </a:r>
          </a:p>
          <a:p>
            <a:pPr lvl="1"/>
            <a:r>
              <a:rPr lang="en-US" dirty="0"/>
              <a:t>Denial-of-Service attacks</a:t>
            </a:r>
          </a:p>
          <a:p>
            <a:pPr lvl="1"/>
            <a:r>
              <a:rPr lang="en-US" dirty="0"/>
              <a:t>Distributed Denial-of-Service attacks</a:t>
            </a:r>
          </a:p>
          <a:p>
            <a:pPr lvl="1"/>
            <a:r>
              <a:rPr lang="en-US" dirty="0"/>
              <a:t>Zombies and Botnets</a:t>
            </a:r>
          </a:p>
          <a:p>
            <a:r>
              <a:rPr lang="en-US" dirty="0" smtClean="0"/>
              <a:t>Learning Outcomes:</a:t>
            </a:r>
          </a:p>
          <a:p>
            <a:pPr marL="342900" lvl="1" indent="0">
              <a:buNone/>
            </a:pPr>
            <a:r>
              <a:rPr lang="en-US" dirty="0" smtClean="0"/>
              <a:t>Upon completion of this lesson:</a:t>
            </a:r>
          </a:p>
          <a:p>
            <a:pPr lvl="1"/>
            <a:r>
              <a:rPr lang="en-US" dirty="0"/>
              <a:t>Students will be able to understand network basics.</a:t>
            </a:r>
            <a:endParaRPr lang="en-US" sz="2000" dirty="0"/>
          </a:p>
          <a:p>
            <a:pPr lvl="1"/>
            <a:r>
              <a:rPr lang="en-US" dirty="0"/>
              <a:t>Students will be able to describe Denial-of-Service attacks.</a:t>
            </a:r>
            <a:endParaRPr lang="en-US" sz="2000" dirty="0"/>
          </a:p>
          <a:p>
            <a:pPr lvl="1"/>
            <a:r>
              <a:rPr lang="en-US" dirty="0"/>
              <a:t>Students will be able to explain Distributed </a:t>
            </a:r>
            <a:r>
              <a:rPr lang="en-US" dirty="0" err="1"/>
              <a:t>DoS</a:t>
            </a:r>
            <a:r>
              <a:rPr lang="en-US" dirty="0"/>
              <a:t> attacks.</a:t>
            </a:r>
            <a:endParaRPr lang="en-US" sz="2000" dirty="0"/>
          </a:p>
          <a:p>
            <a:pPr lvl="1"/>
            <a:r>
              <a:rPr lang="en-US" dirty="0"/>
              <a:t>Students will be able to define Zombies and Botnets. 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0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 for Chapter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This</a:t>
            </a:r>
            <a:r>
              <a:rPr lang="zh-CN" altLang="en-US" smtClean="0"/>
              <a:t> </a:t>
            </a:r>
            <a:r>
              <a:rPr lang="en-US" altLang="zh-CN" smtClean="0"/>
              <a:t>lecture:</a:t>
            </a:r>
            <a:endParaRPr lang="en-US" smtClean="0"/>
          </a:p>
          <a:p>
            <a:pPr lvl="1"/>
            <a:r>
              <a:rPr lang="en-US" smtClean="0"/>
              <a:t>Networking basics</a:t>
            </a:r>
          </a:p>
          <a:p>
            <a:pPr lvl="1"/>
            <a:r>
              <a:rPr lang="en-US" smtClean="0"/>
              <a:t>Network threats and vulnerabilities</a:t>
            </a:r>
          </a:p>
          <a:p>
            <a:pPr lvl="1"/>
            <a:r>
              <a:rPr lang="en-US" smtClean="0"/>
              <a:t>WiFi security</a:t>
            </a:r>
          </a:p>
          <a:p>
            <a:pPr lvl="1"/>
            <a:r>
              <a:rPr lang="en-US" smtClean="0"/>
              <a:t>Denial-of-service attacks</a:t>
            </a:r>
          </a:p>
          <a:p>
            <a:r>
              <a:rPr lang="en-US" altLang="zh-CN" smtClean="0"/>
              <a:t>Next</a:t>
            </a:r>
            <a:r>
              <a:rPr lang="zh-CN" altLang="en-US" smtClean="0"/>
              <a:t> </a:t>
            </a:r>
            <a:r>
              <a:rPr lang="en-US" altLang="zh-CN" smtClean="0"/>
              <a:t>lecture:</a:t>
            </a:r>
          </a:p>
          <a:p>
            <a:pPr lvl="1"/>
            <a:r>
              <a:rPr lang="en-US" smtClean="0"/>
              <a:t>Network encryption concepts and tools</a:t>
            </a:r>
          </a:p>
          <a:p>
            <a:pPr lvl="1"/>
            <a:r>
              <a:rPr lang="en-US" smtClean="0"/>
              <a:t>Types of firewalls and what they do</a:t>
            </a:r>
          </a:p>
          <a:p>
            <a:pPr lvl="1"/>
            <a:r>
              <a:rPr lang="en-US" smtClean="0"/>
              <a:t>Intrusion detection and prevention systems</a:t>
            </a:r>
          </a:p>
          <a:p>
            <a:pPr lvl="1"/>
            <a:r>
              <a:rPr lang="en-US" smtClean="0"/>
              <a:t>Security information and event management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3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</a:t>
            </a:r>
            <a:r>
              <a:rPr lang="en-US" dirty="0" smtClean="0"/>
              <a:t>Network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- Information </a:t>
            </a:r>
            <a:r>
              <a:rPr lang="en-US" dirty="0"/>
              <a:t>system(s) implemented with a collection of interconnected components. </a:t>
            </a:r>
            <a:endParaRPr lang="en-US" dirty="0" smtClean="0"/>
          </a:p>
          <a:p>
            <a:pPr lvl="1"/>
            <a:r>
              <a:rPr lang="en-US" altLang="x-none" sz="2800" dirty="0" smtClean="0"/>
              <a:t>A component can be a computer, printer, or any other device capable of sending and/or receiving data generated by other components on the network. </a:t>
            </a:r>
          </a:p>
          <a:p>
            <a:pPr lvl="1"/>
            <a:r>
              <a:rPr lang="en-US" altLang="x-none" sz="2800" dirty="0" smtClean="0"/>
              <a:t>Interconnect link: can be a cable, air, optical fiber, or any medium which can transport a signal carrying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0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How do data networks work?</a:t>
            </a:r>
          </a:p>
          <a:p>
            <a:pPr lvl="1"/>
            <a:r>
              <a:rPr lang="en-US" altLang="x-none" dirty="0" smtClean="0"/>
              <a:t>Systems communicate over a shared communication medium according to an agreed upon convention (standard).</a:t>
            </a:r>
          </a:p>
          <a:p>
            <a:pPr lvl="1"/>
            <a:r>
              <a:rPr lang="en-US" altLang="x-none" dirty="0" smtClean="0"/>
              <a:t>Several sets of standards currently exist: </a:t>
            </a:r>
          </a:p>
          <a:p>
            <a:pPr lvl="2"/>
            <a:r>
              <a:rPr lang="en-US" altLang="x-none" sz="2000" dirty="0" smtClean="0"/>
              <a:t>DoD: TCP/IP</a:t>
            </a:r>
          </a:p>
          <a:p>
            <a:pPr lvl="2"/>
            <a:r>
              <a:rPr lang="en-US" altLang="x-none" sz="2000" dirty="0" smtClean="0"/>
              <a:t>ISO: OSI model</a:t>
            </a:r>
          </a:p>
          <a:p>
            <a:pPr lvl="2"/>
            <a:r>
              <a:rPr lang="en-US" altLang="x-none" sz="2000" dirty="0" smtClean="0"/>
              <a:t>Commercial: SNA, IPX, X.25, ...</a:t>
            </a:r>
          </a:p>
          <a:p>
            <a:pPr lvl="2"/>
            <a:r>
              <a:rPr lang="en-US" altLang="x-none" sz="2000" dirty="0" smtClean="0"/>
              <a:t>Proprietary</a:t>
            </a:r>
          </a:p>
          <a:p>
            <a:pPr lvl="1"/>
            <a:r>
              <a:rPr lang="en-US" altLang="x-none" dirty="0" smtClean="0"/>
              <a:t>In this course we will basically follow the seven layer approach defined by ISO with additional emphasis on the DoD hierarchy.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17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Transmission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travels</a:t>
            </a:r>
            <a:r>
              <a:rPr lang="zh-CN" altLang="en-US" dirty="0" smtClean="0"/>
              <a:t> </a:t>
            </a:r>
            <a:r>
              <a:rPr lang="en-US" altLang="zh-CN" dirty="0" smtClean="0"/>
              <a:t>either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wirelessly,</a:t>
            </a:r>
            <a:r>
              <a:rPr lang="zh-CN" altLang="en-US" dirty="0" smtClean="0"/>
              <a:t> </a:t>
            </a:r>
            <a:r>
              <a:rPr lang="en-US" altLang="zh-CN" dirty="0" smtClean="0"/>
              <a:t>both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vulnerable.</a:t>
            </a:r>
          </a:p>
          <a:p>
            <a:pPr lvl="1"/>
            <a:r>
              <a:rPr lang="en-US" dirty="0"/>
              <a:t>Cable</a:t>
            </a:r>
          </a:p>
          <a:p>
            <a:pPr lvl="1"/>
            <a:r>
              <a:rPr lang="en-US" dirty="0"/>
              <a:t>Optical fiber</a:t>
            </a:r>
          </a:p>
          <a:p>
            <a:pPr lvl="1"/>
            <a:r>
              <a:rPr lang="en-US" dirty="0"/>
              <a:t>Microwave</a:t>
            </a:r>
          </a:p>
          <a:p>
            <a:pPr lvl="1"/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Satellite </a:t>
            </a:r>
            <a:r>
              <a:rPr lang="en-US" dirty="0" smtClean="0"/>
              <a:t>communication</a:t>
            </a:r>
            <a:endParaRPr lang="en-US" altLang="zh-CN" dirty="0" smtClean="0"/>
          </a:p>
          <a:p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/>
              <a:t>protected</a:t>
            </a:r>
            <a:r>
              <a:rPr lang="zh-CN" altLang="en-US" dirty="0"/>
              <a:t> </a:t>
            </a:r>
            <a:r>
              <a:rPr lang="en-US" altLang="zh-CN" dirty="0"/>
              <a:t>environment,</a:t>
            </a:r>
            <a:r>
              <a:rPr lang="zh-CN" altLang="en-US" dirty="0"/>
              <a:t> </a:t>
            </a:r>
            <a:r>
              <a:rPr lang="en-US" altLang="zh-CN" dirty="0"/>
              <a:t>others</a:t>
            </a:r>
            <a:r>
              <a:rPr lang="zh-CN" altLang="en-US" dirty="0"/>
              <a:t> </a:t>
            </a:r>
            <a:r>
              <a:rPr lang="en-US" altLang="zh-CN" dirty="0"/>
              <a:t>along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intercept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smtClean="0"/>
              <a:t>data: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eavesdrop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wiretap</a:t>
            </a:r>
          </a:p>
          <a:p>
            <a:pPr lvl="1"/>
            <a:r>
              <a:rPr lang="en-US" altLang="zh-CN" dirty="0" smtClean="0"/>
              <a:t>sniff</a:t>
            </a:r>
            <a:endParaRPr lang="en-US" altLang="zh-CN" dirty="0"/>
          </a:p>
          <a:p>
            <a:endParaRPr lang="en-US" altLang="zh-CN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612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ISO/OSI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An ISO </a:t>
            </a:r>
            <a:r>
              <a:rPr lang="en-US" altLang="zh-CN" dirty="0" smtClean="0"/>
              <a:t>(</a:t>
            </a:r>
            <a:r>
              <a:rPr lang="en-US" altLang="x-none" dirty="0" smtClean="0"/>
              <a:t>International Standards Organization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x-none" dirty="0" smtClean="0"/>
              <a:t>standard that covers all aspects of network communications is the Open Systems Interconnection (OSI) model. </a:t>
            </a:r>
          </a:p>
          <a:p>
            <a:r>
              <a:rPr lang="en-US" altLang="x-none" dirty="0"/>
              <a:t>F</a:t>
            </a:r>
            <a:r>
              <a:rPr lang="en-US" altLang="x-none" dirty="0" smtClean="0"/>
              <a:t>irst introduced in late 1970s. </a:t>
            </a:r>
          </a:p>
          <a:p>
            <a:endParaRPr lang="en-US" dirty="0"/>
          </a:p>
        </p:txBody>
      </p:sp>
      <p:pic>
        <p:nvPicPr>
          <p:cNvPr id="6" name="Picture 6" title="ISO/OSI model 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602" y="2961338"/>
            <a:ext cx="2889634" cy="296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9644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TCP/IP</a:t>
            </a:r>
            <a:r>
              <a:rPr lang="zh-CN" altLang="en-US" smtClean="0"/>
              <a:t> </a:t>
            </a:r>
            <a:r>
              <a:rPr lang="en-US" altLang="zh-CN" smtClean="0"/>
              <a:t>Protocol</a:t>
            </a:r>
            <a:r>
              <a:rPr lang="zh-CN" altLang="en-US" smtClean="0"/>
              <a:t> </a:t>
            </a:r>
            <a:r>
              <a:rPr lang="en-US" altLang="zh-CN" smtClean="0"/>
              <a:t>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9525"/>
            <a:ext cx="7886700" cy="4799100"/>
          </a:xfrm>
        </p:spPr>
        <p:txBody>
          <a:bodyPr/>
          <a:lstStyle/>
          <a:p>
            <a:r>
              <a:rPr lang="en-US" altLang="zh-CN" dirty="0" smtClean="0"/>
              <a:t>Transmission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Protocol/Internet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Protocol,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suite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communication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protocols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interconnect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devices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internet.</a:t>
            </a:r>
          </a:p>
          <a:p>
            <a:endParaRPr lang="en-US" dirty="0" smtClean="0"/>
          </a:p>
          <a:p>
            <a:r>
              <a:rPr lang="en-US" altLang="zh-CN" dirty="0" smtClean="0"/>
              <a:t>Application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SMTP,</a:t>
            </a:r>
            <a:r>
              <a:rPr lang="zh-CN" altLang="en-US" dirty="0" smtClean="0"/>
              <a:t> </a:t>
            </a:r>
            <a:r>
              <a:rPr lang="en-US" altLang="zh-CN" dirty="0" smtClean="0"/>
              <a:t>HTTP,</a:t>
            </a:r>
            <a:r>
              <a:rPr lang="zh-CN" altLang="en-US" dirty="0" smtClean="0"/>
              <a:t> </a:t>
            </a:r>
            <a:r>
              <a:rPr lang="en-US" altLang="zh-CN" dirty="0" smtClean="0"/>
              <a:t>FTP,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etc</a:t>
            </a:r>
            <a:endParaRPr lang="en-US" altLang="zh-CN" dirty="0" smtClean="0"/>
          </a:p>
          <a:p>
            <a:r>
              <a:rPr lang="en-US" altLang="zh-CN" dirty="0" smtClean="0"/>
              <a:t>Transport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TCP,</a:t>
            </a:r>
            <a:r>
              <a:rPr lang="zh-CN" altLang="en-US" dirty="0" smtClean="0"/>
              <a:t> </a:t>
            </a:r>
            <a:r>
              <a:rPr lang="en-US" altLang="zh-CN" dirty="0" smtClean="0"/>
              <a:t>UDP</a:t>
            </a:r>
          </a:p>
          <a:p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IP,</a:t>
            </a:r>
            <a:r>
              <a:rPr lang="zh-CN" altLang="en-US" dirty="0" smtClean="0"/>
              <a:t> </a:t>
            </a:r>
            <a:r>
              <a:rPr lang="en-US" altLang="zh-CN" dirty="0" smtClean="0"/>
              <a:t>ICMP,</a:t>
            </a:r>
            <a:r>
              <a:rPr lang="zh-CN" altLang="en-US" dirty="0" smtClean="0"/>
              <a:t> </a:t>
            </a:r>
            <a:r>
              <a:rPr lang="en-US" altLang="zh-CN" dirty="0" smtClean="0"/>
              <a:t>IGMP</a:t>
            </a:r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link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drivers</a:t>
            </a:r>
          </a:p>
          <a:p>
            <a:r>
              <a:rPr lang="en-US" altLang="zh-CN" dirty="0" smtClean="0"/>
              <a:t>Physical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Adapters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867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ARTICULATE_REFERENCE_ID" val="2f45c498-e119-4297-9d9a-a24c8fa82bca"/>
  <p:tag name="ARTICULATE_SLIDE_COUNT" val="13"/>
  <p:tag name="ARTICULATE_META_COURSE_ID" val="48v5BWPvwPx_course_id"/>
  <p:tag name="ARTICULATE_META_NAME" val="jimaf"/>
  <p:tag name="ARTICULATE_META_NAME_SET" val="True"/>
  <p:tag name="ARTICULATE_PROJECT_OPEN" val="1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2165106-k:\cnap\netsec course\lectures\module_0\lesson_1_course_overview.pptx"/>
  <p:tag name="ARTICULATE_PRESENTER_VERSION" val="8"/>
  <p:tag name="ARTICULATE_USED_PAGE_ORIENTATION" val="1"/>
  <p:tag name="ARTICULATE_USED_PAGE_SIZ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NAV_LEVEL" val="1"/>
  <p:tag name="ARTICULATE_TOC_EXPANDED" val="True"/>
  <p:tag name="ARTICULATE_SLIDE_PRESENTER_GUID" val="ee58492c-7408-4409-b5d7-fc69e46ae5b4"/>
  <p:tag name="ARTICULATE_SLIDE_PAUSE" val="1"/>
  <p:tag name="ARTICULATE_HIDE_SLIDE" val="0"/>
  <p:tag name="ARTICULATE_PLAYER_CONTROL_PREVIOUS" val="True"/>
  <p:tag name="ARTICULATE_PLAYER_CONTROL_NEXT" val="True"/>
  <p:tag name="ARTICULATE_USED_LAYOUT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5943</TotalTime>
  <Words>1235</Words>
  <Application>Microsoft Macintosh PowerPoint</Application>
  <PresentationFormat>On-screen Show (4:3)</PresentationFormat>
  <Paragraphs>147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Calibri Light</vt:lpstr>
      <vt:lpstr>Mangal</vt:lpstr>
      <vt:lpstr>宋体</vt:lpstr>
      <vt:lpstr>Arial</vt:lpstr>
      <vt:lpstr>PP_C5Modules_CC_License_standard</vt:lpstr>
      <vt:lpstr>Model 6 Introduction to Network Security</vt:lpstr>
      <vt:lpstr>Module 6: Introduction to Network Security</vt:lpstr>
      <vt:lpstr>Lesson 1: Network basics and threats</vt:lpstr>
      <vt:lpstr>Objectives for Chapter 6</vt:lpstr>
      <vt:lpstr>Warm Up: Network basics</vt:lpstr>
      <vt:lpstr>Background</vt:lpstr>
      <vt:lpstr>Network Transmission Media</vt:lpstr>
      <vt:lpstr>ISO/OSI model</vt:lpstr>
      <vt:lpstr>TCP/IP Protocol suite</vt:lpstr>
      <vt:lpstr>Transmission Control Protocol (TCP)</vt:lpstr>
      <vt:lpstr>User Datagram Protocol (UDP)</vt:lpstr>
      <vt:lpstr>Internet Control Message Protocol (ICMP) </vt:lpstr>
      <vt:lpstr>ICMP</vt:lpstr>
      <vt:lpstr>Denial of Service (DoS)</vt:lpstr>
      <vt:lpstr>DoS attack: Ping of Death </vt:lpstr>
      <vt:lpstr>DoS attack: smurf</vt:lpstr>
      <vt:lpstr>DoS attack: SYN flood</vt:lpstr>
      <vt:lpstr>DoS Attack: DNS Spoofing</vt:lpstr>
      <vt:lpstr>Distributed Denial of Service (DDoS)</vt:lpstr>
      <vt:lpstr>Bots &amp; Botnets</vt:lpstr>
      <vt:lpstr>Botnets command-and-control</vt:lpstr>
      <vt:lpstr>Active Learning Activity: </vt:lpstr>
      <vt:lpstr>Summary</vt:lpstr>
      <vt:lpstr> Please attribute Dr. Jim Alves-Foss and Dr. Jia Song, University of Idaho         Except where otherwise noted, this work is licensed under https://creativecommons.org/licenses/by-nc-sa/4.0/  Not withstanding the non-commercial license terms, non-profit educational institutions are granted a non-exclusive license to adapt and use this material, with attribution.  Creative Commons and the double C in a circle are registered trademarks of Creative commons in the United States and other countries. Third party marks and brands are the property of their respective holders. </vt:lpstr>
    </vt:vector>
  </TitlesOfParts>
  <Company>University of California at Davis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Song, Jia (jsong@uidaho.edu)</cp:lastModifiedBy>
  <cp:revision>289</cp:revision>
  <cp:lastPrinted>2016-07-18T16:40:10Z</cp:lastPrinted>
  <dcterms:created xsi:type="dcterms:W3CDTF">2016-07-03T20:12:42Z</dcterms:created>
  <dcterms:modified xsi:type="dcterms:W3CDTF">2018-04-03T22:43:42Z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9EB520D0-E26E-44F0-AF4B-C22652CC9926</vt:lpwstr>
  </property>
  <property fmtid="{D5CDD505-2E9C-101B-9397-08002B2CF9AE}" pid="6" name="ArticulateProjectFull">
    <vt:lpwstr>K:\CNAP\NetSec Course\Lectures\Module_0\Lesson_1_Course_Overview.ppta</vt:lpwstr>
  </property>
</Properties>
</file>