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340" r:id="rId2"/>
    <p:sldId id="363" r:id="rId3"/>
    <p:sldId id="364" r:id="rId4"/>
    <p:sldId id="391" r:id="rId5"/>
    <p:sldId id="369" r:id="rId6"/>
    <p:sldId id="371" r:id="rId7"/>
    <p:sldId id="373" r:id="rId8"/>
    <p:sldId id="374" r:id="rId9"/>
    <p:sldId id="375" r:id="rId10"/>
    <p:sldId id="376" r:id="rId11"/>
    <p:sldId id="382" r:id="rId12"/>
    <p:sldId id="383" r:id="rId13"/>
    <p:sldId id="384" r:id="rId14"/>
    <p:sldId id="396" r:id="rId15"/>
    <p:sldId id="397" r:id="rId16"/>
    <p:sldId id="385" r:id="rId17"/>
    <p:sldId id="392" r:id="rId18"/>
    <p:sldId id="393" r:id="rId19"/>
    <p:sldId id="394" r:id="rId20"/>
    <p:sldId id="395" r:id="rId21"/>
    <p:sldId id="333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4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F0AC-1E39-EA40-A984-C05FBBC2083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E757-0E7A-2946-A7BC-00524916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4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2</a:t>
            </a:r>
            <a:r>
              <a:rPr lang="en-US" sz="2400" dirty="0" smtClean="0"/>
              <a:t>: Network encryption and protocols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and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Sockets Layer (SSL) was designed in the 1990s to protect communication between a web browser and server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Three versions: SSL 1.0 (private), SSL 2.0 (1995), SSL 3.0 (1996)</a:t>
            </a:r>
          </a:p>
          <a:p>
            <a:r>
              <a:rPr lang="en-US" dirty="0" smtClean="0"/>
              <a:t>In 1999, it was renamed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Transport Layer Security (TLS)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TLS is designed use TCP to provide a reliable end-to-end secure service.</a:t>
            </a:r>
          </a:p>
          <a:p>
            <a:r>
              <a:rPr lang="en-US" dirty="0" smtClean="0"/>
              <a:t>SSL is implemented layer 4 (transport)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6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HTTPS (HTTP over SSL)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HTTPS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Combination of HTTP (</a:t>
            </a:r>
            <a:r>
              <a:rPr lang="en-US" sz="2600" dirty="0" err="1" smtClean="0"/>
              <a:t>HyperText</a:t>
            </a:r>
            <a:r>
              <a:rPr lang="en-US" sz="2600" dirty="0" smtClean="0"/>
              <a:t> Transfer Protocol) and SSL to implement secure communication between a </a:t>
            </a:r>
            <a:r>
              <a:rPr lang="en-US" altLang="zh-CN" sz="2600" dirty="0"/>
              <a:t>w</a:t>
            </a:r>
            <a:r>
              <a:rPr lang="en-US" sz="2600" dirty="0" smtClean="0"/>
              <a:t>eb browser and a </a:t>
            </a:r>
            <a:r>
              <a:rPr lang="en-US" altLang="zh-CN" sz="2600" dirty="0" smtClean="0"/>
              <a:t>w</a:t>
            </a:r>
            <a:r>
              <a:rPr lang="en-US" sz="2600" dirty="0" smtClean="0"/>
              <a:t>eb server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Built into all modern Web browsers</a:t>
            </a:r>
          </a:p>
          <a:p>
            <a:r>
              <a:rPr lang="en-US" sz="2600" dirty="0" smtClean="0"/>
              <a:t>URL addresses begin with https://</a:t>
            </a:r>
          </a:p>
          <a:p>
            <a:r>
              <a:rPr lang="en-US" sz="2600" dirty="0" smtClean="0"/>
              <a:t>Agent acting as the HTTP client also acts as the TLS client</a:t>
            </a:r>
            <a:r>
              <a:rPr lang="en-US" altLang="zh-CN" sz="2600" dirty="0" smtClean="0"/>
              <a:t>.</a:t>
            </a:r>
            <a:r>
              <a:rPr lang="zh-CN" altLang="en-US" sz="2600" dirty="0" smtClean="0"/>
              <a:t> </a:t>
            </a:r>
            <a:r>
              <a:rPr lang="en-US" sz="2600" dirty="0" smtClean="0"/>
              <a:t>Closure of an HTTPS connection requires that TLS close the connection with the peer TLS entity on the remote side, which will involve closing the underlying TCP connection</a:t>
            </a:r>
            <a:r>
              <a:rPr lang="en-US" altLang="zh-CN" sz="2600" dirty="0" smtClean="0"/>
              <a:t>.</a:t>
            </a:r>
            <a:endParaRPr lang="en-US" sz="2600" dirty="0" smtClean="0"/>
          </a:p>
          <a:p>
            <a:r>
              <a:rPr lang="en-US" sz="2600" dirty="0" smtClean="0"/>
              <a:t>A normal HTTP connection uses port 80. If HTTPS is specified, port 443 is used, which invokes SSL.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link encryption and end-to-end encryption, the </a:t>
            </a:r>
            <a:r>
              <a:rPr lang="en-US" altLang="zh-CN" dirty="0" smtClean="0"/>
              <a:t>transferred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was secured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en-US" dirty="0" smtClean="0"/>
              <a:t>. However, the addressing data were exposed.</a:t>
            </a:r>
          </a:p>
          <a:p>
            <a:r>
              <a:rPr lang="en-US" dirty="0"/>
              <a:t>Onion routing prevents an eavesdropper from learning source, destination, or content of data in transit in a </a:t>
            </a:r>
            <a:r>
              <a:rPr lang="en-US" dirty="0" smtClean="0"/>
              <a:t>network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sz="2600" dirty="0"/>
              <a:t>The intermediate host that sends the message to the </a:t>
            </a:r>
            <a:r>
              <a:rPr lang="en-US" altLang="zh-CN" sz="2600" dirty="0" smtClean="0"/>
              <a:t>final</a:t>
            </a:r>
            <a:r>
              <a:rPr lang="en-US" sz="2600" dirty="0" smtClean="0"/>
              <a:t> </a:t>
            </a:r>
            <a:r>
              <a:rPr lang="en-US" sz="2600" dirty="0"/>
              <a:t>destination cannot determine the original sender, and</a:t>
            </a:r>
          </a:p>
          <a:p>
            <a:pPr lvl="1"/>
            <a:r>
              <a:rPr lang="en-US" sz="2600" dirty="0"/>
              <a:t>The host that received the message from the original sender cannot determine the ultimate destination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23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send untraceable data from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to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dirty="0" smtClean="0"/>
              <a:t>B</a:t>
            </a:r>
            <a:r>
              <a:rPr lang="en-US" dirty="0"/>
              <a:t>, A picks some number of forwarding hosts, call them X, Y, and Z. 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ost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dirty="0" smtClean="0"/>
              <a:t>encrypt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communication </a:t>
            </a:r>
            <a:r>
              <a:rPr lang="en-US" altLang="zh-CN" dirty="0" smtClean="0"/>
              <a:t>using</a:t>
            </a:r>
            <a:r>
              <a:rPr lang="en-US" dirty="0" smtClean="0"/>
              <a:t> </a:t>
            </a:r>
            <a:r>
              <a:rPr lang="en-US" dirty="0"/>
              <a:t>B’s public key. A then appends a header from Z to B, and encrypts the result </a:t>
            </a:r>
            <a:r>
              <a:rPr lang="en-US" altLang="zh-CN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Z’s public key. A then puts a header on that from Y to Z and encrypts that under Y’s public key. A then puts a header on that communication from X to Y and encrypts that under X’s public key. Finally, A puts on a header to send the package to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32-bit</a:t>
            </a:r>
            <a:r>
              <a:rPr lang="zh-CN" altLang="en-US" smtClean="0"/>
              <a:t> </a:t>
            </a:r>
            <a:r>
              <a:rPr lang="en-US" altLang="zh-CN" smtClean="0"/>
              <a:t>(4-byte)</a:t>
            </a:r>
            <a:r>
              <a:rPr lang="zh-CN" altLang="en-US" smtClean="0"/>
              <a:t> </a:t>
            </a:r>
            <a:r>
              <a:rPr lang="en-US" altLang="zh-CN" smtClean="0"/>
              <a:t>addressing</a:t>
            </a:r>
          </a:p>
          <a:p>
            <a:pPr lvl="1"/>
            <a:r>
              <a:rPr lang="en-US" smtClean="0"/>
              <a:t>The total number of IPv4 addresses is 4 294 967 296</a:t>
            </a:r>
          </a:p>
          <a:p>
            <a:r>
              <a:rPr lang="en-US" smtClean="0"/>
              <a:t>The text form of the IPv4 address</a:t>
            </a:r>
            <a:r>
              <a:rPr lang="zh-CN" altLang="en-US" smtClean="0"/>
              <a:t> </a:t>
            </a:r>
            <a:r>
              <a:rPr lang="en-US" smtClean="0"/>
              <a:t>is nnn.nnn.nnn.nnn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smtClean="0"/>
              <a:t>where</a:t>
            </a:r>
            <a:r>
              <a:rPr lang="zh-CN" altLang="en-US" smtClean="0"/>
              <a:t> </a:t>
            </a:r>
            <a:r>
              <a:rPr lang="en-US" altLang="zh-CN" smtClean="0"/>
              <a:t>0&lt;nnn&lt;255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smtClean="0"/>
              <a:t>each n is a decimal digit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header:</a:t>
            </a:r>
            <a:r>
              <a:rPr lang="zh-CN" altLang="en-US" smtClean="0"/>
              <a:t> </a:t>
            </a:r>
            <a:r>
              <a:rPr lang="en-US" altLang="zh-CN" smtClean="0"/>
              <a:t>v</a:t>
            </a:r>
            <a:r>
              <a:rPr lang="en-US" smtClean="0"/>
              <a:t>ariable length of 20-60 bytes, depending on IP options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9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 </a:t>
            </a:r>
            <a:r>
              <a:rPr lang="en-US" altLang="zh-CN" smtClean="0"/>
              <a:t>version</a:t>
            </a:r>
            <a:r>
              <a:rPr lang="zh-CN" altLang="en-US" smtClean="0"/>
              <a:t> </a:t>
            </a:r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bits long (16 bytes)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</a:t>
            </a:r>
          </a:p>
          <a:p>
            <a:r>
              <a:rPr lang="en-US" dirty="0" smtClean="0"/>
              <a:t>The text form of the IPv6 address is </a:t>
            </a:r>
            <a:r>
              <a:rPr lang="en-US" dirty="0" err="1" smtClean="0"/>
              <a:t>xxxx:xxxx:xxxx:xxxx:xxxx:xxxx:xxxx:xxxx</a:t>
            </a:r>
            <a:r>
              <a:rPr lang="en-US" dirty="0" smtClean="0"/>
              <a:t>, where each x is a hexadecimal digit, representing 4 bits.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header:</a:t>
            </a:r>
            <a:r>
              <a:rPr lang="zh-CN" altLang="en-US" dirty="0" smtClean="0"/>
              <a:t> </a:t>
            </a:r>
            <a:r>
              <a:rPr lang="en-US" dirty="0" smtClean="0"/>
              <a:t>Fixed length of 40 bytes.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altLang="zh-CN" dirty="0" err="1" smtClean="0"/>
              <a:t>S</a:t>
            </a:r>
            <a:r>
              <a:rPr lang="en-US" dirty="0" err="1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the IPv6 suite, the IETF (Internet Engineering Task Force) adopted </a:t>
            </a:r>
            <a:r>
              <a:rPr lang="en-US" dirty="0" err="1" smtClean="0"/>
              <a:t>IPSec</a:t>
            </a:r>
            <a:r>
              <a:rPr lang="en-US" dirty="0" smtClean="0"/>
              <a:t>, or the IP Security Protocol Suite. </a:t>
            </a:r>
          </a:p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dirty="0" smtClean="0"/>
              <a:t>esigned to address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drawbacks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such as being subject to spoofing, eavesdropping, and session hijacking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IPSec</a:t>
            </a:r>
            <a:r>
              <a:rPr lang="en-US" dirty="0" smtClean="0"/>
              <a:t> is implemented at the IP layer, so it affects all layers above it, in particular TCP and UDP.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en-US" dirty="0" smtClean="0"/>
              <a:t> 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en-US" dirty="0" smtClean="0"/>
              <a:t> change to the existing TCP and UDP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spoofing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weakness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spoofed.</a:t>
            </a:r>
          </a:p>
          <a:p>
            <a:pPr lvl="0"/>
            <a:r>
              <a:rPr lang="en-US" dirty="0">
                <a:solidFill>
                  <a:schemeClr val="dk1"/>
                </a:solidFill>
              </a:rPr>
              <a:t>Protect integrity and/or confidentiality of packets</a:t>
            </a:r>
          </a:p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An attack that involves the capture of transmitted authentication or access control information and its subsequent retransmission with the intent of producing an unauthorized effect or gaining unauthorized access. </a:t>
            </a:r>
          </a:p>
          <a:p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applicaitons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IPSec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operation modes in </a:t>
            </a:r>
            <a:r>
              <a:rPr lang="en-US" dirty="0" err="1"/>
              <a:t>IPSec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tunnel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en-US" altLang="zh-CN" dirty="0" smtClean="0"/>
              <a:t>.</a:t>
            </a:r>
            <a:endParaRPr lang="en-US" dirty="0"/>
          </a:p>
          <a:p>
            <a:pPr lvl="0"/>
            <a:r>
              <a:rPr lang="en-US" dirty="0"/>
              <a:t>In transport mode, security protection is provided to traffic from one </a:t>
            </a:r>
            <a:r>
              <a:rPr lang="en-US" dirty="0" smtClean="0"/>
              <a:t>host </a:t>
            </a:r>
            <a:r>
              <a:rPr lang="en-US" dirty="0"/>
              <a:t>to </a:t>
            </a:r>
            <a:r>
              <a:rPr lang="en-US" dirty="0" smtClean="0"/>
              <a:t>another </a:t>
            </a:r>
            <a:r>
              <a:rPr lang="en-US" altLang="zh-CN" dirty="0" smtClean="0"/>
              <a:t>(</a:t>
            </a:r>
            <a:r>
              <a:rPr lang="en-US" dirty="0" smtClean="0"/>
              <a:t>end-to-end</a:t>
            </a:r>
            <a:r>
              <a:rPr lang="en-US" altLang="zh-CN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In </a:t>
            </a:r>
            <a:r>
              <a:rPr lang="en-US" dirty="0"/>
              <a:t>tunnel mode, security protection is </a:t>
            </a:r>
            <a:r>
              <a:rPr lang="en-US" dirty="0" smtClean="0"/>
              <a:t>provided </a:t>
            </a:r>
            <a:r>
              <a:rPr lang="en-US" dirty="0"/>
              <a:t>to traffic from </a:t>
            </a:r>
            <a:r>
              <a:rPr lang="en-US" altLang="zh-CN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gateway of a network to the gateway of another </a:t>
            </a:r>
            <a:r>
              <a:rPr lang="en-US" dirty="0" smtClean="0"/>
              <a:t>network </a:t>
            </a:r>
            <a:r>
              <a:rPr lang="en-US" altLang="zh-CN" dirty="0" smtClean="0"/>
              <a:t>(</a:t>
            </a:r>
            <a:r>
              <a:rPr lang="en-US" dirty="0" smtClean="0"/>
              <a:t>virtual </a:t>
            </a:r>
            <a:r>
              <a:rPr lang="en-US" dirty="0"/>
              <a:t>private network, </a:t>
            </a:r>
            <a:r>
              <a:rPr lang="en-US" dirty="0" smtClean="0"/>
              <a:t>VPN</a:t>
            </a:r>
            <a:r>
              <a:rPr lang="en-US" altLang="zh-CN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network, built on top of existing physical networks, that provides a secure communications tunnel for data and other information transmitted </a:t>
            </a:r>
            <a:r>
              <a:rPr lang="en-US" dirty="0" smtClean="0"/>
              <a:t>between </a:t>
            </a:r>
            <a:r>
              <a:rPr lang="en-US" dirty="0"/>
              <a:t>networks. </a:t>
            </a:r>
            <a:endParaRPr lang="en-US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telecommunication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maintenance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equipment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  <a:endParaRPr lang="en-US" dirty="0" smtClean="0"/>
          </a:p>
          <a:p>
            <a:pPr lvl="1"/>
            <a:r>
              <a:rPr lang="en-US" sz="2800" dirty="0" smtClean="0"/>
              <a:t>Network </a:t>
            </a:r>
            <a:r>
              <a:rPr lang="en-US" sz="2800" dirty="0"/>
              <a:t>encryption concepts and tools</a:t>
            </a:r>
          </a:p>
          <a:p>
            <a:pPr lvl="1"/>
            <a:r>
              <a:rPr lang="en-US" sz="2800" dirty="0"/>
              <a:t>Network protocols </a:t>
            </a:r>
            <a:endParaRPr lang="en-US" sz="2800" dirty="0" smtClean="0"/>
          </a:p>
          <a:p>
            <a:pPr lvl="2"/>
            <a:r>
              <a:rPr lang="en-US" sz="2400" dirty="0" smtClean="0"/>
              <a:t>IPv4</a:t>
            </a:r>
          </a:p>
          <a:p>
            <a:pPr lvl="2"/>
            <a:r>
              <a:rPr lang="en-US" sz="2400" dirty="0" smtClean="0"/>
              <a:t>IPv6</a:t>
            </a:r>
          </a:p>
          <a:p>
            <a:pPr lvl="2"/>
            <a:r>
              <a:rPr lang="en-US" sz="2400" dirty="0" smtClean="0"/>
              <a:t>SSH </a:t>
            </a:r>
          </a:p>
          <a:p>
            <a:pPr lvl="2"/>
            <a:r>
              <a:rPr lang="en-US" sz="2400" dirty="0" smtClean="0"/>
              <a:t>SSL/TLS</a:t>
            </a:r>
          </a:p>
          <a:p>
            <a:pPr lvl="2"/>
            <a:r>
              <a:rPr lang="en-US" sz="2400" dirty="0" err="1" smtClean="0"/>
              <a:t>IPSec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 smtClean="0"/>
              <a:t>HTTPS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Network encryption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Network encryption concepts and tools</a:t>
            </a:r>
          </a:p>
          <a:p>
            <a:pPr lvl="1"/>
            <a:r>
              <a:rPr lang="en-US" dirty="0"/>
              <a:t>Network protocols (IPv4, IPv6, SSH, SSL/TLS, </a:t>
            </a:r>
            <a:r>
              <a:rPr lang="en-US" dirty="0" err="1"/>
              <a:t>IPSec</a:t>
            </a:r>
            <a:r>
              <a:rPr lang="en-US" dirty="0"/>
              <a:t>, HTTPS)</a:t>
            </a:r>
          </a:p>
          <a:p>
            <a:endParaRPr lang="en-US" dirty="0" smtClean="0"/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</a:t>
            </a:r>
            <a:r>
              <a:rPr lang="en-US"/>
              <a:t>to </a:t>
            </a:r>
            <a:r>
              <a:rPr lang="en-US" smtClean="0"/>
              <a:t>understand</a:t>
            </a:r>
            <a:r>
              <a:rPr lang="en-US" smtClean="0"/>
              <a:t> </a:t>
            </a:r>
            <a:r>
              <a:rPr lang="en-US" dirty="0"/>
              <a:t>some of the network protocols which have security features built in (such as SSH, SSL/TLS, HTTPS, </a:t>
            </a:r>
            <a:r>
              <a:rPr lang="en-US" dirty="0" err="1"/>
              <a:t>IPSec</a:t>
            </a:r>
            <a:r>
              <a:rPr lang="en-US" dirty="0"/>
              <a:t>).</a:t>
            </a:r>
            <a:endParaRPr lang="en-US" sz="2000" dirty="0"/>
          </a:p>
          <a:p>
            <a:pPr lvl="1"/>
            <a:r>
              <a:rPr lang="en-US" dirty="0"/>
              <a:t>Students will be able to describe network data encryption.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en-US" dirty="0" smtClean="0"/>
              <a:t>ow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dirty="0" smtClean="0"/>
              <a:t>data transfer </a:t>
            </a:r>
            <a:r>
              <a:rPr lang="en-US" dirty="0"/>
              <a:t>from software/application, over the network, to the user at the other </a:t>
            </a:r>
            <a:r>
              <a:rPr lang="en-US" dirty="0" smtClean="0"/>
              <a:t>end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Encryption</a:t>
            </a:r>
          </a:p>
          <a:p>
            <a:pPr lvl="1"/>
            <a:r>
              <a:rPr lang="en-US" altLang="zh-CN" sz="2800" dirty="0"/>
              <a:t>D</a:t>
            </a:r>
            <a:r>
              <a:rPr lang="en-US" sz="2800" dirty="0" smtClean="0"/>
              <a:t>ata are encrypted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before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transfer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over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 physical communications link and are decrypted 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they arrive at the destination system. </a:t>
            </a:r>
          </a:p>
          <a:p>
            <a:pPr lvl="1"/>
            <a:r>
              <a:rPr lang="en-US" sz="2800" dirty="0" smtClean="0"/>
              <a:t>Encryption occurs at layer 1 or layer 2 in the OSI model.</a:t>
            </a:r>
          </a:p>
          <a:p>
            <a:pPr lvl="1"/>
            <a:r>
              <a:rPr lang="en-US" sz="2800" dirty="0" smtClean="0"/>
              <a:t>Link encryption protects the message in transit between two computers, but the message is in plaintext inside the hosts.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End-to-end encryption provides security from one end of a transmission to the other. </a:t>
            </a:r>
          </a:p>
          <a:p>
            <a:pPr lvl="1"/>
            <a:r>
              <a:rPr lang="en-US" dirty="0" smtClean="0"/>
              <a:t>The encryption is performed at the highest levels (usually at level 7, sometimes at level 5 or level 6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The encryption can be done by software running on the host computer.</a:t>
            </a:r>
          </a:p>
          <a:p>
            <a:pPr lvl="1"/>
            <a:r>
              <a:rPr lang="en-US" altLang="zh-CN" dirty="0" smtClean="0"/>
              <a:t>Decryption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Encryption vs. End-to-End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 encryption:</a:t>
            </a:r>
          </a:p>
          <a:p>
            <a:pPr lvl="1"/>
            <a:r>
              <a:rPr lang="en-US" smtClean="0"/>
              <a:t>faster</a:t>
            </a:r>
          </a:p>
          <a:p>
            <a:pPr lvl="1"/>
            <a:r>
              <a:rPr lang="en-US" smtClean="0"/>
              <a:t>easier for the user</a:t>
            </a:r>
          </a:p>
          <a:p>
            <a:pPr lvl="1"/>
            <a:r>
              <a:rPr lang="en-US" smtClean="0"/>
              <a:t>uses fewer keys</a:t>
            </a:r>
          </a:p>
          <a:p>
            <a:r>
              <a:rPr lang="en-US" smtClean="0"/>
              <a:t>End-to-end encryption:</a:t>
            </a:r>
          </a:p>
          <a:p>
            <a:pPr lvl="1"/>
            <a:r>
              <a:rPr lang="en-US" smtClean="0"/>
              <a:t>more flexible</a:t>
            </a:r>
          </a:p>
          <a:p>
            <a:pPr lvl="1"/>
            <a:r>
              <a:rPr lang="en-US" smtClean="0"/>
              <a:t>can be used selectively</a:t>
            </a:r>
          </a:p>
          <a:p>
            <a:pPr lvl="1"/>
            <a:r>
              <a:rPr lang="en-US" smtClean="0"/>
              <a:t>done at the user level</a:t>
            </a:r>
          </a:p>
          <a:p>
            <a:pPr lvl="1"/>
            <a:r>
              <a:rPr lang="en-US" smtClean="0"/>
              <a:t>can be integrated with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can encrypt data for protection during transmission. </a:t>
            </a:r>
          </a:p>
          <a:p>
            <a:r>
              <a:rPr lang="en-US" dirty="0" smtClean="0"/>
              <a:t>The browser and the server negotiate a common encryption key, so even if an attacker does hijack a session at the TCP or IP protocol level, the 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SSH encryption</a:t>
            </a:r>
          </a:p>
          <a:p>
            <a:r>
              <a:rPr lang="en-US" dirty="0" smtClean="0"/>
              <a:t>SSL and TLS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Shell (SSH)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for UNIX but now available on most Oss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rovides an authenticated, encrypted path to the shell over the network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The SSH protocol involves negotiation between local and remote sites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en-US" dirty="0" smtClean="0"/>
              <a:t> encryption algorithm and authentication.</a:t>
            </a:r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dirty="0" smtClean="0"/>
              <a:t>rotects against spoofing attacks and modification of data in communication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8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6301</TotalTime>
  <Words>1163</Words>
  <Application>Microsoft Macintosh PowerPoint</Application>
  <PresentationFormat>On-screen Show (4:3)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2: Network encryption and protocols</vt:lpstr>
      <vt:lpstr>Warm up</vt:lpstr>
      <vt:lpstr>Encryption for network </vt:lpstr>
      <vt:lpstr>Encryption for network (cont.)</vt:lpstr>
      <vt:lpstr>Link Encryption vs. End-to-End Encryption</vt:lpstr>
      <vt:lpstr>Browser Encryption</vt:lpstr>
      <vt:lpstr>Secure Shell (SSH)</vt:lpstr>
      <vt:lpstr>SSL and TLS</vt:lpstr>
      <vt:lpstr>HTTPS (HTTP over SSL)</vt:lpstr>
      <vt:lpstr>Onion Routing</vt:lpstr>
      <vt:lpstr>Onion Routing example</vt:lpstr>
      <vt:lpstr>IP version 4</vt:lpstr>
      <vt:lpstr>IP version 6</vt:lpstr>
      <vt:lpstr>IPSec</vt:lpstr>
      <vt:lpstr>Goals of IPSec</vt:lpstr>
      <vt:lpstr>IPSec modes</vt:lpstr>
      <vt:lpstr>Virtual Private Network 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293</cp:revision>
  <cp:lastPrinted>2016-07-18T16:40:10Z</cp:lastPrinted>
  <dcterms:created xsi:type="dcterms:W3CDTF">2016-07-03T20:12:42Z</dcterms:created>
  <dcterms:modified xsi:type="dcterms:W3CDTF">2018-04-03T22:46:06Z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