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8"/>
  </p:notesMasterIdLst>
  <p:handoutMasterIdLst>
    <p:handoutMasterId r:id="rId29"/>
  </p:handoutMasterIdLst>
  <p:sldIdLst>
    <p:sldId id="340" r:id="rId2"/>
    <p:sldId id="363" r:id="rId3"/>
    <p:sldId id="364" r:id="rId4"/>
    <p:sldId id="368" r:id="rId5"/>
    <p:sldId id="367" r:id="rId6"/>
    <p:sldId id="422" r:id="rId7"/>
    <p:sldId id="425" r:id="rId8"/>
    <p:sldId id="423" r:id="rId9"/>
    <p:sldId id="370" r:id="rId10"/>
    <p:sldId id="426" r:id="rId11"/>
    <p:sldId id="427" r:id="rId12"/>
    <p:sldId id="429" r:id="rId13"/>
    <p:sldId id="434" r:id="rId14"/>
    <p:sldId id="428" r:id="rId15"/>
    <p:sldId id="435" r:id="rId16"/>
    <p:sldId id="430" r:id="rId17"/>
    <p:sldId id="431" r:id="rId18"/>
    <p:sldId id="432" r:id="rId19"/>
    <p:sldId id="380" r:id="rId20"/>
    <p:sldId id="381" r:id="rId21"/>
    <p:sldId id="382" r:id="rId22"/>
    <p:sldId id="433" r:id="rId23"/>
    <p:sldId id="436" r:id="rId24"/>
    <p:sldId id="437" r:id="rId25"/>
    <p:sldId id="420" r:id="rId26"/>
    <p:sldId id="333" r:id="rId27"/>
  </p:sldIdLst>
  <p:sldSz cx="9144000" cy="6858000" type="screen4x3"/>
  <p:notesSz cx="7315200" cy="9601200"/>
  <p:custDataLst>
    <p:tags r:id="rId30"/>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752" autoAdjust="0"/>
    <p:restoredTop sz="81930" autoAdjust="0"/>
  </p:normalViewPr>
  <p:slideViewPr>
    <p:cSldViewPr snapToGrid="0" snapToObjects="1">
      <p:cViewPr varScale="1">
        <p:scale>
          <a:sx n="66" d="100"/>
          <a:sy n="66" d="100"/>
        </p:scale>
        <p:origin x="152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tags" Target="tags/tag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EA4D442-704B-7148-A904-66AC78F1DBF5}" type="datetimeFigureOut">
              <a:rPr lang="en-US" smtClean="0"/>
              <a:t>4/3/18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81F7586B-1754-2549-8254-4D5DAD9B0BF9}" type="slidenum">
              <a:rPr lang="en-US" smtClean="0"/>
              <a:t>‹#›</a:t>
            </a:fld>
            <a:endParaRPr lang="en-US"/>
          </a:p>
        </p:txBody>
      </p:sp>
    </p:spTree>
    <p:extLst>
      <p:ext uri="{BB962C8B-B14F-4D97-AF65-F5344CB8AC3E}">
        <p14:creationId xmlns:p14="http://schemas.microsoft.com/office/powerpoint/2010/main" val="132798987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4/3/18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858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8896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200" rtl="0" eaLnBrk="0" fontAlgn="base" latinLnBrk="0" hangingPunct="0">
              <a:lnSpc>
                <a:spcPct val="100000"/>
              </a:lnSpc>
              <a:spcBef>
                <a:spcPct val="30000"/>
              </a:spcBef>
              <a:spcAft>
                <a:spcPct val="0"/>
              </a:spcAft>
              <a:buClrTx/>
              <a:buSzTx/>
              <a:buFont typeface="Arial"/>
              <a:buNone/>
              <a:tabLst/>
              <a:defRPr/>
            </a:pP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422524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469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5415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4519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56100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6801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latin typeface="Arial"/>
            </a:endParaRPr>
          </a:p>
        </p:txBody>
      </p:sp>
      <p:sp>
        <p:nvSpPr>
          <p:cNvPr id="6" name="Slide Number Placeholder 5"/>
          <p:cNvSpPr>
            <a:spLocks noGrp="1"/>
          </p:cNvSpPr>
          <p:nvPr>
            <p:ph type="sldNum" sz="quarter" idx="12"/>
          </p:nvPr>
        </p:nvSpPr>
        <p:spPr/>
        <p:txBody>
          <a:bodyPr/>
          <a:lstStyle/>
          <a:p>
            <a:fld id="{FD01F0F2-74A4-EF40-82B3-DFFDF0BA3880}"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54316"/>
            <a:ext cx="9144000" cy="329184"/>
          </a:xfrm>
          <a:prstGeom prst="rect">
            <a:avLst/>
          </a:prstGeom>
        </p:spPr>
        <p:txBody>
          <a:bodyPr/>
          <a:lstStyle>
            <a:lvl1pPr>
              <a:defRPr sz="713">
                <a:solidFill>
                  <a:schemeClr val="tx1"/>
                </a:solidFill>
              </a:defRPr>
            </a:lvl1pPr>
          </a:lstStyle>
          <a:p>
            <a:endParaRPr lang="en-US" dirty="0"/>
          </a:p>
        </p:txBody>
      </p:sp>
    </p:spTree>
    <p:extLst>
      <p:ext uri="{BB962C8B-B14F-4D97-AF65-F5344CB8AC3E}">
        <p14:creationId xmlns:p14="http://schemas.microsoft.com/office/powerpoint/2010/main" val="980262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gs" Target="../tags/tag2.xml"/><Relationship Id="rId13" Type="http://schemas.openxmlformats.org/officeDocument/2006/relationships/image" Target="../media/image1.png"/><Relationship Id="rId14"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3"/>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4"/>
              </a:rPr>
              <a:t>Creative Commons Attribution</a:t>
            </a:r>
            <a:r>
              <a:rPr lang="en-US" altLang="x-none" sz="1050" dirty="0">
                <a:cs typeface="+mn-cs"/>
                <a:hlinkClick r:id="rId14"/>
              </a:rPr>
              <a:t>-Non-Commercial-Share Alike</a:t>
            </a:r>
            <a:r>
              <a:rPr lang="x-none" altLang="x-none" sz="1050" dirty="0">
                <a:cs typeface="+mn-cs"/>
                <a:hlinkClick r:id="rId14"/>
              </a:rPr>
              <a:t> 4.0 International License</a:t>
            </a:r>
            <a:r>
              <a:rPr lang="en-US" altLang="x-none" sz="1050" dirty="0">
                <a:cs typeface="+mn-cs"/>
                <a:hlinkClick r:id="rId14"/>
              </a:rPr>
              <a:t> </a:t>
            </a:r>
            <a:r>
              <a:rPr lang="en-US" sz="1050" b="1" i="0" kern="1200" dirty="0">
                <a:solidFill>
                  <a:schemeClr val="tx1"/>
                </a:solidFill>
                <a:effectLst/>
                <a:latin typeface="Arial" charset="0"/>
                <a:ea typeface="+mn-ea"/>
                <a:cs typeface="Arial" charset="0"/>
                <a:hlinkClick r:id="rId14"/>
              </a:rPr>
              <a:t>(CC BY-NC-SA 4.0) </a:t>
            </a:r>
            <a:r>
              <a:rPr lang="x-none" altLang="x-none" sz="1050" dirty="0">
                <a:cs typeface="+mn-cs"/>
                <a:hlinkClick r:id="rId14"/>
              </a:rPr>
              <a:t> </a:t>
            </a:r>
            <a:endParaRPr lang="en-US" altLang="x-none" sz="1050" dirty="0">
              <a:cs typeface="+mn-cs"/>
            </a:endParaRPr>
          </a:p>
        </p:txBody>
      </p:sp>
    </p:spTree>
    <p:custDataLst>
      <p:tags r:id="rId12"/>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 id="2147483698" r:id="rId10"/>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9.xml"/><Relationship Id="rId3"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B309E1-B997-4458-AE28-FCADE36405DE}"/>
              </a:ext>
            </a:extLst>
          </p:cNvPr>
          <p:cNvSpPr>
            <a:spLocks noGrp="1"/>
          </p:cNvSpPr>
          <p:nvPr>
            <p:ph type="ctrTitle"/>
          </p:nvPr>
        </p:nvSpPr>
        <p:spPr>
          <a:xfrm>
            <a:off x="2614612" y="3673180"/>
            <a:ext cx="5172076" cy="1032272"/>
          </a:xfrm>
        </p:spPr>
        <p:txBody>
          <a:bodyPr>
            <a:noAutofit/>
          </a:bodyPr>
          <a:lstStyle/>
          <a:p>
            <a:r>
              <a:rPr lang="en-US" sz="2800" dirty="0"/>
              <a:t>Model 7</a:t>
            </a:r>
            <a:br>
              <a:rPr lang="en-US" sz="2800" dirty="0"/>
            </a:br>
            <a:r>
              <a:rPr lang="en-US" sz="2800" dirty="0"/>
              <a:t>Introduction to Secure System Administration</a:t>
            </a:r>
          </a:p>
        </p:txBody>
      </p:sp>
      <p:sp>
        <p:nvSpPr>
          <p:cNvPr id="3" name="Subtitle 2">
            <a:extLst>
              <a:ext uri="{FF2B5EF4-FFF2-40B4-BE49-F238E27FC236}">
                <a16:creationId xmlns="" xmlns:a16="http://schemas.microsoft.com/office/drawing/2014/main" id="{6E3BDCF0-5416-4AF1-BF2C-3F3EE2810088}"/>
              </a:ext>
            </a:extLst>
          </p:cNvPr>
          <p:cNvSpPr>
            <a:spLocks noGrp="1"/>
          </p:cNvSpPr>
          <p:nvPr>
            <p:ph type="subTitle" idx="4294967295"/>
          </p:nvPr>
        </p:nvSpPr>
        <p:spPr>
          <a:xfrm>
            <a:off x="2614612" y="4309298"/>
            <a:ext cx="4839133" cy="1241822"/>
          </a:xfrm>
          <a:prstGeom prst="rect">
            <a:avLst/>
          </a:prstGeom>
        </p:spPr>
        <p:txBody>
          <a:bodyPr/>
          <a:lstStyle/>
          <a:p>
            <a:pPr marL="0" indent="0">
              <a:buNone/>
            </a:pPr>
            <a:endParaRPr lang="en-US" dirty="0"/>
          </a:p>
          <a:p>
            <a:pPr marL="0" indent="0">
              <a:buNone/>
            </a:pPr>
            <a:r>
              <a:rPr lang="en-US" sz="2400" dirty="0"/>
              <a:t>Lesson 1: Planning, risk analysis and incident response</a:t>
            </a:r>
          </a:p>
        </p:txBody>
      </p:sp>
    </p:spTree>
    <p:custDataLst>
      <p:tags r:id="rId1"/>
    </p:custDataLst>
    <p:extLst>
      <p:ext uri="{BB962C8B-B14F-4D97-AF65-F5344CB8AC3E}">
        <p14:creationId xmlns:p14="http://schemas.microsoft.com/office/powerpoint/2010/main" val="531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 of a Security Plan</a:t>
            </a:r>
          </a:p>
        </p:txBody>
      </p:sp>
      <p:sp>
        <p:nvSpPr>
          <p:cNvPr id="3" name="Content Placeholder 2"/>
          <p:cNvSpPr>
            <a:spLocks noGrp="1"/>
          </p:cNvSpPr>
          <p:nvPr>
            <p:ph idx="1"/>
          </p:nvPr>
        </p:nvSpPr>
        <p:spPr/>
        <p:txBody>
          <a:bodyPr>
            <a:normAutofit fontScale="85000" lnSpcReduction="20000"/>
          </a:bodyPr>
          <a:lstStyle/>
          <a:p>
            <a:r>
              <a:rPr lang="en-US" altLang="zh-CN" b="1" i="1" dirty="0"/>
              <a:t>Security</a:t>
            </a:r>
            <a:r>
              <a:rPr lang="zh-CN" altLang="en-US" b="1" i="1" dirty="0"/>
              <a:t> </a:t>
            </a:r>
            <a:r>
              <a:rPr lang="en-US" b="1" i="1" dirty="0"/>
              <a:t>Policy</a:t>
            </a:r>
            <a:r>
              <a:rPr lang="en-US" i="1" dirty="0"/>
              <a:t>,</a:t>
            </a:r>
            <a:r>
              <a:rPr lang="en-US" dirty="0"/>
              <a:t> indicating the goals of a computer security effort</a:t>
            </a:r>
            <a:r>
              <a:rPr lang="en-US" altLang="zh-CN" dirty="0"/>
              <a:t>.</a:t>
            </a:r>
          </a:p>
          <a:p>
            <a:r>
              <a:rPr lang="en-US" b="1" i="1" dirty="0"/>
              <a:t>Current state</a:t>
            </a:r>
            <a:r>
              <a:rPr lang="en-US" dirty="0"/>
              <a:t>, describing the </a:t>
            </a:r>
            <a:r>
              <a:rPr lang="en-US" altLang="zh-CN" dirty="0"/>
              <a:t>current</a:t>
            </a:r>
            <a:r>
              <a:rPr lang="zh-CN" altLang="en-US" dirty="0"/>
              <a:t> </a:t>
            </a:r>
            <a:r>
              <a:rPr lang="en-US" dirty="0"/>
              <a:t>status of security</a:t>
            </a:r>
            <a:r>
              <a:rPr lang="en-US" altLang="zh-CN" dirty="0"/>
              <a:t>.</a:t>
            </a:r>
            <a:r>
              <a:rPr lang="en-US" dirty="0"/>
              <a:t> </a:t>
            </a:r>
          </a:p>
          <a:p>
            <a:r>
              <a:rPr lang="en-US" altLang="zh-CN" b="1" i="1" dirty="0"/>
              <a:t>Security</a:t>
            </a:r>
            <a:r>
              <a:rPr lang="zh-CN" altLang="en-US" b="1" i="1" dirty="0"/>
              <a:t> </a:t>
            </a:r>
            <a:r>
              <a:rPr lang="en-US" altLang="zh-CN" b="1" i="1" dirty="0"/>
              <a:t>r</a:t>
            </a:r>
            <a:r>
              <a:rPr lang="en-US" b="1" i="1" dirty="0"/>
              <a:t>equirements</a:t>
            </a:r>
            <a:r>
              <a:rPr lang="en-US" dirty="0"/>
              <a:t>, recommending ways to meet the security goals</a:t>
            </a:r>
          </a:p>
          <a:p>
            <a:r>
              <a:rPr lang="en-US" b="1" i="1" dirty="0"/>
              <a:t>Recommended</a:t>
            </a:r>
            <a:r>
              <a:rPr lang="en-US" b="1" dirty="0"/>
              <a:t> </a:t>
            </a:r>
            <a:r>
              <a:rPr lang="en-US" altLang="zh-CN" b="1" dirty="0"/>
              <a:t>security</a:t>
            </a:r>
            <a:r>
              <a:rPr lang="zh-CN" altLang="en-US" b="1" dirty="0"/>
              <a:t> </a:t>
            </a:r>
            <a:r>
              <a:rPr lang="en-US" b="1" i="1" dirty="0"/>
              <a:t>controls</a:t>
            </a:r>
            <a:r>
              <a:rPr lang="en-US" dirty="0"/>
              <a:t>, </a:t>
            </a:r>
            <a:r>
              <a:rPr lang="en-US" altLang="zh-CN" dirty="0"/>
              <a:t>figure</a:t>
            </a:r>
            <a:r>
              <a:rPr lang="zh-CN" altLang="en-US" dirty="0"/>
              <a:t> </a:t>
            </a:r>
            <a:r>
              <a:rPr lang="en-US" altLang="zh-CN" dirty="0"/>
              <a:t>out</a:t>
            </a:r>
            <a:r>
              <a:rPr lang="zh-CN" altLang="en-US" dirty="0"/>
              <a:t> </a:t>
            </a:r>
            <a:r>
              <a:rPr lang="en-US" altLang="zh-CN" dirty="0"/>
              <a:t>the</a:t>
            </a:r>
            <a:r>
              <a:rPr lang="zh-CN" altLang="en-US" dirty="0"/>
              <a:t> </a:t>
            </a:r>
            <a:r>
              <a:rPr lang="en-US" altLang="zh-CN" dirty="0"/>
              <a:t>proper</a:t>
            </a:r>
            <a:r>
              <a:rPr lang="zh-CN" altLang="en-US" dirty="0"/>
              <a:t> </a:t>
            </a:r>
            <a:r>
              <a:rPr lang="en-US" altLang="zh-CN" dirty="0"/>
              <a:t>security</a:t>
            </a:r>
            <a:r>
              <a:rPr lang="zh-CN" altLang="en-US" dirty="0"/>
              <a:t> </a:t>
            </a:r>
            <a:r>
              <a:rPr lang="en-US" dirty="0"/>
              <a:t>controls to the </a:t>
            </a:r>
            <a:r>
              <a:rPr lang="en-US" altLang="zh-CN" dirty="0"/>
              <a:t>identified</a:t>
            </a:r>
            <a:r>
              <a:rPr lang="zh-CN" altLang="en-US" dirty="0"/>
              <a:t> </a:t>
            </a:r>
            <a:r>
              <a:rPr lang="en-US" dirty="0"/>
              <a:t>vulnerabilities</a:t>
            </a:r>
            <a:r>
              <a:rPr lang="en-US" altLang="zh-CN" dirty="0"/>
              <a:t>,</a:t>
            </a:r>
            <a:r>
              <a:rPr lang="zh-CN" altLang="en-US" dirty="0"/>
              <a:t> </a:t>
            </a:r>
            <a:r>
              <a:rPr lang="en-US" altLang="zh-CN" dirty="0"/>
              <a:t>and</a:t>
            </a:r>
            <a:r>
              <a:rPr lang="zh-CN" altLang="en-US" dirty="0"/>
              <a:t> </a:t>
            </a:r>
            <a:r>
              <a:rPr lang="en-US" altLang="zh-CN" dirty="0"/>
              <a:t>identify</a:t>
            </a:r>
            <a:r>
              <a:rPr lang="zh-CN" altLang="en-US" dirty="0"/>
              <a:t> </a:t>
            </a:r>
            <a:r>
              <a:rPr lang="en-US" altLang="zh-CN" dirty="0"/>
              <a:t>the</a:t>
            </a:r>
            <a:r>
              <a:rPr lang="zh-CN" altLang="en-US" dirty="0"/>
              <a:t> </a:t>
            </a:r>
            <a:r>
              <a:rPr lang="en-US" altLang="zh-CN" dirty="0"/>
              <a:t>priority</a:t>
            </a:r>
            <a:r>
              <a:rPr lang="zh-CN" altLang="en-US" dirty="0"/>
              <a:t> </a:t>
            </a:r>
            <a:r>
              <a:rPr lang="en-US" altLang="zh-CN" dirty="0"/>
              <a:t>of</a:t>
            </a:r>
            <a:r>
              <a:rPr lang="zh-CN" altLang="en-US" dirty="0"/>
              <a:t> </a:t>
            </a:r>
            <a:r>
              <a:rPr lang="en-US" altLang="zh-CN" dirty="0"/>
              <a:t>implementing</a:t>
            </a:r>
            <a:r>
              <a:rPr lang="zh-CN" altLang="en-US" dirty="0"/>
              <a:t> </a:t>
            </a:r>
            <a:r>
              <a:rPr lang="en-US" altLang="zh-CN" dirty="0"/>
              <a:t>each</a:t>
            </a:r>
            <a:r>
              <a:rPr lang="zh-CN" altLang="en-US" dirty="0"/>
              <a:t> </a:t>
            </a:r>
            <a:r>
              <a:rPr lang="en-US" altLang="zh-CN" dirty="0"/>
              <a:t>control.</a:t>
            </a:r>
          </a:p>
          <a:p>
            <a:r>
              <a:rPr lang="en-US" b="1" i="1" dirty="0"/>
              <a:t>Accountability</a:t>
            </a:r>
            <a:r>
              <a:rPr lang="en-US" dirty="0"/>
              <a:t>, </a:t>
            </a:r>
            <a:r>
              <a:rPr lang="en-US" altLang="zh-CN" dirty="0"/>
              <a:t>assign</a:t>
            </a:r>
            <a:r>
              <a:rPr lang="zh-CN" altLang="en-US" dirty="0"/>
              <a:t> </a:t>
            </a:r>
            <a:r>
              <a:rPr lang="en-US" altLang="zh-CN" dirty="0"/>
              <a:t>the</a:t>
            </a:r>
            <a:r>
              <a:rPr lang="zh-CN" altLang="en-US" dirty="0"/>
              <a:t> </a:t>
            </a:r>
            <a:r>
              <a:rPr lang="en-US" altLang="zh-CN" dirty="0"/>
              <a:t>responsibilities</a:t>
            </a:r>
            <a:r>
              <a:rPr lang="zh-CN" altLang="en-US" dirty="0"/>
              <a:t> </a:t>
            </a:r>
            <a:r>
              <a:rPr lang="en-US" altLang="zh-CN" dirty="0"/>
              <a:t>to</a:t>
            </a:r>
            <a:r>
              <a:rPr lang="zh-CN" altLang="en-US" dirty="0"/>
              <a:t> </a:t>
            </a:r>
            <a:r>
              <a:rPr lang="en-US" altLang="zh-CN" dirty="0"/>
              <a:t>different</a:t>
            </a:r>
            <a:r>
              <a:rPr lang="zh-CN" altLang="en-US" dirty="0"/>
              <a:t> </a:t>
            </a:r>
            <a:r>
              <a:rPr lang="en-US" altLang="zh-CN" dirty="0"/>
              <a:t>people,</a:t>
            </a:r>
            <a:r>
              <a:rPr lang="zh-CN" altLang="en-US" dirty="0"/>
              <a:t> </a:t>
            </a:r>
            <a:r>
              <a:rPr lang="en-US" altLang="zh-CN" dirty="0"/>
              <a:t>and</a:t>
            </a:r>
            <a:r>
              <a:rPr lang="zh-CN" altLang="en-US" dirty="0"/>
              <a:t> </a:t>
            </a:r>
            <a:r>
              <a:rPr lang="en-US" dirty="0"/>
              <a:t>document who is responsible for </a:t>
            </a:r>
            <a:r>
              <a:rPr lang="en-US" altLang="zh-CN" dirty="0"/>
              <a:t>which</a:t>
            </a:r>
            <a:r>
              <a:rPr lang="zh-CN" altLang="en-US" dirty="0"/>
              <a:t> </a:t>
            </a:r>
            <a:r>
              <a:rPr lang="en-US" dirty="0"/>
              <a:t>security activity</a:t>
            </a:r>
            <a:r>
              <a:rPr lang="en-US" altLang="zh-CN" dirty="0"/>
              <a:t>.</a:t>
            </a:r>
            <a:endParaRPr lang="en-US" dirty="0"/>
          </a:p>
          <a:p>
            <a:r>
              <a:rPr lang="en-US" b="1" i="1" dirty="0"/>
              <a:t>Time</a:t>
            </a:r>
            <a:r>
              <a:rPr lang="en-US" altLang="zh-CN" b="1" i="1" dirty="0"/>
              <a:t>line</a:t>
            </a:r>
            <a:r>
              <a:rPr lang="en-US" dirty="0"/>
              <a:t>, identifying </a:t>
            </a:r>
            <a:r>
              <a:rPr lang="en-US" altLang="zh-CN" dirty="0"/>
              <a:t>the</a:t>
            </a:r>
            <a:r>
              <a:rPr lang="zh-CN" altLang="en-US" dirty="0"/>
              <a:t> </a:t>
            </a:r>
            <a:r>
              <a:rPr lang="en-US" altLang="zh-CN" dirty="0"/>
              <a:t>timeline</a:t>
            </a:r>
            <a:r>
              <a:rPr lang="zh-CN" altLang="en-US" dirty="0"/>
              <a:t> </a:t>
            </a:r>
            <a:r>
              <a:rPr lang="en-US" altLang="zh-CN" dirty="0"/>
              <a:t>of</a:t>
            </a:r>
            <a:r>
              <a:rPr lang="zh-CN" altLang="en-US" dirty="0"/>
              <a:t> </a:t>
            </a:r>
            <a:r>
              <a:rPr lang="en-US" dirty="0"/>
              <a:t>when </a:t>
            </a:r>
            <a:r>
              <a:rPr lang="en-US" altLang="zh-CN" dirty="0"/>
              <a:t>each</a:t>
            </a:r>
            <a:r>
              <a:rPr lang="zh-CN" altLang="en-US" dirty="0"/>
              <a:t> </a:t>
            </a:r>
            <a:r>
              <a:rPr lang="en-US" altLang="zh-CN" dirty="0"/>
              <a:t>of</a:t>
            </a:r>
            <a:r>
              <a:rPr lang="zh-CN" altLang="en-US" dirty="0"/>
              <a:t> </a:t>
            </a:r>
            <a:r>
              <a:rPr lang="en-US" altLang="zh-CN" dirty="0"/>
              <a:t>the</a:t>
            </a:r>
            <a:r>
              <a:rPr lang="zh-CN" altLang="en-US" dirty="0"/>
              <a:t> </a:t>
            </a:r>
            <a:r>
              <a:rPr lang="en-US" dirty="0"/>
              <a:t>different security functions </a:t>
            </a:r>
            <a:r>
              <a:rPr lang="en-US" altLang="zh-CN" dirty="0"/>
              <a:t>will</a:t>
            </a:r>
            <a:r>
              <a:rPr lang="zh-CN" altLang="en-US" dirty="0"/>
              <a:t> </a:t>
            </a:r>
            <a:r>
              <a:rPr lang="en-US" altLang="zh-CN" dirty="0"/>
              <a:t>be</a:t>
            </a:r>
            <a:r>
              <a:rPr lang="zh-CN" altLang="en-US" dirty="0"/>
              <a:t> </a:t>
            </a:r>
            <a:r>
              <a:rPr lang="en-US" altLang="zh-CN" dirty="0"/>
              <a:t>implemented.</a:t>
            </a:r>
            <a:endParaRPr lang="en-US" dirty="0"/>
          </a:p>
          <a:p>
            <a:r>
              <a:rPr lang="en-US" altLang="zh-CN" b="1" i="1" dirty="0"/>
              <a:t>Plan</a:t>
            </a:r>
            <a:r>
              <a:rPr lang="zh-CN" altLang="en-US" b="1" i="1" dirty="0"/>
              <a:t> </a:t>
            </a:r>
            <a:r>
              <a:rPr lang="en-US" altLang="zh-CN" b="1" i="1" dirty="0"/>
              <a:t>m</a:t>
            </a:r>
            <a:r>
              <a:rPr lang="en-US" b="1" i="1" dirty="0"/>
              <a:t>aintenance</a:t>
            </a:r>
            <a:r>
              <a:rPr lang="en-US" i="1" dirty="0"/>
              <a:t>,</a:t>
            </a:r>
            <a:r>
              <a:rPr lang="en-US" dirty="0"/>
              <a:t> specifying </a:t>
            </a:r>
            <a:r>
              <a:rPr lang="en-US" altLang="zh-CN" dirty="0"/>
              <a:t>how</a:t>
            </a:r>
            <a:r>
              <a:rPr lang="zh-CN" altLang="en-US" dirty="0"/>
              <a:t> </a:t>
            </a:r>
            <a:r>
              <a:rPr lang="en-US" altLang="zh-CN" dirty="0"/>
              <a:t>to</a:t>
            </a:r>
            <a:r>
              <a:rPr lang="zh-CN" altLang="en-US" dirty="0"/>
              <a:t> </a:t>
            </a:r>
            <a:r>
              <a:rPr lang="en-US" altLang="zh-CN" dirty="0"/>
              <a:t>maintain</a:t>
            </a:r>
            <a:r>
              <a:rPr lang="zh-CN" altLang="en-US" dirty="0"/>
              <a:t> </a:t>
            </a:r>
            <a:r>
              <a:rPr lang="en-US" altLang="zh-CN" dirty="0"/>
              <a:t>the</a:t>
            </a:r>
            <a:r>
              <a:rPr lang="zh-CN" altLang="en-US" dirty="0"/>
              <a:t> </a:t>
            </a:r>
            <a:r>
              <a:rPr lang="en-US" dirty="0"/>
              <a:t>security plan</a:t>
            </a:r>
            <a:r>
              <a:rPr lang="zh-CN" altLang="en-US" dirty="0"/>
              <a:t> </a:t>
            </a:r>
            <a:r>
              <a:rPr lang="en-US" altLang="zh-CN" dirty="0"/>
              <a:t>in</a:t>
            </a:r>
            <a:r>
              <a:rPr lang="zh-CN" altLang="en-US" dirty="0"/>
              <a:t> </a:t>
            </a:r>
            <a:r>
              <a:rPr lang="en-US" altLang="zh-CN" dirty="0"/>
              <a:t>the</a:t>
            </a:r>
            <a:r>
              <a:rPr lang="zh-CN" altLang="en-US" dirty="0"/>
              <a:t> </a:t>
            </a:r>
            <a:r>
              <a:rPr lang="en-US" altLang="zh-CN" dirty="0"/>
              <a:t>future.</a:t>
            </a:r>
            <a:endParaRPr lang="en-US" dirty="0"/>
          </a:p>
          <a:p>
            <a:endParaRPr lang="en-US" dirty="0"/>
          </a:p>
        </p:txBody>
      </p:sp>
    </p:spTree>
    <p:extLst>
      <p:ext uri="{BB962C8B-B14F-4D97-AF65-F5344CB8AC3E}">
        <p14:creationId xmlns:p14="http://schemas.microsoft.com/office/powerpoint/2010/main" val="366072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Policy</a:t>
            </a:r>
          </a:p>
        </p:txBody>
      </p:sp>
      <p:sp>
        <p:nvSpPr>
          <p:cNvPr id="3" name="Content Placeholder 2"/>
          <p:cNvSpPr>
            <a:spLocks noGrp="1"/>
          </p:cNvSpPr>
          <p:nvPr>
            <p:ph idx="1"/>
          </p:nvPr>
        </p:nvSpPr>
        <p:spPr/>
        <p:txBody>
          <a:bodyPr>
            <a:normAutofit/>
          </a:bodyPr>
          <a:lstStyle/>
          <a:p>
            <a:r>
              <a:rPr lang="en-US" altLang="zh-CN" b="1" dirty="0"/>
              <a:t>Security</a:t>
            </a:r>
            <a:r>
              <a:rPr lang="zh-CN" altLang="en-US" b="1" dirty="0"/>
              <a:t> </a:t>
            </a:r>
            <a:r>
              <a:rPr lang="en-US" altLang="zh-CN" b="1" dirty="0"/>
              <a:t>policy</a:t>
            </a:r>
            <a:r>
              <a:rPr lang="zh-CN" altLang="en-US" b="1" dirty="0"/>
              <a:t> </a:t>
            </a:r>
            <a:r>
              <a:rPr lang="en-US" altLang="zh-CN" dirty="0"/>
              <a:t>-</a:t>
            </a:r>
            <a:r>
              <a:rPr lang="zh-CN" altLang="en-US" dirty="0"/>
              <a:t> </a:t>
            </a:r>
            <a:r>
              <a:rPr lang="en-US" dirty="0"/>
              <a:t>A set of criteria for the provision of security services. It defines and constrains the activities of a data processing facility in order to maintain a condition of security for systems and data. </a:t>
            </a:r>
          </a:p>
          <a:p>
            <a:r>
              <a:rPr lang="en-US" altLang="zh-CN" dirty="0"/>
              <a:t>T</a:t>
            </a:r>
            <a:r>
              <a:rPr lang="en-US" dirty="0"/>
              <a:t>hree essential questions:</a:t>
            </a:r>
          </a:p>
          <a:p>
            <a:pPr lvl="1"/>
            <a:r>
              <a:rPr lang="en-US" dirty="0"/>
              <a:t>Who should be allowed access?</a:t>
            </a:r>
          </a:p>
          <a:p>
            <a:pPr lvl="1"/>
            <a:r>
              <a:rPr lang="en-US" dirty="0"/>
              <a:t>To what organizational resources should access be allowed?</a:t>
            </a:r>
          </a:p>
          <a:p>
            <a:pPr lvl="1"/>
            <a:r>
              <a:rPr lang="en-US" dirty="0"/>
              <a:t>What </a:t>
            </a:r>
            <a:r>
              <a:rPr lang="en-US" altLang="zh-CN" dirty="0"/>
              <a:t>kind</a:t>
            </a:r>
            <a:r>
              <a:rPr lang="en-US" dirty="0"/>
              <a:t> of access </a:t>
            </a:r>
            <a:r>
              <a:rPr lang="en-US" altLang="zh-CN" dirty="0"/>
              <a:t>rights</a:t>
            </a:r>
            <a:r>
              <a:rPr lang="zh-CN" altLang="en-US" dirty="0"/>
              <a:t> </a:t>
            </a:r>
            <a:r>
              <a:rPr lang="en-US" dirty="0"/>
              <a:t>should be </a:t>
            </a:r>
            <a:r>
              <a:rPr lang="en-US" altLang="zh-CN" dirty="0"/>
              <a:t>grant</a:t>
            </a:r>
            <a:r>
              <a:rPr lang="en-US" dirty="0"/>
              <a:t>ed for each </a:t>
            </a:r>
            <a:r>
              <a:rPr lang="en-US" altLang="zh-CN" dirty="0"/>
              <a:t>organizational</a:t>
            </a:r>
            <a:r>
              <a:rPr lang="zh-CN" altLang="en-US" dirty="0"/>
              <a:t> </a:t>
            </a:r>
            <a:r>
              <a:rPr lang="en-US" dirty="0"/>
              <a:t>resource?</a:t>
            </a:r>
          </a:p>
        </p:txBody>
      </p:sp>
    </p:spTree>
    <p:extLst>
      <p:ext uri="{BB962C8B-B14F-4D97-AF65-F5344CB8AC3E}">
        <p14:creationId xmlns:p14="http://schemas.microsoft.com/office/powerpoint/2010/main" val="1206942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Security Requirements</a:t>
            </a:r>
          </a:p>
        </p:txBody>
      </p:sp>
      <p:sp>
        <p:nvSpPr>
          <p:cNvPr id="3" name="Content Placeholder 2"/>
          <p:cNvSpPr>
            <a:spLocks noGrp="1"/>
          </p:cNvSpPr>
          <p:nvPr>
            <p:ph idx="1"/>
          </p:nvPr>
        </p:nvSpPr>
        <p:spPr/>
        <p:txBody>
          <a:bodyPr>
            <a:normAutofit/>
          </a:bodyPr>
          <a:lstStyle/>
          <a:p>
            <a:r>
              <a:rPr lang="en-US" dirty="0"/>
              <a:t>Security requirements are functional or performance demands placed on a system to ensure a desired level of security</a:t>
            </a:r>
          </a:p>
        </p:txBody>
      </p:sp>
    </p:spTree>
    <p:extLst>
      <p:ext uri="{BB962C8B-B14F-4D97-AF65-F5344CB8AC3E}">
        <p14:creationId xmlns:p14="http://schemas.microsoft.com/office/powerpoint/2010/main" val="2065154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Risks</a:t>
            </a:r>
            <a:endParaRPr lang="en-US" dirty="0"/>
          </a:p>
        </p:txBody>
      </p:sp>
      <p:sp>
        <p:nvSpPr>
          <p:cNvPr id="5" name="Content Placeholder 4"/>
          <p:cNvSpPr>
            <a:spLocks noGrp="1"/>
          </p:cNvSpPr>
          <p:nvPr>
            <p:ph idx="1"/>
          </p:nvPr>
        </p:nvSpPr>
        <p:spPr>
          <a:xfrm>
            <a:off x="628650" y="1377863"/>
            <a:ext cx="7886700" cy="2419124"/>
          </a:xfrm>
          <a:prstGeom prst="rect">
            <a:avLst/>
          </a:prstGeom>
        </p:spPr>
        <p:txBody>
          <a:bodyPr>
            <a:spAutoFit/>
          </a:bodyPr>
          <a:lstStyle/>
          <a:p>
            <a:r>
              <a:rPr lang="en-US" altLang="zh-CN" dirty="0"/>
              <a:t>Risk</a:t>
            </a:r>
            <a:r>
              <a:rPr lang="zh-CN" altLang="en-US" dirty="0"/>
              <a:t> </a:t>
            </a:r>
            <a:r>
              <a:rPr lang="en-US" altLang="zh-CN" dirty="0"/>
              <a:t>-</a:t>
            </a:r>
            <a:r>
              <a:rPr lang="zh-CN" altLang="en-US" dirty="0"/>
              <a:t> </a:t>
            </a:r>
            <a:r>
              <a:rPr lang="en-US" dirty="0"/>
              <a:t>The level of impact on organizational operations (including mission, functions, image, or reputation), organizational assets, or individuals resulting from the operation of an information system given the potential impact of a threat and the likelihood of that threat occurring. </a:t>
            </a:r>
          </a:p>
        </p:txBody>
      </p:sp>
    </p:spTree>
    <p:extLst>
      <p:ext uri="{BB962C8B-B14F-4D97-AF65-F5344CB8AC3E}">
        <p14:creationId xmlns:p14="http://schemas.microsoft.com/office/powerpoint/2010/main" val="975284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Risk</a:t>
            </a:r>
            <a:r>
              <a:rPr lang="zh-CN" altLang="en-US" dirty="0"/>
              <a:t> </a:t>
            </a:r>
            <a:r>
              <a:rPr lang="en-US" altLang="zh-CN" dirty="0"/>
              <a:t>analysis</a:t>
            </a:r>
            <a:endParaRPr lang="en-US" dirty="0"/>
          </a:p>
        </p:txBody>
      </p:sp>
      <p:sp>
        <p:nvSpPr>
          <p:cNvPr id="3" name="Content Placeholder 2"/>
          <p:cNvSpPr>
            <a:spLocks noGrp="1"/>
          </p:cNvSpPr>
          <p:nvPr>
            <p:ph idx="1"/>
          </p:nvPr>
        </p:nvSpPr>
        <p:spPr/>
        <p:txBody>
          <a:bodyPr/>
          <a:lstStyle/>
          <a:p>
            <a:r>
              <a:rPr lang="en-US" altLang="zh-CN" b="1" dirty="0"/>
              <a:t>Risk</a:t>
            </a:r>
            <a:r>
              <a:rPr lang="zh-CN" altLang="en-US" b="1" dirty="0"/>
              <a:t> </a:t>
            </a:r>
            <a:r>
              <a:rPr lang="en-US" altLang="zh-CN" b="1" dirty="0"/>
              <a:t>analysis</a:t>
            </a:r>
            <a:r>
              <a:rPr lang="zh-CN" altLang="en-US" b="1" dirty="0"/>
              <a:t> </a:t>
            </a:r>
            <a:r>
              <a:rPr lang="en-US" altLang="zh-CN" dirty="0"/>
              <a:t>-</a:t>
            </a:r>
            <a:r>
              <a:rPr lang="zh-CN" altLang="en-US" dirty="0"/>
              <a:t> </a:t>
            </a:r>
            <a:r>
              <a:rPr lang="en-US" dirty="0"/>
              <a:t>The process of identifying the risks to system security and determining the likelihood of occurrence, the resulting impact, and the additional safeguards that mitigate this impact. Part of risk management and synonymous with risk assessment. </a:t>
            </a:r>
            <a:endParaRPr lang="en-US" altLang="zh-CN" dirty="0"/>
          </a:p>
          <a:p>
            <a:endParaRPr lang="en-US" dirty="0"/>
          </a:p>
        </p:txBody>
      </p:sp>
    </p:spTree>
    <p:extLst>
      <p:ext uri="{BB962C8B-B14F-4D97-AF65-F5344CB8AC3E}">
        <p14:creationId xmlns:p14="http://schemas.microsoft.com/office/powerpoint/2010/main" val="1580568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a:t>
            </a:r>
            <a:r>
              <a:rPr lang="en-US" dirty="0"/>
              <a:t>isk analysis </a:t>
            </a:r>
            <a:r>
              <a:rPr lang="en-US" dirty="0" smtClean="0"/>
              <a:t>(cont.)</a:t>
            </a:r>
            <a:endParaRPr lang="en-US" dirty="0"/>
          </a:p>
        </p:txBody>
      </p:sp>
      <p:sp>
        <p:nvSpPr>
          <p:cNvPr id="3" name="Content Placeholder 2"/>
          <p:cNvSpPr>
            <a:spLocks noGrp="1"/>
          </p:cNvSpPr>
          <p:nvPr>
            <p:ph idx="1"/>
          </p:nvPr>
        </p:nvSpPr>
        <p:spPr/>
        <p:txBody>
          <a:bodyPr/>
          <a:lstStyle/>
          <a:p>
            <a:r>
              <a:rPr lang="en-US" altLang="zh-CN" dirty="0"/>
              <a:t>R</a:t>
            </a:r>
            <a:r>
              <a:rPr lang="en-US" dirty="0"/>
              <a:t>isk analysis</a:t>
            </a:r>
            <a:r>
              <a:rPr lang="zh-CN" altLang="en-US" dirty="0"/>
              <a:t> </a:t>
            </a:r>
            <a:r>
              <a:rPr lang="en-US" altLang="zh-CN" dirty="0"/>
              <a:t>provides</a:t>
            </a:r>
            <a:r>
              <a:rPr lang="zh-CN" altLang="en-US" dirty="0"/>
              <a:t> </a:t>
            </a:r>
            <a:r>
              <a:rPr lang="en-US" altLang="zh-CN" dirty="0"/>
              <a:t>the</a:t>
            </a:r>
            <a:r>
              <a:rPr lang="zh-CN" altLang="en-US" dirty="0"/>
              <a:t> </a:t>
            </a:r>
            <a:r>
              <a:rPr lang="en-US" altLang="zh-CN" dirty="0"/>
              <a:t>most</a:t>
            </a:r>
            <a:r>
              <a:rPr lang="zh-CN" altLang="en-US" dirty="0"/>
              <a:t> </a:t>
            </a:r>
            <a:r>
              <a:rPr lang="en-US" altLang="zh-CN" dirty="0"/>
              <a:t>accurate</a:t>
            </a:r>
            <a:r>
              <a:rPr lang="zh-CN" altLang="en-US" dirty="0"/>
              <a:t> </a:t>
            </a:r>
            <a:r>
              <a:rPr lang="en-US" altLang="zh-CN" dirty="0"/>
              <a:t>evaluation</a:t>
            </a:r>
            <a:r>
              <a:rPr lang="zh-CN" altLang="en-US" dirty="0"/>
              <a:t> </a:t>
            </a:r>
            <a:r>
              <a:rPr lang="en-US" altLang="zh-CN" dirty="0"/>
              <a:t>of</a:t>
            </a:r>
            <a:r>
              <a:rPr lang="zh-CN" altLang="en-US" dirty="0"/>
              <a:t> </a:t>
            </a:r>
            <a:r>
              <a:rPr lang="en-US" altLang="zh-CN" dirty="0"/>
              <a:t>the</a:t>
            </a:r>
            <a:r>
              <a:rPr lang="zh-CN" altLang="en-US" dirty="0"/>
              <a:t> </a:t>
            </a:r>
            <a:r>
              <a:rPr lang="en-US" altLang="zh-CN" dirty="0"/>
              <a:t>risks</a:t>
            </a:r>
            <a:r>
              <a:rPr lang="zh-CN" altLang="en-US" dirty="0"/>
              <a:t> </a:t>
            </a:r>
            <a:r>
              <a:rPr lang="en-US" altLang="zh-CN" dirty="0"/>
              <a:t>of</a:t>
            </a:r>
            <a:r>
              <a:rPr lang="zh-CN" altLang="en-US" dirty="0"/>
              <a:t> </a:t>
            </a:r>
            <a:r>
              <a:rPr lang="en-US" altLang="zh-CN" dirty="0"/>
              <a:t>an</a:t>
            </a:r>
            <a:r>
              <a:rPr lang="zh-CN" altLang="en-US" dirty="0"/>
              <a:t> </a:t>
            </a:r>
            <a:r>
              <a:rPr lang="en-US" altLang="zh-CN" dirty="0"/>
              <a:t>organization’s</a:t>
            </a:r>
            <a:r>
              <a:rPr lang="zh-CN" altLang="en-US" dirty="0"/>
              <a:t> </a:t>
            </a:r>
            <a:r>
              <a:rPr lang="en-US" altLang="zh-CN" dirty="0"/>
              <a:t>system.</a:t>
            </a:r>
            <a:r>
              <a:rPr lang="zh-CN" altLang="en-US" dirty="0"/>
              <a:t> </a:t>
            </a:r>
            <a:endParaRPr lang="en-US" altLang="zh-CN" dirty="0"/>
          </a:p>
          <a:p>
            <a:r>
              <a:rPr lang="en-US" altLang="zh-CN" dirty="0"/>
              <a:t>From</a:t>
            </a:r>
            <a:r>
              <a:rPr lang="zh-CN" altLang="en-US" dirty="0"/>
              <a:t> </a:t>
            </a:r>
            <a:r>
              <a:rPr lang="en-US" altLang="zh-CN" dirty="0"/>
              <a:t>the</a:t>
            </a:r>
            <a:r>
              <a:rPr lang="zh-CN" altLang="en-US" dirty="0"/>
              <a:t> </a:t>
            </a:r>
            <a:r>
              <a:rPr lang="en-US" altLang="zh-CN" dirty="0"/>
              <a:t>risk</a:t>
            </a:r>
            <a:r>
              <a:rPr lang="zh-CN" altLang="en-US" dirty="0"/>
              <a:t> </a:t>
            </a:r>
            <a:r>
              <a:rPr lang="en-US" altLang="zh-CN" dirty="0"/>
              <a:t>analysis:</a:t>
            </a:r>
          </a:p>
          <a:p>
            <a:pPr lvl="1"/>
            <a:r>
              <a:rPr lang="en-US" altLang="zh-CN" dirty="0"/>
              <a:t>What</a:t>
            </a:r>
            <a:r>
              <a:rPr lang="zh-CN" altLang="en-US" dirty="0"/>
              <a:t> </a:t>
            </a:r>
            <a:r>
              <a:rPr lang="en-US" altLang="zh-CN" dirty="0"/>
              <a:t>is</a:t>
            </a:r>
            <a:r>
              <a:rPr lang="zh-CN" altLang="en-US" dirty="0"/>
              <a:t> </a:t>
            </a:r>
            <a:r>
              <a:rPr lang="en-US" altLang="zh-CN" dirty="0"/>
              <a:t>the</a:t>
            </a:r>
            <a:r>
              <a:rPr lang="zh-CN" altLang="en-US" dirty="0"/>
              <a:t> </a:t>
            </a:r>
            <a:r>
              <a:rPr lang="en-US" altLang="zh-CN" dirty="0"/>
              <a:t>current</a:t>
            </a:r>
            <a:r>
              <a:rPr lang="zh-CN" altLang="en-US" dirty="0"/>
              <a:t> </a:t>
            </a:r>
            <a:r>
              <a:rPr lang="en-US" altLang="zh-CN" dirty="0"/>
              <a:t>statue</a:t>
            </a:r>
            <a:r>
              <a:rPr lang="zh-CN" altLang="en-US" dirty="0"/>
              <a:t> </a:t>
            </a:r>
            <a:r>
              <a:rPr lang="en-US" altLang="zh-CN" dirty="0"/>
              <a:t>of</a:t>
            </a:r>
            <a:r>
              <a:rPr lang="zh-CN" altLang="en-US" dirty="0"/>
              <a:t> </a:t>
            </a:r>
            <a:r>
              <a:rPr lang="en-US" altLang="zh-CN" dirty="0"/>
              <a:t>an</a:t>
            </a:r>
            <a:r>
              <a:rPr lang="zh-CN" altLang="en-US" dirty="0"/>
              <a:t> </a:t>
            </a:r>
            <a:r>
              <a:rPr lang="en-US" altLang="zh-CN" dirty="0"/>
              <a:t>organization’s</a:t>
            </a:r>
            <a:r>
              <a:rPr lang="zh-CN" altLang="en-US" dirty="0"/>
              <a:t> </a:t>
            </a:r>
            <a:r>
              <a:rPr lang="en-US" altLang="zh-CN" dirty="0"/>
              <a:t>system?</a:t>
            </a:r>
          </a:p>
          <a:p>
            <a:pPr lvl="1"/>
            <a:r>
              <a:rPr lang="en-US" altLang="zh-CN" dirty="0"/>
              <a:t>What</a:t>
            </a:r>
            <a:r>
              <a:rPr lang="zh-CN" altLang="en-US" dirty="0"/>
              <a:t> </a:t>
            </a:r>
            <a:r>
              <a:rPr lang="en-US" altLang="zh-CN" dirty="0"/>
              <a:t>are</a:t>
            </a:r>
            <a:r>
              <a:rPr lang="zh-CN" altLang="en-US" dirty="0"/>
              <a:t> </a:t>
            </a:r>
            <a:r>
              <a:rPr lang="en-US" altLang="zh-CN" dirty="0"/>
              <a:t>the</a:t>
            </a:r>
            <a:r>
              <a:rPr lang="zh-CN" altLang="en-US" dirty="0"/>
              <a:t> </a:t>
            </a:r>
            <a:r>
              <a:rPr lang="en-US" altLang="zh-CN" dirty="0"/>
              <a:t>important</a:t>
            </a:r>
            <a:r>
              <a:rPr lang="zh-CN" altLang="en-US" dirty="0"/>
              <a:t> </a:t>
            </a:r>
            <a:r>
              <a:rPr lang="en-US" altLang="zh-CN" dirty="0"/>
              <a:t>assets</a:t>
            </a:r>
            <a:r>
              <a:rPr lang="zh-CN" altLang="en-US" dirty="0"/>
              <a:t> </a:t>
            </a:r>
            <a:r>
              <a:rPr lang="en-US" altLang="zh-CN" dirty="0"/>
              <a:t>of</a:t>
            </a:r>
            <a:r>
              <a:rPr lang="zh-CN" altLang="en-US" dirty="0"/>
              <a:t> </a:t>
            </a:r>
            <a:r>
              <a:rPr lang="en-US" altLang="zh-CN" dirty="0"/>
              <a:t>the</a:t>
            </a:r>
            <a:r>
              <a:rPr lang="zh-CN" altLang="en-US" dirty="0"/>
              <a:t> </a:t>
            </a:r>
            <a:r>
              <a:rPr lang="en-US" altLang="zh-CN" dirty="0"/>
              <a:t>organization’s</a:t>
            </a:r>
            <a:r>
              <a:rPr lang="zh-CN" altLang="en-US" dirty="0"/>
              <a:t> </a:t>
            </a:r>
            <a:r>
              <a:rPr lang="en-US" altLang="zh-CN" dirty="0"/>
              <a:t>system?</a:t>
            </a:r>
          </a:p>
          <a:p>
            <a:pPr lvl="1"/>
            <a:r>
              <a:rPr lang="en-US" altLang="zh-CN" dirty="0"/>
              <a:t>What</a:t>
            </a:r>
            <a:r>
              <a:rPr lang="zh-CN" altLang="en-US" dirty="0"/>
              <a:t> </a:t>
            </a:r>
            <a:r>
              <a:rPr lang="en-US" altLang="zh-CN" dirty="0"/>
              <a:t>are</a:t>
            </a:r>
            <a:r>
              <a:rPr lang="zh-CN" altLang="en-US" dirty="0"/>
              <a:t> </a:t>
            </a:r>
            <a:r>
              <a:rPr lang="en-US" altLang="zh-CN" dirty="0"/>
              <a:t>the</a:t>
            </a:r>
            <a:r>
              <a:rPr lang="zh-CN" altLang="en-US" dirty="0"/>
              <a:t> </a:t>
            </a:r>
            <a:r>
              <a:rPr lang="en-US" altLang="zh-CN" dirty="0"/>
              <a:t>potential</a:t>
            </a:r>
            <a:r>
              <a:rPr lang="zh-CN" altLang="en-US" dirty="0"/>
              <a:t> </a:t>
            </a:r>
            <a:r>
              <a:rPr lang="en-US" altLang="zh-CN" dirty="0"/>
              <a:t>risks</a:t>
            </a:r>
            <a:r>
              <a:rPr lang="zh-CN" altLang="en-US" dirty="0"/>
              <a:t> </a:t>
            </a:r>
            <a:r>
              <a:rPr lang="en-US" altLang="zh-CN" dirty="0"/>
              <a:t>to</a:t>
            </a:r>
            <a:r>
              <a:rPr lang="zh-CN" altLang="en-US" dirty="0"/>
              <a:t> </a:t>
            </a:r>
            <a:r>
              <a:rPr lang="en-US" altLang="zh-CN" dirty="0"/>
              <a:t>the</a:t>
            </a:r>
            <a:r>
              <a:rPr lang="zh-CN" altLang="en-US" dirty="0"/>
              <a:t> </a:t>
            </a:r>
            <a:r>
              <a:rPr lang="en-US" altLang="zh-CN" dirty="0"/>
              <a:t>identified</a:t>
            </a:r>
            <a:r>
              <a:rPr lang="zh-CN" altLang="en-US" dirty="0"/>
              <a:t> </a:t>
            </a:r>
            <a:r>
              <a:rPr lang="en-US" altLang="zh-CN" dirty="0"/>
              <a:t>assets?</a:t>
            </a:r>
          </a:p>
          <a:p>
            <a:pPr lvl="1"/>
            <a:r>
              <a:rPr lang="en-US" altLang="zh-CN" dirty="0"/>
              <a:t>What</a:t>
            </a:r>
            <a:r>
              <a:rPr lang="zh-CN" altLang="en-US" dirty="0"/>
              <a:t> </a:t>
            </a:r>
            <a:r>
              <a:rPr lang="en-US" altLang="zh-CN" dirty="0"/>
              <a:t>is</a:t>
            </a:r>
            <a:r>
              <a:rPr lang="zh-CN" altLang="en-US" dirty="0"/>
              <a:t> </a:t>
            </a:r>
            <a:r>
              <a:rPr lang="en-US" altLang="zh-CN" dirty="0"/>
              <a:t>the</a:t>
            </a:r>
            <a:r>
              <a:rPr lang="en-US" dirty="0"/>
              <a:t> likelihood of exploitation</a:t>
            </a:r>
            <a:r>
              <a:rPr lang="en-US" altLang="zh-CN" dirty="0"/>
              <a:t>?</a:t>
            </a:r>
          </a:p>
          <a:p>
            <a:pPr lvl="1"/>
            <a:r>
              <a:rPr lang="en-US" altLang="zh-CN" dirty="0"/>
              <a:t>What</a:t>
            </a:r>
            <a:r>
              <a:rPr lang="zh-CN" altLang="en-US" dirty="0"/>
              <a:t> </a:t>
            </a:r>
            <a:r>
              <a:rPr lang="en-US" altLang="zh-CN" dirty="0"/>
              <a:t>are</a:t>
            </a:r>
            <a:r>
              <a:rPr lang="zh-CN" altLang="en-US" dirty="0"/>
              <a:t> </a:t>
            </a:r>
            <a:r>
              <a:rPr lang="en-US" altLang="zh-CN" dirty="0"/>
              <a:t>the</a:t>
            </a:r>
            <a:r>
              <a:rPr lang="zh-CN" altLang="en-US" dirty="0"/>
              <a:t> </a:t>
            </a:r>
            <a:r>
              <a:rPr lang="en-US" altLang="zh-CN" dirty="0"/>
              <a:t>security</a:t>
            </a:r>
            <a:r>
              <a:rPr lang="zh-CN" altLang="en-US" dirty="0"/>
              <a:t> </a:t>
            </a:r>
            <a:r>
              <a:rPr lang="en-US" altLang="zh-CN" dirty="0"/>
              <a:t>control</a:t>
            </a:r>
            <a:r>
              <a:rPr lang="zh-CN" altLang="en-US" dirty="0"/>
              <a:t> </a:t>
            </a:r>
            <a:r>
              <a:rPr lang="en-US" altLang="zh-CN" dirty="0"/>
              <a:t>that</a:t>
            </a:r>
            <a:r>
              <a:rPr lang="zh-CN" altLang="en-US" dirty="0"/>
              <a:t> </a:t>
            </a:r>
            <a:r>
              <a:rPr lang="en-US" altLang="zh-CN" dirty="0"/>
              <a:t>can</a:t>
            </a:r>
            <a:r>
              <a:rPr lang="zh-CN" altLang="en-US" dirty="0"/>
              <a:t> </a:t>
            </a:r>
            <a:r>
              <a:rPr lang="en-US" altLang="zh-CN" dirty="0"/>
              <a:t>be</a:t>
            </a:r>
            <a:r>
              <a:rPr lang="zh-CN" altLang="en-US" dirty="0"/>
              <a:t> </a:t>
            </a:r>
            <a:r>
              <a:rPr lang="en-US" altLang="zh-CN" dirty="0"/>
              <a:t>implemented</a:t>
            </a:r>
            <a:r>
              <a:rPr lang="zh-CN" altLang="en-US" dirty="0"/>
              <a:t> </a:t>
            </a:r>
            <a:r>
              <a:rPr lang="en-US" altLang="zh-CN" dirty="0"/>
              <a:t>to</a:t>
            </a:r>
            <a:r>
              <a:rPr lang="zh-CN" altLang="en-US" dirty="0"/>
              <a:t> </a:t>
            </a:r>
            <a:r>
              <a:rPr lang="en-US" altLang="zh-CN" dirty="0"/>
              <a:t>protect</a:t>
            </a:r>
            <a:r>
              <a:rPr lang="zh-CN" altLang="en-US" dirty="0"/>
              <a:t> </a:t>
            </a:r>
            <a:r>
              <a:rPr lang="en-US" altLang="zh-CN" dirty="0"/>
              <a:t>the</a:t>
            </a:r>
            <a:r>
              <a:rPr lang="zh-CN" altLang="en-US" dirty="0"/>
              <a:t> </a:t>
            </a:r>
            <a:r>
              <a:rPr lang="en-US" altLang="zh-CN" dirty="0"/>
              <a:t>assets</a:t>
            </a:r>
            <a:r>
              <a:rPr lang="zh-CN" altLang="en-US" dirty="0"/>
              <a:t> </a:t>
            </a:r>
            <a:r>
              <a:rPr lang="en-US" altLang="zh-CN" dirty="0"/>
              <a:t>and</a:t>
            </a:r>
            <a:r>
              <a:rPr lang="zh-CN" altLang="en-US" dirty="0"/>
              <a:t> </a:t>
            </a:r>
            <a:r>
              <a:rPr lang="en-US" altLang="zh-CN" dirty="0"/>
              <a:t>reduce</a:t>
            </a:r>
            <a:r>
              <a:rPr lang="zh-CN" altLang="en-US" dirty="0"/>
              <a:t> </a:t>
            </a:r>
            <a:r>
              <a:rPr lang="en-US" altLang="zh-CN" dirty="0"/>
              <a:t>risks?</a:t>
            </a:r>
            <a:r>
              <a:rPr lang="zh-CN" altLang="en-US" dirty="0"/>
              <a:t> </a:t>
            </a:r>
            <a:endParaRPr lang="en-US" altLang="zh-CN" dirty="0"/>
          </a:p>
          <a:p>
            <a:endParaRPr lang="en-US" dirty="0"/>
          </a:p>
        </p:txBody>
      </p:sp>
    </p:spTree>
    <p:extLst>
      <p:ext uri="{BB962C8B-B14F-4D97-AF65-F5344CB8AC3E}">
        <p14:creationId xmlns:p14="http://schemas.microsoft.com/office/powerpoint/2010/main" val="1010693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for Implementation</a:t>
            </a:r>
          </a:p>
        </p:txBody>
      </p:sp>
      <p:sp>
        <p:nvSpPr>
          <p:cNvPr id="3" name="Content Placeholder 2"/>
          <p:cNvSpPr>
            <a:spLocks noGrp="1"/>
          </p:cNvSpPr>
          <p:nvPr>
            <p:ph idx="1"/>
          </p:nvPr>
        </p:nvSpPr>
        <p:spPr/>
        <p:txBody>
          <a:bodyPr>
            <a:normAutofit fontScale="77500" lnSpcReduction="20000"/>
          </a:bodyPr>
          <a:lstStyle/>
          <a:p>
            <a:r>
              <a:rPr lang="en-US" dirty="0"/>
              <a:t>A section of the security plan will identify which people (roles) are responsible for implementing security requirements</a:t>
            </a:r>
          </a:p>
          <a:p>
            <a:r>
              <a:rPr lang="en-US" dirty="0"/>
              <a:t>Common roles:</a:t>
            </a:r>
          </a:p>
          <a:p>
            <a:pPr lvl="1"/>
            <a:r>
              <a:rPr lang="en-US" i="1" dirty="0"/>
              <a:t>Users</a:t>
            </a:r>
            <a:r>
              <a:rPr lang="en-US" dirty="0"/>
              <a:t> of personal computers or other devices</a:t>
            </a:r>
            <a:r>
              <a:rPr lang="en-US" i="1" dirty="0"/>
              <a:t> </a:t>
            </a:r>
            <a:r>
              <a:rPr lang="en-US" dirty="0"/>
              <a:t>may be responsible for the security of their own machines. Alternatively, the security plan may designate one person or group to be coordinator of personal computer security. </a:t>
            </a:r>
          </a:p>
          <a:p>
            <a:pPr lvl="1"/>
            <a:r>
              <a:rPr lang="en-US" i="1" dirty="0"/>
              <a:t>Project leaders</a:t>
            </a:r>
            <a:r>
              <a:rPr lang="en-US" dirty="0"/>
              <a:t> may be responsible for the security of data and computations.</a:t>
            </a:r>
          </a:p>
          <a:p>
            <a:pPr lvl="1"/>
            <a:r>
              <a:rPr lang="en-US" i="1" dirty="0"/>
              <a:t>Managers</a:t>
            </a:r>
            <a:r>
              <a:rPr lang="en-US" dirty="0"/>
              <a:t> may be responsible for seeing that the people they supervise implement security measures.</a:t>
            </a:r>
          </a:p>
          <a:p>
            <a:pPr lvl="1"/>
            <a:r>
              <a:rPr lang="en-US" i="1" dirty="0"/>
              <a:t>Database administrators</a:t>
            </a:r>
            <a:r>
              <a:rPr lang="en-US" dirty="0"/>
              <a:t> may be responsible for the access to and integrity of data in their databases. </a:t>
            </a:r>
          </a:p>
          <a:p>
            <a:pPr lvl="1"/>
            <a:r>
              <a:rPr lang="en-US" i="1" dirty="0"/>
              <a:t>Information officers</a:t>
            </a:r>
            <a:r>
              <a:rPr lang="en-US" dirty="0"/>
              <a:t> may be responsible for overseeing the creation and use of data; these officers may also be responsible for retention and proper disposal of data. </a:t>
            </a:r>
          </a:p>
          <a:p>
            <a:pPr lvl="1"/>
            <a:r>
              <a:rPr lang="en-US" i="1" dirty="0"/>
              <a:t>Personnel staff members</a:t>
            </a:r>
            <a:r>
              <a:rPr lang="en-US" dirty="0"/>
              <a:t> may be responsible for security involving employees, for example, screening potential employees for trustworthiness and arranging security training programs. </a:t>
            </a:r>
          </a:p>
          <a:p>
            <a:pPr lvl="1"/>
            <a:endParaRPr lang="en-US" dirty="0"/>
          </a:p>
        </p:txBody>
      </p:sp>
    </p:spTree>
    <p:extLst>
      <p:ext uri="{BB962C8B-B14F-4D97-AF65-F5344CB8AC3E}">
        <p14:creationId xmlns:p14="http://schemas.microsoft.com/office/powerpoint/2010/main" val="441056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a:t>
            </a:r>
            <a:r>
              <a:rPr lang="en-US" altLang="zh-CN" dirty="0"/>
              <a:t>line</a:t>
            </a:r>
            <a:r>
              <a:rPr lang="en-US" dirty="0"/>
              <a:t> and Plan Maintenance</a:t>
            </a:r>
          </a:p>
        </p:txBody>
      </p:sp>
      <p:sp>
        <p:nvSpPr>
          <p:cNvPr id="3" name="Content Placeholder 2"/>
          <p:cNvSpPr>
            <a:spLocks noGrp="1"/>
          </p:cNvSpPr>
          <p:nvPr>
            <p:ph idx="1"/>
          </p:nvPr>
        </p:nvSpPr>
        <p:spPr>
          <a:xfrm>
            <a:off x="628650" y="1279525"/>
            <a:ext cx="7886700" cy="4799100"/>
          </a:xfrm>
        </p:spPr>
        <p:txBody>
          <a:bodyPr/>
          <a:lstStyle/>
          <a:p>
            <a:r>
              <a:rPr lang="en-US" altLang="zh-CN" dirty="0"/>
              <a:t>To</a:t>
            </a:r>
            <a:r>
              <a:rPr lang="zh-CN" altLang="en-US" dirty="0"/>
              <a:t> </a:t>
            </a:r>
            <a:r>
              <a:rPr lang="en-US" altLang="zh-CN" dirty="0"/>
              <a:t>improve</a:t>
            </a:r>
            <a:r>
              <a:rPr lang="zh-CN" altLang="en-US" dirty="0"/>
              <a:t> </a:t>
            </a:r>
            <a:r>
              <a:rPr lang="en-US" altLang="zh-CN" dirty="0"/>
              <a:t>the</a:t>
            </a:r>
            <a:r>
              <a:rPr lang="zh-CN" altLang="en-US" dirty="0"/>
              <a:t> </a:t>
            </a:r>
            <a:r>
              <a:rPr lang="en-US" altLang="zh-CN" dirty="0"/>
              <a:t>security</a:t>
            </a:r>
            <a:r>
              <a:rPr lang="zh-CN" altLang="en-US" dirty="0"/>
              <a:t> </a:t>
            </a:r>
            <a:r>
              <a:rPr lang="en-US" altLang="zh-CN" dirty="0"/>
              <a:t>of</a:t>
            </a:r>
            <a:r>
              <a:rPr lang="zh-CN" altLang="en-US" dirty="0"/>
              <a:t> </a:t>
            </a:r>
            <a:r>
              <a:rPr lang="en-US" altLang="zh-CN" dirty="0"/>
              <a:t>the</a:t>
            </a:r>
            <a:r>
              <a:rPr lang="zh-CN" altLang="en-US" dirty="0"/>
              <a:t> </a:t>
            </a:r>
            <a:r>
              <a:rPr lang="en-US" altLang="zh-CN" dirty="0"/>
              <a:t>system,</a:t>
            </a:r>
            <a:r>
              <a:rPr lang="zh-CN" altLang="en-US" dirty="0"/>
              <a:t> </a:t>
            </a:r>
            <a:r>
              <a:rPr lang="en-US" altLang="zh-CN" dirty="0"/>
              <a:t>an</a:t>
            </a:r>
            <a:r>
              <a:rPr lang="en-US" dirty="0"/>
              <a:t> </a:t>
            </a:r>
            <a:r>
              <a:rPr lang="en-US" altLang="zh-CN" dirty="0"/>
              <a:t>implementation</a:t>
            </a:r>
            <a:r>
              <a:rPr lang="zh-CN" altLang="en-US" dirty="0"/>
              <a:t> </a:t>
            </a:r>
            <a:r>
              <a:rPr lang="en-US" dirty="0"/>
              <a:t>plan should </a:t>
            </a:r>
            <a:r>
              <a:rPr lang="en-US" altLang="zh-CN" dirty="0"/>
              <a:t>formed</a:t>
            </a:r>
            <a:r>
              <a:rPr lang="zh-CN" altLang="en-US" dirty="0"/>
              <a:t> </a:t>
            </a:r>
            <a:r>
              <a:rPr lang="en-US" altLang="zh-CN" dirty="0"/>
              <a:t>to</a:t>
            </a:r>
            <a:r>
              <a:rPr lang="zh-CN" altLang="en-US" dirty="0"/>
              <a:t> </a:t>
            </a:r>
            <a:r>
              <a:rPr lang="en-US" altLang="zh-CN" dirty="0"/>
              <a:t>address:</a:t>
            </a:r>
          </a:p>
          <a:p>
            <a:pPr lvl="1"/>
            <a:r>
              <a:rPr lang="en-US" altLang="zh-CN" dirty="0"/>
              <a:t>What</a:t>
            </a:r>
            <a:r>
              <a:rPr lang="zh-CN" altLang="en-US" dirty="0"/>
              <a:t> </a:t>
            </a:r>
            <a:r>
              <a:rPr lang="en-US" altLang="zh-CN" dirty="0"/>
              <a:t>need</a:t>
            </a:r>
            <a:r>
              <a:rPr lang="zh-CN" altLang="en-US" dirty="0"/>
              <a:t> </a:t>
            </a:r>
            <a:r>
              <a:rPr lang="en-US" altLang="zh-CN" dirty="0"/>
              <a:t>to</a:t>
            </a:r>
            <a:r>
              <a:rPr lang="zh-CN" altLang="en-US" dirty="0"/>
              <a:t> </a:t>
            </a:r>
            <a:r>
              <a:rPr lang="en-US" altLang="zh-CN" dirty="0"/>
              <a:t>be</a:t>
            </a:r>
            <a:r>
              <a:rPr lang="zh-CN" altLang="en-US" dirty="0"/>
              <a:t> </a:t>
            </a:r>
            <a:r>
              <a:rPr lang="en-US" altLang="zh-CN" dirty="0"/>
              <a:t>implemented?</a:t>
            </a:r>
          </a:p>
          <a:p>
            <a:pPr lvl="1"/>
            <a:r>
              <a:rPr lang="en-US" altLang="zh-CN" dirty="0"/>
              <a:t>Who</a:t>
            </a:r>
            <a:r>
              <a:rPr lang="zh-CN" altLang="en-US" dirty="0"/>
              <a:t> </a:t>
            </a:r>
            <a:r>
              <a:rPr lang="en-US" altLang="zh-CN" dirty="0"/>
              <a:t>should</a:t>
            </a:r>
            <a:r>
              <a:rPr lang="zh-CN" altLang="en-US" dirty="0"/>
              <a:t> </a:t>
            </a:r>
            <a:r>
              <a:rPr lang="en-US" altLang="zh-CN" dirty="0"/>
              <a:t>responsible</a:t>
            </a:r>
            <a:r>
              <a:rPr lang="zh-CN" altLang="en-US" dirty="0"/>
              <a:t> </a:t>
            </a:r>
            <a:r>
              <a:rPr lang="en-US" altLang="zh-CN" dirty="0"/>
              <a:t>for</a:t>
            </a:r>
            <a:r>
              <a:rPr lang="zh-CN" altLang="en-US" dirty="0"/>
              <a:t> </a:t>
            </a:r>
            <a:r>
              <a:rPr lang="en-US" altLang="zh-CN" dirty="0"/>
              <a:t>which</a:t>
            </a:r>
            <a:r>
              <a:rPr lang="zh-CN" altLang="en-US" dirty="0"/>
              <a:t> </a:t>
            </a:r>
            <a:r>
              <a:rPr lang="en-US" altLang="zh-CN" dirty="0"/>
              <a:t>implementation?</a:t>
            </a:r>
          </a:p>
          <a:p>
            <a:pPr lvl="1"/>
            <a:r>
              <a:rPr lang="en-US" altLang="zh-CN" dirty="0"/>
              <a:t>What</a:t>
            </a:r>
            <a:r>
              <a:rPr lang="zh-CN" altLang="en-US" dirty="0"/>
              <a:t> </a:t>
            </a:r>
            <a:r>
              <a:rPr lang="en-US" altLang="zh-CN" dirty="0"/>
              <a:t>recourses</a:t>
            </a:r>
            <a:r>
              <a:rPr lang="zh-CN" altLang="en-US" dirty="0"/>
              <a:t> </a:t>
            </a:r>
            <a:r>
              <a:rPr lang="en-US" altLang="zh-CN" dirty="0"/>
              <a:t>are</a:t>
            </a:r>
            <a:r>
              <a:rPr lang="zh-CN" altLang="en-US" dirty="0"/>
              <a:t> </a:t>
            </a:r>
            <a:r>
              <a:rPr lang="en-US" altLang="zh-CN" dirty="0"/>
              <a:t>needed?</a:t>
            </a:r>
            <a:r>
              <a:rPr lang="zh-CN" altLang="en-US" dirty="0"/>
              <a:t>  </a:t>
            </a:r>
            <a:endParaRPr lang="en-US" altLang="zh-CN" dirty="0"/>
          </a:p>
          <a:p>
            <a:pPr lvl="1"/>
            <a:r>
              <a:rPr lang="en-US" altLang="zh-CN" dirty="0"/>
              <a:t>How</a:t>
            </a:r>
            <a:r>
              <a:rPr lang="zh-CN" altLang="en-US" dirty="0"/>
              <a:t> </a:t>
            </a:r>
            <a:r>
              <a:rPr lang="en-US" altLang="zh-CN" dirty="0"/>
              <a:t>long</a:t>
            </a:r>
            <a:r>
              <a:rPr lang="zh-CN" altLang="en-US" dirty="0"/>
              <a:t> </a:t>
            </a:r>
            <a:r>
              <a:rPr lang="en-US" altLang="zh-CN" dirty="0"/>
              <a:t>should</a:t>
            </a:r>
            <a:r>
              <a:rPr lang="zh-CN" altLang="en-US" dirty="0"/>
              <a:t> </a:t>
            </a:r>
            <a:r>
              <a:rPr lang="en-US" altLang="zh-CN" dirty="0"/>
              <a:t>it</a:t>
            </a:r>
            <a:r>
              <a:rPr lang="zh-CN" altLang="en-US" dirty="0"/>
              <a:t> </a:t>
            </a:r>
            <a:r>
              <a:rPr lang="en-US" altLang="zh-CN" dirty="0"/>
              <a:t>take?</a:t>
            </a:r>
            <a:r>
              <a:rPr lang="zh-CN" altLang="en-US" dirty="0"/>
              <a:t> </a:t>
            </a:r>
            <a:r>
              <a:rPr lang="en-US" altLang="zh-CN" dirty="0"/>
              <a:t>When</a:t>
            </a:r>
            <a:r>
              <a:rPr lang="zh-CN" altLang="en-US" dirty="0"/>
              <a:t> </a:t>
            </a:r>
            <a:r>
              <a:rPr lang="en-US" altLang="zh-CN" dirty="0"/>
              <a:t>should</a:t>
            </a:r>
            <a:r>
              <a:rPr lang="zh-CN" altLang="en-US" dirty="0"/>
              <a:t> </a:t>
            </a:r>
            <a:r>
              <a:rPr lang="en-US" altLang="zh-CN" dirty="0"/>
              <a:t>the</a:t>
            </a:r>
            <a:r>
              <a:rPr lang="zh-CN" altLang="en-US" dirty="0"/>
              <a:t> </a:t>
            </a:r>
            <a:r>
              <a:rPr lang="en-US" altLang="zh-CN" dirty="0"/>
              <a:t>implementation</a:t>
            </a:r>
            <a:r>
              <a:rPr lang="zh-CN" altLang="en-US" dirty="0"/>
              <a:t> </a:t>
            </a:r>
            <a:r>
              <a:rPr lang="en-US" altLang="zh-CN" dirty="0"/>
              <a:t>finished?</a:t>
            </a:r>
          </a:p>
          <a:p>
            <a:r>
              <a:rPr lang="en-US" dirty="0"/>
              <a:t>The plan must be </a:t>
            </a:r>
            <a:r>
              <a:rPr lang="en-US" altLang="zh-CN" dirty="0"/>
              <a:t>maintained</a:t>
            </a:r>
            <a:r>
              <a:rPr lang="zh-CN" altLang="en-US" dirty="0"/>
              <a:t> </a:t>
            </a:r>
            <a:r>
              <a:rPr lang="en-US" altLang="zh-CN" dirty="0"/>
              <a:t>periodically.</a:t>
            </a:r>
            <a:r>
              <a:rPr lang="zh-CN" altLang="en-US" dirty="0"/>
              <a:t> </a:t>
            </a:r>
            <a:endParaRPr lang="en-US" altLang="zh-CN" dirty="0"/>
          </a:p>
          <a:p>
            <a:pPr lvl="1"/>
            <a:r>
              <a:rPr lang="en-US" dirty="0"/>
              <a:t>new equipment acquired</a:t>
            </a:r>
          </a:p>
          <a:p>
            <a:pPr lvl="1"/>
            <a:r>
              <a:rPr lang="en-US" altLang="zh-CN" dirty="0"/>
              <a:t>new</a:t>
            </a:r>
            <a:r>
              <a:rPr lang="zh-CN" altLang="en-US" dirty="0"/>
              <a:t> </a:t>
            </a:r>
            <a:r>
              <a:rPr lang="en-US" altLang="zh-CN" dirty="0"/>
              <a:t>software/system</a:t>
            </a:r>
            <a:r>
              <a:rPr lang="zh-CN" altLang="en-US" dirty="0"/>
              <a:t> </a:t>
            </a:r>
            <a:r>
              <a:rPr lang="en-US" altLang="zh-CN" dirty="0"/>
              <a:t>used</a:t>
            </a:r>
            <a:endParaRPr lang="en-US" dirty="0"/>
          </a:p>
          <a:p>
            <a:pPr lvl="1"/>
            <a:r>
              <a:rPr lang="en-US" altLang="zh-CN" dirty="0"/>
              <a:t>new</a:t>
            </a:r>
            <a:r>
              <a:rPr lang="zh-CN" altLang="en-US" dirty="0"/>
              <a:t> </a:t>
            </a:r>
            <a:r>
              <a:rPr lang="en-US" altLang="zh-CN" dirty="0"/>
              <a:t>threats</a:t>
            </a:r>
            <a:r>
              <a:rPr lang="zh-CN" altLang="en-US" dirty="0"/>
              <a:t> </a:t>
            </a:r>
            <a:r>
              <a:rPr lang="en-US" altLang="zh-CN" dirty="0"/>
              <a:t>or</a:t>
            </a:r>
            <a:r>
              <a:rPr lang="zh-CN" altLang="en-US" dirty="0"/>
              <a:t> </a:t>
            </a:r>
            <a:r>
              <a:rPr lang="en-US" altLang="zh-CN" dirty="0"/>
              <a:t>risk</a:t>
            </a:r>
            <a:r>
              <a:rPr lang="zh-CN" altLang="en-US" dirty="0"/>
              <a:t> </a:t>
            </a:r>
            <a:r>
              <a:rPr lang="en-US" altLang="zh-CN" dirty="0"/>
              <a:t>identified</a:t>
            </a:r>
          </a:p>
          <a:p>
            <a:pPr lvl="1"/>
            <a:r>
              <a:rPr lang="en-US" altLang="zh-CN" dirty="0"/>
              <a:t>new</a:t>
            </a:r>
            <a:r>
              <a:rPr lang="zh-CN" altLang="en-US" dirty="0"/>
              <a:t> </a:t>
            </a:r>
            <a:r>
              <a:rPr lang="en-US" altLang="zh-CN" dirty="0"/>
              <a:t>security</a:t>
            </a:r>
            <a:r>
              <a:rPr lang="zh-CN" altLang="en-US" dirty="0"/>
              <a:t> </a:t>
            </a:r>
            <a:r>
              <a:rPr lang="en-US" altLang="zh-CN" dirty="0"/>
              <a:t>control</a:t>
            </a:r>
            <a:r>
              <a:rPr lang="zh-CN" altLang="en-US" dirty="0"/>
              <a:t> </a:t>
            </a:r>
            <a:r>
              <a:rPr lang="en-US" altLang="zh-CN" dirty="0"/>
              <a:t>methods</a:t>
            </a:r>
            <a:r>
              <a:rPr lang="zh-CN" altLang="en-US" dirty="0"/>
              <a:t> </a:t>
            </a:r>
            <a:r>
              <a:rPr lang="en-US" altLang="zh-CN" dirty="0"/>
              <a:t>developed</a:t>
            </a:r>
          </a:p>
          <a:p>
            <a:pPr lvl="1"/>
            <a:r>
              <a:rPr lang="en-US" altLang="zh-CN" dirty="0"/>
              <a:t>upgrade</a:t>
            </a:r>
            <a:r>
              <a:rPr lang="zh-CN" altLang="en-US" dirty="0"/>
              <a:t> </a:t>
            </a:r>
            <a:r>
              <a:rPr lang="en-US" altLang="zh-CN" dirty="0"/>
              <a:t>the</a:t>
            </a:r>
            <a:r>
              <a:rPr lang="zh-CN" altLang="en-US" dirty="0"/>
              <a:t> </a:t>
            </a:r>
            <a:r>
              <a:rPr lang="en-US" altLang="zh-CN" dirty="0"/>
              <a:t>existing</a:t>
            </a:r>
            <a:r>
              <a:rPr lang="zh-CN" altLang="en-US" dirty="0"/>
              <a:t> </a:t>
            </a:r>
            <a:r>
              <a:rPr lang="en-US" altLang="zh-CN" dirty="0"/>
              <a:t>security</a:t>
            </a:r>
            <a:r>
              <a:rPr lang="zh-CN" altLang="en-US" dirty="0"/>
              <a:t> </a:t>
            </a:r>
            <a:r>
              <a:rPr lang="en-US" altLang="zh-CN" dirty="0"/>
              <a:t>control</a:t>
            </a:r>
            <a:endParaRPr lang="en-US" dirty="0"/>
          </a:p>
        </p:txBody>
      </p:sp>
    </p:spTree>
    <p:extLst>
      <p:ext uri="{BB962C8B-B14F-4D97-AF65-F5344CB8AC3E}">
        <p14:creationId xmlns:p14="http://schemas.microsoft.com/office/powerpoint/2010/main" val="1869840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Incident</a:t>
            </a:r>
            <a:endParaRPr lang="en-US" dirty="0"/>
          </a:p>
        </p:txBody>
      </p:sp>
      <p:sp>
        <p:nvSpPr>
          <p:cNvPr id="3" name="Content Placeholder 2"/>
          <p:cNvSpPr>
            <a:spLocks noGrp="1"/>
          </p:cNvSpPr>
          <p:nvPr>
            <p:ph idx="1"/>
          </p:nvPr>
        </p:nvSpPr>
        <p:spPr/>
        <p:txBody>
          <a:bodyPr/>
          <a:lstStyle/>
          <a:p>
            <a:r>
              <a:rPr lang="en-US" dirty="0"/>
              <a:t>Incident - An occurrence that actually or potentially jeopardizes the confidentiality, integrity, or availability of an information system or the information the system processes, stores, or transmits or that constitutes a violation or imminent threat of violation of security policies, security procedures, or acceptable use policies. </a:t>
            </a:r>
          </a:p>
          <a:p>
            <a:endParaRPr lang="en-US" dirty="0"/>
          </a:p>
        </p:txBody>
      </p:sp>
    </p:spTree>
    <p:extLst>
      <p:ext uri="{BB962C8B-B14F-4D97-AF65-F5344CB8AC3E}">
        <p14:creationId xmlns:p14="http://schemas.microsoft.com/office/powerpoint/2010/main" val="1548368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Response Plans</a:t>
            </a:r>
          </a:p>
        </p:txBody>
      </p:sp>
      <p:sp>
        <p:nvSpPr>
          <p:cNvPr id="3" name="Content Placeholder 2"/>
          <p:cNvSpPr>
            <a:spLocks noGrp="1"/>
          </p:cNvSpPr>
          <p:nvPr>
            <p:ph idx="1"/>
          </p:nvPr>
        </p:nvSpPr>
        <p:spPr/>
        <p:txBody>
          <a:bodyPr/>
          <a:lstStyle/>
          <a:p>
            <a:r>
              <a:rPr lang="en-US" dirty="0"/>
              <a:t>The documentation of a predetermined set of instructions or procedures to detect, respond to, and limit consequences of a malicious cyber attacks against an organization’s information system(s). </a:t>
            </a:r>
          </a:p>
          <a:p>
            <a:endParaRPr lang="en-US" dirty="0"/>
          </a:p>
          <a:p>
            <a:r>
              <a:rPr lang="en-US" dirty="0"/>
              <a:t>An incident response plan should</a:t>
            </a:r>
          </a:p>
          <a:p>
            <a:pPr lvl="1"/>
            <a:r>
              <a:rPr lang="en-US" dirty="0"/>
              <a:t>Define what constitutes an incident</a:t>
            </a:r>
          </a:p>
          <a:p>
            <a:pPr lvl="1"/>
            <a:r>
              <a:rPr lang="en-US" dirty="0"/>
              <a:t>Identify who </a:t>
            </a:r>
            <a:r>
              <a:rPr lang="en-US" altLang="zh-CN" dirty="0"/>
              <a:t>should</a:t>
            </a:r>
            <a:r>
              <a:rPr lang="en-US" dirty="0"/>
              <a:t> respons</a:t>
            </a:r>
            <a:r>
              <a:rPr lang="en-US" altLang="zh-CN" dirty="0"/>
              <a:t>e</a:t>
            </a:r>
            <a:r>
              <a:rPr lang="zh-CN" altLang="en-US" dirty="0"/>
              <a:t> </a:t>
            </a:r>
            <a:r>
              <a:rPr lang="en-US" altLang="zh-CN" dirty="0"/>
              <a:t>to</a:t>
            </a:r>
            <a:r>
              <a:rPr lang="zh-CN" altLang="en-US" dirty="0"/>
              <a:t> </a:t>
            </a:r>
            <a:r>
              <a:rPr lang="en-US" altLang="zh-CN" dirty="0"/>
              <a:t>the</a:t>
            </a:r>
            <a:r>
              <a:rPr lang="zh-CN" altLang="en-US" dirty="0"/>
              <a:t> </a:t>
            </a:r>
            <a:r>
              <a:rPr lang="en-US" altLang="zh-CN" dirty="0"/>
              <a:t>incident.</a:t>
            </a:r>
            <a:r>
              <a:rPr lang="en-US" dirty="0"/>
              <a:t> </a:t>
            </a:r>
          </a:p>
          <a:p>
            <a:pPr lvl="1"/>
            <a:r>
              <a:rPr lang="en-US" dirty="0"/>
              <a:t>Describe the </a:t>
            </a:r>
            <a:r>
              <a:rPr lang="en-US" altLang="zh-CN" dirty="0"/>
              <a:t>detail</a:t>
            </a:r>
            <a:r>
              <a:rPr lang="zh-CN" altLang="en-US" dirty="0"/>
              <a:t> </a:t>
            </a:r>
            <a:r>
              <a:rPr lang="en-US" dirty="0"/>
              <a:t>plan of </a:t>
            </a:r>
            <a:r>
              <a:rPr lang="en-US" altLang="zh-CN" dirty="0"/>
              <a:t>what</a:t>
            </a:r>
            <a:r>
              <a:rPr lang="zh-CN" altLang="en-US" dirty="0"/>
              <a:t> </a:t>
            </a:r>
            <a:r>
              <a:rPr lang="en-US" dirty="0"/>
              <a:t>action</a:t>
            </a:r>
            <a:r>
              <a:rPr lang="zh-CN" altLang="en-US" dirty="0"/>
              <a:t> </a:t>
            </a:r>
            <a:r>
              <a:rPr lang="en-US" altLang="zh-CN" dirty="0"/>
              <a:t>need</a:t>
            </a:r>
            <a:r>
              <a:rPr lang="zh-CN" altLang="en-US" dirty="0"/>
              <a:t> </a:t>
            </a:r>
            <a:r>
              <a:rPr lang="en-US" altLang="zh-CN" dirty="0"/>
              <a:t>to</a:t>
            </a:r>
            <a:r>
              <a:rPr lang="zh-CN" altLang="en-US" dirty="0"/>
              <a:t> </a:t>
            </a:r>
            <a:r>
              <a:rPr lang="en-US" altLang="zh-CN" dirty="0"/>
              <a:t>be</a:t>
            </a:r>
            <a:r>
              <a:rPr lang="zh-CN" altLang="en-US" dirty="0"/>
              <a:t> </a:t>
            </a:r>
            <a:r>
              <a:rPr lang="en-US" altLang="zh-CN" dirty="0"/>
              <a:t>done.</a:t>
            </a:r>
            <a:endParaRPr lang="en-US" dirty="0"/>
          </a:p>
        </p:txBody>
      </p:sp>
    </p:spTree>
    <p:extLst>
      <p:ext uri="{BB962C8B-B14F-4D97-AF65-F5344CB8AC3E}">
        <p14:creationId xmlns:p14="http://schemas.microsoft.com/office/powerpoint/2010/main" val="1232030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Introduction to Secure System Administration</a:t>
            </a:r>
          </a:p>
        </p:txBody>
      </p:sp>
      <p:sp>
        <p:nvSpPr>
          <p:cNvPr id="3" name="Content Placeholder 2"/>
          <p:cNvSpPr>
            <a:spLocks noGrp="1"/>
          </p:cNvSpPr>
          <p:nvPr>
            <p:ph idx="1"/>
          </p:nvPr>
        </p:nvSpPr>
        <p:spPr>
          <a:xfrm>
            <a:off x="628650" y="1530263"/>
            <a:ext cx="8210550" cy="4799100"/>
          </a:xfrm>
        </p:spPr>
        <p:txBody>
          <a:bodyPr/>
          <a:lstStyle/>
          <a:p>
            <a:pPr marL="0" indent="0">
              <a:buNone/>
            </a:pPr>
            <a:r>
              <a:rPr lang="en-US" b="1" dirty="0"/>
              <a:t>Module Description:</a:t>
            </a:r>
            <a:r>
              <a:rPr lang="en-US" dirty="0"/>
              <a:t> </a:t>
            </a:r>
          </a:p>
          <a:p>
            <a:pPr marL="0" indent="0">
              <a:buNone/>
            </a:pPr>
            <a:r>
              <a:rPr lang="en-US" sz="2400" dirty="0"/>
              <a:t>This module introduces secure system administration. There are two micro modules: one is focus on security management, and the other one discusses privacy, legal and ethical issues. The security management micro module presents how to set up an incident response plan to better handle incidents. The privacy, legal and ethics micro module introduces legal and ethics, privacy, laws and computer crime. </a:t>
            </a:r>
          </a:p>
          <a:p>
            <a:pPr marL="0" indent="0">
              <a:buNone/>
            </a:pPr>
            <a:r>
              <a:rPr lang="en-US" b="1" dirty="0"/>
              <a:t>Topics:</a:t>
            </a:r>
          </a:p>
          <a:p>
            <a:pPr lvl="1"/>
            <a:r>
              <a:rPr lang="en-US" dirty="0"/>
              <a:t>Lesson 1: Planning, risk analysis and incident response </a:t>
            </a:r>
            <a:endParaRPr lang="en-US" sz="2000" dirty="0"/>
          </a:p>
          <a:p>
            <a:pPr lvl="1"/>
            <a:r>
              <a:rPr lang="en-US" dirty="0"/>
              <a:t>Lesson 2: Privacy, legal and ethics </a:t>
            </a:r>
            <a:endParaRPr lang="en-US" sz="2000" dirty="0"/>
          </a:p>
        </p:txBody>
      </p:sp>
    </p:spTree>
    <p:extLst>
      <p:ext uri="{BB962C8B-B14F-4D97-AF65-F5344CB8AC3E}">
        <p14:creationId xmlns:p14="http://schemas.microsoft.com/office/powerpoint/2010/main" val="38935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Computer</a:t>
            </a:r>
            <a:r>
              <a:rPr lang="zh-CN" altLang="en-US" dirty="0"/>
              <a:t> </a:t>
            </a:r>
            <a:r>
              <a:rPr lang="en-US" dirty="0"/>
              <a:t>Incident Response Team</a:t>
            </a:r>
          </a:p>
        </p:txBody>
      </p:sp>
      <p:sp>
        <p:nvSpPr>
          <p:cNvPr id="3" name="Content Placeholder 2"/>
          <p:cNvSpPr>
            <a:spLocks noGrp="1"/>
          </p:cNvSpPr>
          <p:nvPr>
            <p:ph idx="1"/>
          </p:nvPr>
        </p:nvSpPr>
        <p:spPr/>
        <p:txBody>
          <a:bodyPr>
            <a:normAutofit fontScale="85000" lnSpcReduction="20000"/>
          </a:bodyPr>
          <a:lstStyle/>
          <a:p>
            <a:r>
              <a:rPr lang="en-US" altLang="zh-CN" b="1" dirty="0"/>
              <a:t>Computer</a:t>
            </a:r>
            <a:r>
              <a:rPr lang="zh-CN" altLang="en-US" b="1" dirty="0"/>
              <a:t> </a:t>
            </a:r>
            <a:r>
              <a:rPr lang="en-US" b="1" dirty="0"/>
              <a:t>Incident Response Team</a:t>
            </a:r>
            <a:r>
              <a:rPr lang="en-US" altLang="zh-CN" dirty="0"/>
              <a:t>:</a:t>
            </a:r>
            <a:r>
              <a:rPr lang="zh-CN" altLang="en-US" dirty="0"/>
              <a:t> </a:t>
            </a:r>
            <a:r>
              <a:rPr lang="en-US" dirty="0"/>
              <a:t>Group of individuals usually consisting of Security Analysts organized to develop, recommend, and coordinate immediate mitigation actions for containment, eradication, and recovery resulting from computer security incidents. Also called a Computer Security Incident Response Team (CSIRT) or a CIRC (Computer Incident Response Center, Computer Incident Response Capability, or Cyber Incident Response Team). </a:t>
            </a:r>
          </a:p>
          <a:p>
            <a:endParaRPr lang="en-US" dirty="0"/>
          </a:p>
          <a:p>
            <a:r>
              <a:rPr lang="en-US" dirty="0"/>
              <a:t>The response team </a:t>
            </a:r>
            <a:r>
              <a:rPr lang="en-US" altLang="zh-CN" dirty="0"/>
              <a:t>include</a:t>
            </a:r>
            <a:r>
              <a:rPr lang="zh-CN" altLang="en-US" dirty="0"/>
              <a:t> </a:t>
            </a:r>
            <a:r>
              <a:rPr lang="en-US" altLang="zh-CN" dirty="0"/>
              <a:t>experts</a:t>
            </a:r>
            <a:r>
              <a:rPr lang="zh-CN" altLang="en-US" dirty="0"/>
              <a:t> </a:t>
            </a:r>
            <a:r>
              <a:rPr lang="en-US" altLang="zh-CN" dirty="0"/>
              <a:t>from</a:t>
            </a:r>
            <a:r>
              <a:rPr lang="zh-CN" altLang="en-US" dirty="0"/>
              <a:t> </a:t>
            </a:r>
            <a:r>
              <a:rPr lang="en-US" altLang="zh-CN" dirty="0"/>
              <a:t>different</a:t>
            </a:r>
            <a:r>
              <a:rPr lang="zh-CN" altLang="en-US" dirty="0"/>
              <a:t> </a:t>
            </a:r>
            <a:r>
              <a:rPr lang="en-US" altLang="zh-CN" dirty="0"/>
              <a:t>areas</a:t>
            </a:r>
            <a:r>
              <a:rPr lang="zh-CN" altLang="en-US" dirty="0"/>
              <a:t> </a:t>
            </a:r>
            <a:r>
              <a:rPr lang="en-US" altLang="zh-CN" dirty="0"/>
              <a:t>to</a:t>
            </a:r>
            <a:r>
              <a:rPr lang="zh-CN" altLang="en-US" dirty="0"/>
              <a:t> </a:t>
            </a:r>
            <a:r>
              <a:rPr lang="en-US" dirty="0"/>
              <a:t>respond to the incident</a:t>
            </a:r>
            <a:r>
              <a:rPr lang="zh-CN" altLang="en-US" dirty="0"/>
              <a:t> </a:t>
            </a:r>
            <a:r>
              <a:rPr lang="en-US" altLang="zh-CN" dirty="0"/>
              <a:t>rapidly</a:t>
            </a:r>
            <a:r>
              <a:rPr lang="en-US" dirty="0"/>
              <a:t>. </a:t>
            </a:r>
          </a:p>
          <a:p>
            <a:r>
              <a:rPr lang="en-US" dirty="0"/>
              <a:t>It may include</a:t>
            </a:r>
          </a:p>
          <a:p>
            <a:pPr lvl="1"/>
            <a:r>
              <a:rPr lang="en-US" dirty="0"/>
              <a:t>Director: The person who decides what actions to take</a:t>
            </a:r>
            <a:r>
              <a:rPr lang="zh-CN" altLang="en-US" dirty="0"/>
              <a:t> </a:t>
            </a:r>
            <a:r>
              <a:rPr lang="en-US" altLang="zh-CN" dirty="0"/>
              <a:t>to</a:t>
            </a:r>
            <a:r>
              <a:rPr lang="zh-CN" altLang="en-US" dirty="0"/>
              <a:t> </a:t>
            </a:r>
            <a:r>
              <a:rPr lang="en-US" altLang="zh-CN" dirty="0"/>
              <a:t>response</a:t>
            </a:r>
            <a:r>
              <a:rPr lang="zh-CN" altLang="en-US" dirty="0"/>
              <a:t> </a:t>
            </a:r>
            <a:r>
              <a:rPr lang="en-US" altLang="zh-CN" dirty="0"/>
              <a:t>to</a:t>
            </a:r>
            <a:r>
              <a:rPr lang="zh-CN" altLang="en-US" dirty="0"/>
              <a:t> </a:t>
            </a:r>
            <a:r>
              <a:rPr lang="en-US" altLang="zh-CN" dirty="0"/>
              <a:t>the</a:t>
            </a:r>
            <a:r>
              <a:rPr lang="zh-CN" altLang="en-US" dirty="0"/>
              <a:t> </a:t>
            </a:r>
            <a:r>
              <a:rPr lang="en-US" altLang="zh-CN" dirty="0"/>
              <a:t>incident.</a:t>
            </a:r>
            <a:r>
              <a:rPr lang="zh-CN" altLang="en-US" dirty="0"/>
              <a:t> </a:t>
            </a:r>
            <a:endParaRPr lang="en-US" dirty="0"/>
          </a:p>
          <a:p>
            <a:pPr lvl="1"/>
            <a:r>
              <a:rPr lang="en-US" dirty="0"/>
              <a:t>Technic</a:t>
            </a:r>
            <a:r>
              <a:rPr lang="en-US" altLang="zh-CN" dirty="0"/>
              <a:t>al</a:t>
            </a:r>
            <a:r>
              <a:rPr lang="zh-CN" altLang="en-US" dirty="0"/>
              <a:t> </a:t>
            </a:r>
            <a:r>
              <a:rPr lang="en-US" altLang="zh-CN" dirty="0"/>
              <a:t>people</a:t>
            </a:r>
            <a:r>
              <a:rPr lang="en-US" dirty="0"/>
              <a:t>: People who perform the technical </a:t>
            </a:r>
            <a:r>
              <a:rPr lang="en-US" altLang="zh-CN" dirty="0"/>
              <a:t>work</a:t>
            </a:r>
            <a:r>
              <a:rPr lang="zh-CN" altLang="en-US" dirty="0"/>
              <a:t> </a:t>
            </a:r>
            <a:r>
              <a:rPr lang="en-US" altLang="zh-CN" dirty="0"/>
              <a:t>to</a:t>
            </a:r>
            <a:r>
              <a:rPr lang="zh-CN" altLang="en-US" dirty="0"/>
              <a:t> </a:t>
            </a:r>
            <a:r>
              <a:rPr lang="en-US" dirty="0"/>
              <a:t>response</a:t>
            </a:r>
            <a:r>
              <a:rPr lang="en-US" altLang="zh-CN" dirty="0"/>
              <a:t>.</a:t>
            </a:r>
            <a:endParaRPr lang="en-US" dirty="0"/>
          </a:p>
          <a:p>
            <a:pPr lvl="1"/>
            <a:r>
              <a:rPr lang="en-US" dirty="0"/>
              <a:t>Advisors: Legal</a:t>
            </a:r>
            <a:r>
              <a:rPr lang="zh-CN" altLang="en-US" dirty="0"/>
              <a:t> </a:t>
            </a:r>
            <a:r>
              <a:rPr lang="en-US" altLang="zh-CN" dirty="0"/>
              <a:t>issues</a:t>
            </a:r>
            <a:endParaRPr lang="en-US" dirty="0"/>
          </a:p>
        </p:txBody>
      </p:sp>
    </p:spTree>
    <p:extLst>
      <p:ext uri="{BB962C8B-B14F-4D97-AF65-F5344CB8AC3E}">
        <p14:creationId xmlns:p14="http://schemas.microsoft.com/office/powerpoint/2010/main" val="701978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Security Incident Response Teams</a:t>
            </a:r>
          </a:p>
        </p:txBody>
      </p:sp>
      <p:sp>
        <p:nvSpPr>
          <p:cNvPr id="3" name="Content Placeholder 2"/>
          <p:cNvSpPr>
            <a:spLocks noGrp="1"/>
          </p:cNvSpPr>
          <p:nvPr>
            <p:ph idx="1"/>
          </p:nvPr>
        </p:nvSpPr>
        <p:spPr/>
        <p:txBody>
          <a:bodyPr>
            <a:normAutofit/>
          </a:bodyPr>
          <a:lstStyle/>
          <a:p>
            <a:r>
              <a:rPr lang="en-US" b="1" dirty="0"/>
              <a:t>Computer Security Incident Response Teams (CSIRT)</a:t>
            </a:r>
            <a:r>
              <a:rPr lang="en-US" altLang="zh-CN" b="1" dirty="0"/>
              <a:t>:</a:t>
            </a:r>
            <a:r>
              <a:rPr lang="zh-CN" altLang="en-US" b="1" dirty="0"/>
              <a:t> </a:t>
            </a:r>
            <a:r>
              <a:rPr lang="en-US" dirty="0"/>
              <a:t>A capability set up for the purpose of assisting in responding to computer security-related incidents; also called a Computer Incident Response Team (CIRT) or a CIRC (Computer Incident Response Center, Computer Incident Response Capability). </a:t>
            </a:r>
          </a:p>
          <a:p>
            <a:endParaRPr lang="en-US" dirty="0"/>
          </a:p>
          <a:p>
            <a:r>
              <a:rPr lang="en-US" altLang="zh-CN" dirty="0"/>
              <a:t>People</a:t>
            </a:r>
            <a:r>
              <a:rPr lang="zh-CN" altLang="en-US" dirty="0"/>
              <a:t> </a:t>
            </a:r>
            <a:r>
              <a:rPr lang="en-US" altLang="zh-CN" dirty="0"/>
              <a:t>on</a:t>
            </a:r>
            <a:r>
              <a:rPr lang="zh-CN" altLang="en-US" dirty="0"/>
              <a:t> </a:t>
            </a:r>
            <a:r>
              <a:rPr lang="en-US" altLang="zh-CN" dirty="0"/>
              <a:t>the</a:t>
            </a:r>
            <a:r>
              <a:rPr lang="zh-CN" altLang="en-US" dirty="0"/>
              <a:t> </a:t>
            </a:r>
            <a:r>
              <a:rPr lang="en-US" altLang="zh-CN" dirty="0"/>
              <a:t>CSIRT</a:t>
            </a:r>
            <a:r>
              <a:rPr lang="zh-CN" altLang="en-US" dirty="0"/>
              <a:t> </a:t>
            </a:r>
            <a:r>
              <a:rPr lang="en-US" altLang="zh-CN" dirty="0"/>
              <a:t>are</a:t>
            </a:r>
            <a:r>
              <a:rPr lang="zh-CN" altLang="en-US" dirty="0"/>
              <a:t> </a:t>
            </a:r>
            <a:r>
              <a:rPr lang="en-US" altLang="zh-CN" dirty="0"/>
              <a:t>trained</a:t>
            </a:r>
            <a:r>
              <a:rPr lang="zh-CN" altLang="en-US" dirty="0"/>
              <a:t> </a:t>
            </a:r>
            <a:r>
              <a:rPr lang="en-US" altLang="zh-CN" dirty="0"/>
              <a:t>and</a:t>
            </a:r>
            <a:r>
              <a:rPr lang="zh-CN" altLang="en-US" dirty="0"/>
              <a:t> </a:t>
            </a:r>
            <a:r>
              <a:rPr lang="en-US" altLang="zh-CN" dirty="0"/>
              <a:t>authorized</a:t>
            </a:r>
            <a:r>
              <a:rPr lang="zh-CN" altLang="en-US" dirty="0"/>
              <a:t> </a:t>
            </a:r>
            <a:r>
              <a:rPr lang="en-US" altLang="zh-CN" dirty="0"/>
              <a:t>to</a:t>
            </a:r>
            <a:r>
              <a:rPr lang="zh-CN" altLang="en-US" dirty="0"/>
              <a:t> </a:t>
            </a:r>
            <a:r>
              <a:rPr lang="en-US" altLang="zh-CN" dirty="0"/>
              <a:t>response</a:t>
            </a:r>
            <a:r>
              <a:rPr lang="zh-CN" altLang="en-US" dirty="0"/>
              <a:t> </a:t>
            </a:r>
            <a:r>
              <a:rPr lang="en-US" altLang="zh-CN" dirty="0"/>
              <a:t>to</a:t>
            </a:r>
            <a:r>
              <a:rPr lang="zh-CN" altLang="en-US" dirty="0"/>
              <a:t> </a:t>
            </a:r>
            <a:r>
              <a:rPr lang="en-US" altLang="zh-CN" dirty="0"/>
              <a:t>the</a:t>
            </a:r>
            <a:r>
              <a:rPr lang="zh-CN" altLang="en-US" dirty="0"/>
              <a:t> </a:t>
            </a:r>
            <a:r>
              <a:rPr lang="en-US" altLang="zh-CN" dirty="0"/>
              <a:t>incident.</a:t>
            </a:r>
            <a:r>
              <a:rPr lang="zh-CN" altLang="en-US" dirty="0"/>
              <a:t> </a:t>
            </a:r>
            <a:endParaRPr lang="en-US" dirty="0"/>
          </a:p>
          <a:p>
            <a:endParaRPr lang="en-US" dirty="0"/>
          </a:p>
        </p:txBody>
      </p:sp>
    </p:spTree>
    <p:extLst>
      <p:ext uri="{BB962C8B-B14F-4D97-AF65-F5344CB8AC3E}">
        <p14:creationId xmlns:p14="http://schemas.microsoft.com/office/powerpoint/2010/main" val="2020707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Security Incident Response Teams </a:t>
            </a:r>
            <a:r>
              <a:rPr lang="en-US" dirty="0" smtClean="0"/>
              <a:t>(cont.)</a:t>
            </a:r>
            <a:endParaRPr lang="en-US" dirty="0"/>
          </a:p>
        </p:txBody>
      </p:sp>
      <p:sp>
        <p:nvSpPr>
          <p:cNvPr id="3" name="Content Placeholder 2"/>
          <p:cNvSpPr>
            <a:spLocks noGrp="1"/>
          </p:cNvSpPr>
          <p:nvPr>
            <p:ph idx="1"/>
          </p:nvPr>
        </p:nvSpPr>
        <p:spPr/>
        <p:txBody>
          <a:bodyPr/>
          <a:lstStyle/>
          <a:p>
            <a:r>
              <a:rPr lang="en-US" altLang="zh-CN" dirty="0"/>
              <a:t>Duties:</a:t>
            </a:r>
            <a:endParaRPr lang="en-US" dirty="0"/>
          </a:p>
          <a:p>
            <a:pPr lvl="1"/>
            <a:r>
              <a:rPr lang="en-US" altLang="zh-CN" dirty="0"/>
              <a:t>Detect</a:t>
            </a:r>
            <a:r>
              <a:rPr lang="zh-CN" altLang="en-US" dirty="0"/>
              <a:t> </a:t>
            </a:r>
            <a:r>
              <a:rPr lang="en-US" altLang="zh-CN" dirty="0"/>
              <a:t>the</a:t>
            </a:r>
            <a:r>
              <a:rPr lang="zh-CN" altLang="en-US" dirty="0"/>
              <a:t> </a:t>
            </a:r>
            <a:r>
              <a:rPr lang="en-US" altLang="zh-CN" dirty="0"/>
              <a:t>incident</a:t>
            </a:r>
            <a:r>
              <a:rPr lang="zh-CN" altLang="en-US" dirty="0"/>
              <a:t> </a:t>
            </a:r>
            <a:r>
              <a:rPr lang="en-US" altLang="zh-CN" dirty="0"/>
              <a:t>when</a:t>
            </a:r>
            <a:r>
              <a:rPr lang="zh-CN" altLang="en-US" dirty="0"/>
              <a:t> </a:t>
            </a:r>
            <a:r>
              <a:rPr lang="en-US" altLang="zh-CN" dirty="0"/>
              <a:t>it</a:t>
            </a:r>
            <a:r>
              <a:rPr lang="zh-CN" altLang="en-US" dirty="0"/>
              <a:t> </a:t>
            </a:r>
            <a:r>
              <a:rPr lang="en-US" altLang="zh-CN" dirty="0"/>
              <a:t>occurred.</a:t>
            </a:r>
          </a:p>
          <a:p>
            <a:pPr lvl="1"/>
            <a:r>
              <a:rPr lang="en-US" altLang="zh-CN" dirty="0"/>
              <a:t>Response</a:t>
            </a:r>
            <a:r>
              <a:rPr lang="zh-CN" altLang="en-US" dirty="0"/>
              <a:t> </a:t>
            </a:r>
            <a:r>
              <a:rPr lang="en-US" altLang="zh-CN" dirty="0"/>
              <a:t>to</a:t>
            </a:r>
            <a:r>
              <a:rPr lang="zh-CN" altLang="en-US" dirty="0"/>
              <a:t> </a:t>
            </a:r>
            <a:r>
              <a:rPr lang="en-US" altLang="zh-CN" dirty="0"/>
              <a:t>the</a:t>
            </a:r>
            <a:r>
              <a:rPr lang="zh-CN" altLang="en-US" dirty="0"/>
              <a:t> </a:t>
            </a:r>
            <a:r>
              <a:rPr lang="en-US" altLang="zh-CN" dirty="0"/>
              <a:t>incident</a:t>
            </a:r>
            <a:r>
              <a:rPr lang="zh-CN" altLang="en-US" dirty="0"/>
              <a:t> </a:t>
            </a:r>
            <a:r>
              <a:rPr lang="en-US" altLang="zh-CN" dirty="0"/>
              <a:t>rapidly.</a:t>
            </a:r>
            <a:r>
              <a:rPr lang="zh-CN" altLang="en-US" dirty="0"/>
              <a:t> </a:t>
            </a:r>
            <a:endParaRPr lang="en-US" altLang="zh-CN" dirty="0"/>
          </a:p>
          <a:p>
            <a:pPr lvl="1"/>
            <a:r>
              <a:rPr lang="en-US" altLang="zh-CN" dirty="0"/>
              <a:t>After</a:t>
            </a:r>
            <a:r>
              <a:rPr lang="zh-CN" altLang="en-US" dirty="0"/>
              <a:t> </a:t>
            </a:r>
            <a:r>
              <a:rPr lang="en-US" altLang="zh-CN" dirty="0"/>
              <a:t>the</a:t>
            </a:r>
            <a:r>
              <a:rPr lang="zh-CN" altLang="en-US" dirty="0"/>
              <a:t> </a:t>
            </a:r>
            <a:r>
              <a:rPr lang="en-US" altLang="zh-CN" dirty="0"/>
              <a:t>incident,</a:t>
            </a:r>
            <a:r>
              <a:rPr lang="zh-CN" altLang="en-US" dirty="0"/>
              <a:t> </a:t>
            </a:r>
            <a:r>
              <a:rPr lang="en-US" altLang="zh-CN" dirty="0"/>
              <a:t>analyze</a:t>
            </a:r>
            <a:r>
              <a:rPr lang="zh-CN" altLang="en-US" dirty="0"/>
              <a:t> </a:t>
            </a:r>
            <a:r>
              <a:rPr lang="en-US" altLang="zh-CN" dirty="0"/>
              <a:t>it</a:t>
            </a:r>
            <a:r>
              <a:rPr lang="zh-CN" altLang="en-US" dirty="0"/>
              <a:t> </a:t>
            </a:r>
            <a:r>
              <a:rPr lang="en-US" altLang="zh-CN" dirty="0"/>
              <a:t>to</a:t>
            </a:r>
            <a:r>
              <a:rPr lang="zh-CN" altLang="en-US" dirty="0"/>
              <a:t> </a:t>
            </a:r>
            <a:r>
              <a:rPr lang="en-US" altLang="zh-CN" dirty="0"/>
              <a:t>figure</a:t>
            </a:r>
            <a:r>
              <a:rPr lang="zh-CN" altLang="en-US" dirty="0"/>
              <a:t> </a:t>
            </a:r>
            <a:r>
              <a:rPr lang="en-US" altLang="zh-CN" dirty="0"/>
              <a:t>out</a:t>
            </a:r>
            <a:r>
              <a:rPr lang="zh-CN" altLang="en-US" dirty="0"/>
              <a:t> </a:t>
            </a:r>
            <a:r>
              <a:rPr lang="en-US" altLang="zh-CN" dirty="0"/>
              <a:t>what</a:t>
            </a:r>
            <a:r>
              <a:rPr lang="zh-CN" altLang="en-US" dirty="0"/>
              <a:t> </a:t>
            </a:r>
            <a:r>
              <a:rPr lang="en-US" altLang="zh-CN" dirty="0"/>
              <a:t>caused</a:t>
            </a:r>
            <a:r>
              <a:rPr lang="zh-CN" altLang="en-US" dirty="0"/>
              <a:t> </a:t>
            </a:r>
            <a:r>
              <a:rPr lang="en-US" altLang="zh-CN" dirty="0"/>
              <a:t>it.</a:t>
            </a:r>
          </a:p>
          <a:p>
            <a:pPr lvl="1"/>
            <a:r>
              <a:rPr lang="en-US" altLang="zh-CN" dirty="0"/>
              <a:t>Suggest</a:t>
            </a:r>
            <a:r>
              <a:rPr lang="zh-CN" altLang="en-US" dirty="0"/>
              <a:t> </a:t>
            </a:r>
            <a:r>
              <a:rPr lang="en-US" altLang="zh-CN" dirty="0"/>
              <a:t>or</a:t>
            </a:r>
            <a:r>
              <a:rPr lang="zh-CN" altLang="en-US" dirty="0"/>
              <a:t> </a:t>
            </a:r>
            <a:r>
              <a:rPr lang="en-US" altLang="zh-CN" dirty="0"/>
              <a:t>provide</a:t>
            </a:r>
            <a:r>
              <a:rPr lang="zh-CN" altLang="en-US" dirty="0"/>
              <a:t> </a:t>
            </a:r>
            <a:r>
              <a:rPr lang="en-US" altLang="zh-CN" dirty="0"/>
              <a:t>potential</a:t>
            </a:r>
            <a:r>
              <a:rPr lang="zh-CN" altLang="en-US" dirty="0"/>
              <a:t> </a:t>
            </a:r>
            <a:r>
              <a:rPr lang="en-US" altLang="zh-CN" dirty="0"/>
              <a:t>controls</a:t>
            </a:r>
            <a:r>
              <a:rPr lang="zh-CN" altLang="en-US" dirty="0"/>
              <a:t> </a:t>
            </a:r>
            <a:r>
              <a:rPr lang="en-US" altLang="zh-CN" dirty="0"/>
              <a:t>to</a:t>
            </a:r>
            <a:r>
              <a:rPr lang="zh-CN" altLang="en-US" dirty="0"/>
              <a:t> </a:t>
            </a:r>
            <a:r>
              <a:rPr lang="en-US" altLang="zh-CN" dirty="0"/>
              <a:t>prevent</a:t>
            </a:r>
            <a:r>
              <a:rPr lang="zh-CN" altLang="en-US" dirty="0"/>
              <a:t> </a:t>
            </a:r>
            <a:r>
              <a:rPr lang="en-US" altLang="zh-CN" dirty="0"/>
              <a:t>the</a:t>
            </a:r>
            <a:r>
              <a:rPr lang="zh-CN" altLang="en-US" dirty="0"/>
              <a:t> </a:t>
            </a:r>
            <a:r>
              <a:rPr lang="en-US" altLang="zh-CN" dirty="0"/>
              <a:t>incident</a:t>
            </a:r>
            <a:r>
              <a:rPr lang="zh-CN" altLang="en-US" dirty="0"/>
              <a:t> </a:t>
            </a:r>
            <a:r>
              <a:rPr lang="en-US" altLang="zh-CN" dirty="0"/>
              <a:t>from</a:t>
            </a:r>
            <a:r>
              <a:rPr lang="zh-CN" altLang="en-US" dirty="0"/>
              <a:t> </a:t>
            </a:r>
            <a:r>
              <a:rPr lang="en-US" altLang="zh-CN" dirty="0"/>
              <a:t>happen</a:t>
            </a:r>
            <a:r>
              <a:rPr lang="zh-CN" altLang="en-US" dirty="0"/>
              <a:t> </a:t>
            </a:r>
            <a:r>
              <a:rPr lang="en-US" altLang="zh-CN" dirty="0"/>
              <a:t>again.</a:t>
            </a:r>
            <a:r>
              <a:rPr lang="zh-CN" altLang="en-US" dirty="0"/>
              <a:t> </a:t>
            </a:r>
            <a:endParaRPr lang="en-US" dirty="0"/>
          </a:p>
          <a:p>
            <a:pPr lvl="1"/>
            <a:r>
              <a:rPr lang="en-US" altLang="zh-CN" dirty="0"/>
              <a:t>Document</a:t>
            </a:r>
            <a:r>
              <a:rPr lang="zh-CN" altLang="en-US" dirty="0"/>
              <a:t> </a:t>
            </a:r>
            <a:r>
              <a:rPr lang="en-US" altLang="zh-CN" dirty="0"/>
              <a:t>the</a:t>
            </a:r>
            <a:r>
              <a:rPr lang="zh-CN" altLang="en-US" dirty="0"/>
              <a:t> </a:t>
            </a:r>
            <a:r>
              <a:rPr lang="en-US" altLang="zh-CN" dirty="0"/>
              <a:t>incident</a:t>
            </a:r>
            <a:r>
              <a:rPr lang="zh-CN" altLang="en-US" dirty="0"/>
              <a:t> </a:t>
            </a:r>
            <a:r>
              <a:rPr lang="en-US" altLang="zh-CN" dirty="0"/>
              <a:t>and</a:t>
            </a:r>
            <a:r>
              <a:rPr lang="zh-CN" altLang="en-US" dirty="0"/>
              <a:t> </a:t>
            </a:r>
            <a:r>
              <a:rPr lang="en-US" altLang="zh-CN" dirty="0"/>
              <a:t>report</a:t>
            </a:r>
            <a:r>
              <a:rPr lang="zh-CN" altLang="en-US" dirty="0"/>
              <a:t> </a:t>
            </a:r>
            <a:r>
              <a:rPr lang="en-US" altLang="zh-CN" dirty="0"/>
              <a:t>to</a:t>
            </a:r>
            <a:r>
              <a:rPr lang="zh-CN" altLang="en-US" dirty="0"/>
              <a:t> </a:t>
            </a:r>
            <a:r>
              <a:rPr lang="en-US" altLang="zh-CN" dirty="0"/>
              <a:t>the</a:t>
            </a:r>
            <a:r>
              <a:rPr lang="zh-CN" altLang="en-US" dirty="0"/>
              <a:t> </a:t>
            </a:r>
            <a:r>
              <a:rPr lang="en-US" altLang="zh-CN" dirty="0"/>
              <a:t>senior</a:t>
            </a:r>
            <a:r>
              <a:rPr lang="zh-CN" altLang="en-US" dirty="0"/>
              <a:t> </a:t>
            </a:r>
            <a:r>
              <a:rPr lang="en-US" altLang="zh-CN" dirty="0"/>
              <a:t>managers.</a:t>
            </a:r>
            <a:endParaRPr lang="en-US" dirty="0"/>
          </a:p>
          <a:p>
            <a:pPr lvl="1"/>
            <a:r>
              <a:rPr lang="en-US" dirty="0"/>
              <a:t>Educat</a:t>
            </a:r>
            <a:r>
              <a:rPr lang="en-US" altLang="zh-CN" dirty="0"/>
              <a:t>e</a:t>
            </a:r>
            <a:r>
              <a:rPr lang="zh-CN" altLang="en-US" dirty="0"/>
              <a:t> </a:t>
            </a:r>
            <a:r>
              <a:rPr lang="en-US" altLang="zh-CN" dirty="0"/>
              <a:t>people</a:t>
            </a:r>
            <a:r>
              <a:rPr lang="zh-CN" altLang="en-US" dirty="0"/>
              <a:t> </a:t>
            </a:r>
            <a:r>
              <a:rPr lang="en-US" altLang="zh-CN" dirty="0"/>
              <a:t>to</a:t>
            </a:r>
            <a:r>
              <a:rPr lang="zh-CN" altLang="en-US" dirty="0"/>
              <a:t> </a:t>
            </a:r>
            <a:r>
              <a:rPr lang="en-US" altLang="zh-CN" dirty="0"/>
              <a:t>let</a:t>
            </a:r>
            <a:r>
              <a:rPr lang="zh-CN" altLang="en-US" dirty="0"/>
              <a:t> </a:t>
            </a:r>
            <a:r>
              <a:rPr lang="en-US" altLang="zh-CN" dirty="0"/>
              <a:t>people</a:t>
            </a:r>
            <a:r>
              <a:rPr lang="zh-CN" altLang="en-US" dirty="0"/>
              <a:t> </a:t>
            </a:r>
            <a:r>
              <a:rPr lang="en-US" altLang="zh-CN" dirty="0"/>
              <a:t>aware</a:t>
            </a:r>
            <a:r>
              <a:rPr lang="zh-CN" altLang="en-US" dirty="0"/>
              <a:t> </a:t>
            </a:r>
            <a:r>
              <a:rPr lang="en-US" altLang="zh-CN" dirty="0"/>
              <a:t>of</a:t>
            </a:r>
            <a:r>
              <a:rPr lang="zh-CN" altLang="en-US" dirty="0"/>
              <a:t> </a:t>
            </a:r>
            <a:r>
              <a:rPr lang="en-US" altLang="zh-CN" dirty="0"/>
              <a:t>the</a:t>
            </a:r>
            <a:r>
              <a:rPr lang="zh-CN" altLang="en-US" dirty="0"/>
              <a:t> </a:t>
            </a:r>
            <a:r>
              <a:rPr lang="en-US" altLang="zh-CN" dirty="0"/>
              <a:t>incident.</a:t>
            </a:r>
            <a:endParaRPr lang="en-US" dirty="0"/>
          </a:p>
          <a:p>
            <a:endParaRPr lang="en-US" dirty="0"/>
          </a:p>
        </p:txBody>
      </p:sp>
    </p:spTree>
    <p:extLst>
      <p:ext uri="{BB962C8B-B14F-4D97-AF65-F5344CB8AC3E}">
        <p14:creationId xmlns:p14="http://schemas.microsoft.com/office/powerpoint/2010/main" val="1678025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Physical</a:t>
            </a:r>
            <a:r>
              <a:rPr lang="zh-CN" altLang="en-US" dirty="0"/>
              <a:t> </a:t>
            </a:r>
            <a:r>
              <a:rPr lang="en-US" altLang="zh-CN" dirty="0"/>
              <a:t>security</a:t>
            </a:r>
            <a:r>
              <a:rPr lang="zh-CN" altLang="en-US" dirty="0"/>
              <a:t> </a:t>
            </a:r>
            <a:r>
              <a:rPr lang="en-US" altLang="zh-CN" dirty="0"/>
              <a:t>threats</a:t>
            </a:r>
            <a:endParaRPr lang="en-US" dirty="0"/>
          </a:p>
        </p:txBody>
      </p:sp>
      <p:sp>
        <p:nvSpPr>
          <p:cNvPr id="3" name="Content Placeholder 2"/>
          <p:cNvSpPr>
            <a:spLocks noGrp="1"/>
          </p:cNvSpPr>
          <p:nvPr>
            <p:ph idx="1"/>
          </p:nvPr>
        </p:nvSpPr>
        <p:spPr>
          <a:xfrm>
            <a:off x="628649" y="1377863"/>
            <a:ext cx="8030441" cy="4799100"/>
          </a:xfrm>
        </p:spPr>
        <p:txBody>
          <a:bodyPr/>
          <a:lstStyle/>
          <a:p>
            <a:r>
              <a:rPr lang="en-US" altLang="zh-CN" dirty="0"/>
              <a:t>Physical</a:t>
            </a:r>
            <a:r>
              <a:rPr lang="zh-CN" altLang="en-US" dirty="0"/>
              <a:t> </a:t>
            </a:r>
            <a:r>
              <a:rPr lang="en-US" altLang="zh-CN" dirty="0"/>
              <a:t>security</a:t>
            </a:r>
            <a:r>
              <a:rPr lang="zh-CN" altLang="en-US" dirty="0"/>
              <a:t> </a:t>
            </a:r>
            <a:r>
              <a:rPr lang="en-US" altLang="zh-CN" dirty="0"/>
              <a:t>threats:</a:t>
            </a:r>
            <a:r>
              <a:rPr lang="zh-CN" altLang="en-US" dirty="0"/>
              <a:t> </a:t>
            </a:r>
            <a:r>
              <a:rPr lang="en-US" altLang="zh-CN" dirty="0"/>
              <a:t>Physical</a:t>
            </a:r>
            <a:r>
              <a:rPr lang="zh-CN" altLang="en-US" dirty="0"/>
              <a:t> </a:t>
            </a:r>
            <a:r>
              <a:rPr lang="en-US" altLang="zh-CN" dirty="0"/>
              <a:t>situations</a:t>
            </a:r>
            <a:r>
              <a:rPr lang="zh-CN" altLang="en-US" dirty="0"/>
              <a:t> </a:t>
            </a:r>
            <a:r>
              <a:rPr lang="en-US" altLang="zh-CN" dirty="0"/>
              <a:t>which</a:t>
            </a:r>
            <a:r>
              <a:rPr lang="zh-CN" altLang="en-US" dirty="0"/>
              <a:t> </a:t>
            </a:r>
            <a:r>
              <a:rPr lang="en-US" altLang="zh-CN" dirty="0"/>
              <a:t>threaten</a:t>
            </a:r>
            <a:r>
              <a:rPr lang="zh-CN" altLang="en-US" dirty="0"/>
              <a:t> </a:t>
            </a:r>
            <a:r>
              <a:rPr lang="en-US" altLang="zh-CN" dirty="0"/>
              <a:t>computer</a:t>
            </a:r>
            <a:r>
              <a:rPr lang="zh-CN" altLang="en-US" dirty="0"/>
              <a:t> </a:t>
            </a:r>
            <a:r>
              <a:rPr lang="en-US" altLang="zh-CN" dirty="0"/>
              <a:t>systems.</a:t>
            </a:r>
          </a:p>
          <a:p>
            <a:pPr lvl="1"/>
            <a:r>
              <a:rPr lang="en-US" altLang="zh-CN" dirty="0"/>
              <a:t>Natural</a:t>
            </a:r>
            <a:r>
              <a:rPr lang="zh-CN" altLang="en-US" dirty="0"/>
              <a:t> </a:t>
            </a:r>
            <a:r>
              <a:rPr lang="en-US" altLang="zh-CN" dirty="0"/>
              <a:t>disasters</a:t>
            </a:r>
            <a:r>
              <a:rPr lang="zh-CN" altLang="en-US" dirty="0"/>
              <a:t> </a:t>
            </a:r>
            <a:endParaRPr lang="en-US" altLang="zh-CN" dirty="0"/>
          </a:p>
          <a:p>
            <a:pPr lvl="2"/>
            <a:r>
              <a:rPr lang="en-US" altLang="zh-CN" sz="2400" dirty="0"/>
              <a:t>earthquake,</a:t>
            </a:r>
            <a:r>
              <a:rPr lang="zh-CN" altLang="en-US" sz="2400" dirty="0"/>
              <a:t> </a:t>
            </a:r>
            <a:r>
              <a:rPr lang="en-US" altLang="zh-CN" sz="2400" dirty="0"/>
              <a:t>tornado,</a:t>
            </a:r>
            <a:r>
              <a:rPr lang="zh-CN" altLang="en-US" sz="2400" dirty="0"/>
              <a:t> </a:t>
            </a:r>
            <a:r>
              <a:rPr lang="en-US" altLang="zh-CN" sz="2400" dirty="0"/>
              <a:t>hurricane,</a:t>
            </a:r>
            <a:r>
              <a:rPr lang="zh-CN" altLang="en-US" sz="2400" dirty="0"/>
              <a:t> </a:t>
            </a:r>
            <a:r>
              <a:rPr lang="en-US" altLang="zh-CN" sz="2400" dirty="0"/>
              <a:t>flood</a:t>
            </a:r>
            <a:r>
              <a:rPr lang="mr-IN" altLang="zh-CN" sz="2400" dirty="0"/>
              <a:t>…</a:t>
            </a:r>
            <a:endParaRPr lang="en-US" altLang="zh-CN" sz="2400" dirty="0"/>
          </a:p>
          <a:p>
            <a:pPr lvl="1"/>
            <a:r>
              <a:rPr lang="en-US" altLang="zh-CN" dirty="0"/>
              <a:t>Environmental</a:t>
            </a:r>
            <a:r>
              <a:rPr lang="zh-CN" altLang="en-US" dirty="0"/>
              <a:t> </a:t>
            </a:r>
            <a:r>
              <a:rPr lang="en-US" altLang="zh-CN" dirty="0"/>
              <a:t>threats</a:t>
            </a:r>
            <a:r>
              <a:rPr lang="zh-CN" altLang="en-US" dirty="0"/>
              <a:t> </a:t>
            </a:r>
            <a:endParaRPr lang="en-US" altLang="zh-CN" dirty="0"/>
          </a:p>
          <a:p>
            <a:pPr lvl="2"/>
            <a:r>
              <a:rPr lang="en-US" altLang="zh-CN" sz="2400" dirty="0"/>
              <a:t>fire,</a:t>
            </a:r>
            <a:r>
              <a:rPr lang="zh-CN" altLang="en-US" sz="2400" dirty="0"/>
              <a:t> </a:t>
            </a:r>
            <a:r>
              <a:rPr lang="en-US" altLang="zh-CN" sz="2400" dirty="0"/>
              <a:t>water</a:t>
            </a:r>
            <a:r>
              <a:rPr lang="zh-CN" altLang="en-US" sz="2400" dirty="0"/>
              <a:t> </a:t>
            </a:r>
            <a:r>
              <a:rPr lang="en-US" altLang="zh-CN" sz="2400" dirty="0"/>
              <a:t>damage,</a:t>
            </a:r>
            <a:r>
              <a:rPr lang="zh-CN" altLang="en-US" sz="2400" dirty="0"/>
              <a:t> </a:t>
            </a:r>
            <a:r>
              <a:rPr lang="en-US" altLang="zh-CN" sz="2400" dirty="0"/>
              <a:t>dust</a:t>
            </a:r>
            <a:r>
              <a:rPr lang="mr-IN" altLang="zh-CN" sz="2400" dirty="0"/>
              <a:t>…</a:t>
            </a:r>
            <a:endParaRPr lang="en-US" altLang="zh-CN" sz="2400" dirty="0"/>
          </a:p>
          <a:p>
            <a:pPr lvl="1"/>
            <a:r>
              <a:rPr lang="en-US" altLang="zh-CN" dirty="0"/>
              <a:t>Technical</a:t>
            </a:r>
            <a:r>
              <a:rPr lang="zh-CN" altLang="en-US" dirty="0"/>
              <a:t> </a:t>
            </a:r>
            <a:r>
              <a:rPr lang="en-US" altLang="zh-CN" dirty="0"/>
              <a:t>threats</a:t>
            </a:r>
            <a:r>
              <a:rPr lang="zh-CN" altLang="en-US" dirty="0"/>
              <a:t> </a:t>
            </a:r>
            <a:endParaRPr lang="en-US" altLang="zh-CN" dirty="0"/>
          </a:p>
          <a:p>
            <a:pPr lvl="2"/>
            <a:r>
              <a:rPr lang="en-US" altLang="zh-CN" sz="2400" dirty="0"/>
              <a:t>electrical</a:t>
            </a:r>
            <a:r>
              <a:rPr lang="zh-CN" altLang="en-US" sz="2400" dirty="0"/>
              <a:t> </a:t>
            </a:r>
            <a:r>
              <a:rPr lang="en-US" altLang="zh-CN" sz="2400" dirty="0"/>
              <a:t>power</a:t>
            </a:r>
            <a:r>
              <a:rPr lang="zh-CN" altLang="en-US" sz="2400" dirty="0"/>
              <a:t> </a:t>
            </a:r>
            <a:r>
              <a:rPr lang="en-US" altLang="zh-CN" sz="2400" dirty="0"/>
              <a:t>loss</a:t>
            </a:r>
            <a:r>
              <a:rPr lang="mr-IN" altLang="zh-CN" sz="2400" dirty="0"/>
              <a:t>…</a:t>
            </a:r>
            <a:endParaRPr lang="en-US" altLang="zh-CN" sz="2400" dirty="0"/>
          </a:p>
          <a:p>
            <a:pPr lvl="1"/>
            <a:r>
              <a:rPr lang="en-US" altLang="zh-CN" dirty="0"/>
              <a:t>Human-caused</a:t>
            </a:r>
            <a:r>
              <a:rPr lang="zh-CN" altLang="en-US" dirty="0"/>
              <a:t> </a:t>
            </a:r>
            <a:r>
              <a:rPr lang="en-US" altLang="zh-CN" dirty="0"/>
              <a:t>threats</a:t>
            </a:r>
            <a:r>
              <a:rPr lang="zh-CN" altLang="en-US" dirty="0"/>
              <a:t> </a:t>
            </a:r>
            <a:endParaRPr lang="en-US" altLang="zh-CN" dirty="0"/>
          </a:p>
          <a:p>
            <a:pPr lvl="2"/>
            <a:r>
              <a:rPr lang="en-US" altLang="zh-CN" sz="2400" dirty="0"/>
              <a:t>theft,</a:t>
            </a:r>
            <a:r>
              <a:rPr lang="zh-CN" altLang="en-US" sz="2400" dirty="0"/>
              <a:t> </a:t>
            </a:r>
            <a:r>
              <a:rPr lang="en-US" altLang="zh-CN" sz="2400" dirty="0"/>
              <a:t>destroy,</a:t>
            </a:r>
            <a:r>
              <a:rPr lang="zh-CN" altLang="en-US" sz="2400" dirty="0"/>
              <a:t> </a:t>
            </a:r>
            <a:r>
              <a:rPr lang="en-US" altLang="zh-CN" sz="2400" dirty="0"/>
              <a:t>misuse</a:t>
            </a:r>
            <a:r>
              <a:rPr lang="mr-IN" altLang="zh-CN" sz="2400" dirty="0"/>
              <a:t>…</a:t>
            </a:r>
            <a:endParaRPr lang="en-US" sz="2400" dirty="0"/>
          </a:p>
        </p:txBody>
      </p:sp>
    </p:spTree>
    <p:extLst>
      <p:ext uri="{BB962C8B-B14F-4D97-AF65-F5344CB8AC3E}">
        <p14:creationId xmlns:p14="http://schemas.microsoft.com/office/powerpoint/2010/main" val="1151854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Physical</a:t>
            </a:r>
            <a:r>
              <a:rPr lang="zh-CN" altLang="en-US" dirty="0"/>
              <a:t> </a:t>
            </a:r>
            <a:r>
              <a:rPr lang="en-US" altLang="zh-CN" dirty="0"/>
              <a:t>security</a:t>
            </a:r>
            <a:r>
              <a:rPr lang="zh-CN" altLang="en-US" dirty="0"/>
              <a:t> </a:t>
            </a:r>
            <a:r>
              <a:rPr lang="en-US" altLang="zh-CN" dirty="0"/>
              <a:t>threats</a:t>
            </a:r>
            <a:r>
              <a:rPr lang="zh-CN" altLang="en-US" dirty="0"/>
              <a:t> </a:t>
            </a:r>
            <a:r>
              <a:rPr lang="en-US" altLang="zh-CN" dirty="0"/>
              <a:t>handling</a:t>
            </a:r>
            <a:endParaRPr lang="en-US" dirty="0"/>
          </a:p>
        </p:txBody>
      </p:sp>
      <p:sp>
        <p:nvSpPr>
          <p:cNvPr id="3" name="Content Placeholder 2"/>
          <p:cNvSpPr>
            <a:spLocks noGrp="1"/>
          </p:cNvSpPr>
          <p:nvPr>
            <p:ph idx="1"/>
          </p:nvPr>
        </p:nvSpPr>
        <p:spPr/>
        <p:txBody>
          <a:bodyPr/>
          <a:lstStyle/>
          <a:p>
            <a:r>
              <a:rPr lang="en-US" dirty="0"/>
              <a:t>Develop plans </a:t>
            </a:r>
            <a:r>
              <a:rPr lang="en-US" altLang="zh-CN" dirty="0"/>
              <a:t>to</a:t>
            </a:r>
            <a:r>
              <a:rPr lang="zh-CN" altLang="en-US" dirty="0"/>
              <a:t> </a:t>
            </a:r>
            <a:r>
              <a:rPr lang="en-US" altLang="zh-CN" dirty="0"/>
              <a:t>handle</a:t>
            </a:r>
            <a:r>
              <a:rPr lang="zh-CN" altLang="en-US" dirty="0"/>
              <a:t> </a:t>
            </a:r>
            <a:r>
              <a:rPr lang="en-US" altLang="zh-CN" dirty="0"/>
              <a:t>it</a:t>
            </a:r>
            <a:r>
              <a:rPr lang="zh-CN" altLang="en-US" dirty="0"/>
              <a:t> </a:t>
            </a:r>
            <a:r>
              <a:rPr lang="en-US" altLang="zh-CN" dirty="0"/>
              <a:t>and</a:t>
            </a:r>
            <a:r>
              <a:rPr lang="zh-CN" altLang="en-US" dirty="0"/>
              <a:t> </a:t>
            </a:r>
            <a:r>
              <a:rPr lang="en-US" altLang="zh-CN" dirty="0"/>
              <a:t>continue</a:t>
            </a:r>
            <a:r>
              <a:rPr lang="zh-CN" altLang="en-US" dirty="0"/>
              <a:t> </a:t>
            </a:r>
            <a:r>
              <a:rPr lang="en-US" altLang="zh-CN" dirty="0"/>
              <a:t>business</a:t>
            </a:r>
            <a:r>
              <a:rPr lang="zh-CN" altLang="en-US" dirty="0"/>
              <a:t> </a:t>
            </a:r>
            <a:r>
              <a:rPr lang="en-US" altLang="zh-CN" dirty="0"/>
              <a:t>operations.</a:t>
            </a:r>
            <a:endParaRPr lang="en-US" dirty="0"/>
          </a:p>
          <a:p>
            <a:pPr lvl="1"/>
            <a:r>
              <a:rPr lang="en-US" altLang="zh-CN" dirty="0"/>
              <a:t>Disaster</a:t>
            </a:r>
            <a:r>
              <a:rPr lang="zh-CN" altLang="en-US" dirty="0"/>
              <a:t> </a:t>
            </a:r>
            <a:r>
              <a:rPr lang="en-US" altLang="zh-CN" dirty="0"/>
              <a:t>recovery</a:t>
            </a:r>
            <a:r>
              <a:rPr lang="zh-CN" altLang="en-US" dirty="0"/>
              <a:t> </a:t>
            </a:r>
            <a:r>
              <a:rPr lang="en-US" altLang="zh-CN" dirty="0"/>
              <a:t>plan</a:t>
            </a:r>
            <a:r>
              <a:rPr lang="zh-CN" altLang="en-US" dirty="0"/>
              <a:t> </a:t>
            </a:r>
            <a:r>
              <a:rPr lang="en-US" altLang="zh-CN" dirty="0"/>
              <a:t>-</a:t>
            </a:r>
            <a:r>
              <a:rPr lang="zh-CN" altLang="en-US" dirty="0"/>
              <a:t> </a:t>
            </a:r>
            <a:r>
              <a:rPr lang="en-US" dirty="0"/>
              <a:t>A written plan for recovering one or more information systems at an alternate facility in response to a major hardware or software failure or destruction of facilities. </a:t>
            </a:r>
          </a:p>
          <a:p>
            <a:pPr lvl="1"/>
            <a:r>
              <a:rPr lang="en-US" altLang="zh-CN" dirty="0"/>
              <a:t>Information</a:t>
            </a:r>
            <a:r>
              <a:rPr lang="zh-CN" altLang="en-US" dirty="0"/>
              <a:t> </a:t>
            </a:r>
            <a:r>
              <a:rPr lang="en-US" altLang="zh-CN" dirty="0"/>
              <a:t>system</a:t>
            </a:r>
            <a:r>
              <a:rPr lang="zh-CN" altLang="en-US" dirty="0"/>
              <a:t> </a:t>
            </a:r>
            <a:r>
              <a:rPr lang="en-US" altLang="zh-CN" dirty="0"/>
              <a:t>contingency</a:t>
            </a:r>
            <a:r>
              <a:rPr lang="zh-CN" altLang="en-US" dirty="0"/>
              <a:t> </a:t>
            </a:r>
            <a:r>
              <a:rPr lang="en-US" altLang="zh-CN" dirty="0"/>
              <a:t>plan</a:t>
            </a:r>
            <a:r>
              <a:rPr lang="zh-CN" altLang="en-US" dirty="0"/>
              <a:t> </a:t>
            </a:r>
            <a:r>
              <a:rPr lang="en-US" altLang="zh-CN" dirty="0"/>
              <a:t>-</a:t>
            </a:r>
            <a:r>
              <a:rPr lang="zh-CN" altLang="en-US" dirty="0"/>
              <a:t> </a:t>
            </a:r>
            <a:r>
              <a:rPr lang="en-US" dirty="0"/>
              <a:t>Management policy and procedures designed to maintain or restore business operations, including computer operations, possibly at an alternate location, in the event of emergencies, system failures, or disasters. </a:t>
            </a:r>
          </a:p>
          <a:p>
            <a:r>
              <a:rPr lang="en-US" altLang="zh-CN" dirty="0"/>
              <a:t>Maintain</a:t>
            </a:r>
            <a:r>
              <a:rPr lang="zh-CN" altLang="en-US" dirty="0"/>
              <a:t> </a:t>
            </a:r>
            <a:r>
              <a:rPr lang="en-US" altLang="zh-CN" dirty="0"/>
              <a:t>copies</a:t>
            </a:r>
            <a:r>
              <a:rPr lang="zh-CN" altLang="en-US" dirty="0"/>
              <a:t> </a:t>
            </a:r>
            <a:r>
              <a:rPr lang="en-US" altLang="zh-CN" dirty="0"/>
              <a:t>of</a:t>
            </a:r>
            <a:r>
              <a:rPr lang="zh-CN" altLang="en-US" dirty="0"/>
              <a:t> </a:t>
            </a:r>
            <a:r>
              <a:rPr lang="en-US" altLang="zh-CN" dirty="0"/>
              <a:t>important</a:t>
            </a:r>
            <a:r>
              <a:rPr lang="zh-CN" altLang="en-US" dirty="0"/>
              <a:t> </a:t>
            </a:r>
            <a:r>
              <a:rPr lang="en-US" altLang="zh-CN" dirty="0"/>
              <a:t>data</a:t>
            </a:r>
            <a:r>
              <a:rPr lang="zh-CN" altLang="en-US" dirty="0"/>
              <a:t> </a:t>
            </a:r>
            <a:r>
              <a:rPr lang="en-US" altLang="zh-CN" dirty="0"/>
              <a:t>(cloud</a:t>
            </a:r>
            <a:r>
              <a:rPr lang="zh-CN" altLang="en-US" dirty="0"/>
              <a:t> </a:t>
            </a:r>
            <a:r>
              <a:rPr lang="en-US" altLang="zh-CN" dirty="0"/>
              <a:t>backup,</a:t>
            </a:r>
            <a:r>
              <a:rPr lang="zh-CN" altLang="en-US" dirty="0"/>
              <a:t> </a:t>
            </a:r>
            <a:r>
              <a:rPr lang="en-US" altLang="zh-CN" dirty="0"/>
              <a:t>offsite</a:t>
            </a:r>
            <a:r>
              <a:rPr lang="zh-CN" altLang="en-US" dirty="0"/>
              <a:t> </a:t>
            </a:r>
            <a:r>
              <a:rPr lang="en-US" altLang="zh-CN" dirty="0"/>
              <a:t>backup)</a:t>
            </a:r>
            <a:endParaRPr lang="en-US" dirty="0"/>
          </a:p>
          <a:p>
            <a:endParaRPr lang="en-US" dirty="0"/>
          </a:p>
          <a:p>
            <a:endParaRPr lang="en-US" dirty="0"/>
          </a:p>
        </p:txBody>
      </p:sp>
    </p:spTree>
    <p:extLst>
      <p:ext uri="{BB962C8B-B14F-4D97-AF65-F5344CB8AC3E}">
        <p14:creationId xmlns:p14="http://schemas.microsoft.com/office/powerpoint/2010/main" val="1589227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r>
              <a:rPr lang="en-US" dirty="0"/>
              <a:t>Topics:</a:t>
            </a:r>
          </a:p>
          <a:p>
            <a:pPr lvl="1"/>
            <a:r>
              <a:rPr lang="en-US" dirty="0"/>
              <a:t>Security management</a:t>
            </a:r>
          </a:p>
          <a:p>
            <a:pPr lvl="1"/>
            <a:r>
              <a:rPr lang="en-US" dirty="0"/>
              <a:t>Security planning</a:t>
            </a:r>
          </a:p>
          <a:p>
            <a:pPr lvl="1"/>
            <a:r>
              <a:rPr lang="en-US" dirty="0"/>
              <a:t>Risk analysis</a:t>
            </a:r>
          </a:p>
          <a:p>
            <a:pPr lvl="1"/>
            <a:r>
              <a:rPr lang="en-US" dirty="0"/>
              <a:t>Incident response plan</a:t>
            </a:r>
          </a:p>
          <a:p>
            <a:pPr lvl="1"/>
            <a:r>
              <a:rPr lang="en-US" altLang="zh-CN" dirty="0"/>
              <a:t>Physical</a:t>
            </a:r>
            <a:r>
              <a:rPr lang="zh-CN" altLang="en-US" dirty="0"/>
              <a:t> </a:t>
            </a:r>
            <a:r>
              <a:rPr lang="en-US" altLang="zh-CN" dirty="0"/>
              <a:t>security</a:t>
            </a:r>
            <a:r>
              <a:rPr lang="zh-CN" altLang="en-US" dirty="0"/>
              <a:t> </a:t>
            </a:r>
            <a:r>
              <a:rPr lang="en-US" altLang="zh-CN" dirty="0"/>
              <a:t>threats</a:t>
            </a:r>
            <a:r>
              <a:rPr lang="zh-CN" altLang="en-US" dirty="0"/>
              <a:t> </a:t>
            </a:r>
            <a:r>
              <a:rPr lang="en-US" dirty="0"/>
              <a:t>handling </a:t>
            </a:r>
          </a:p>
        </p:txBody>
      </p:sp>
    </p:spTree>
    <p:extLst>
      <p:ext uri="{BB962C8B-B14F-4D97-AF65-F5344CB8AC3E}">
        <p14:creationId xmlns:p14="http://schemas.microsoft.com/office/powerpoint/2010/main" val="1927403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992F630B-24C8-4726-85FB-CF06F2B12F86}"/>
              </a:ext>
            </a:extLst>
          </p:cNvPr>
          <p:cNvSpPr>
            <a:spLocks noGrp="1"/>
          </p:cNvSpPr>
          <p:nvPr>
            <p:ph type="title"/>
          </p:nvPr>
        </p:nvSpPr>
        <p:spPr/>
        <p:txBody>
          <a:bodyPr anchor="t"/>
          <a:lstStyle>
            <a:lvl1pPr algn="ctr">
              <a:defRPr sz="1800"/>
            </a:lvl1pPr>
          </a:lstStyle>
          <a:p>
            <a:r>
              <a:rPr lang="en-US" dirty="0">
                <a:solidFill>
                  <a:srgbClr val="FF00FF"/>
                </a:solidFill>
              </a:rPr>
              <a:t/>
            </a:r>
            <a:br>
              <a:rPr lang="en-US" dirty="0">
                <a:solidFill>
                  <a:srgbClr val="FF00FF"/>
                </a:solidFill>
              </a:rPr>
            </a:br>
            <a:r>
              <a:rPr lang="en-US" dirty="0"/>
              <a:t>Please attribute Dr. Jim Alves-Foss and Dr. Jia Song, University of Idaho</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Except where otherwise noted, this work is licensed under https://creativecommons.org/licenses/by-nc-sa/4.0/</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Not withstanding the non-commercial license terms, non-profit educational institutions are granted a non-exclusive license to adapt and use this material, with attribution.</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Creative Commons and the double C in a circle are registered trademarks of Creative commons in the United States and other countries. Third party marks and brands are the property of their respective holders.</a:t>
            </a:r>
            <a:r>
              <a:rPr lang="en-US" dirty="0">
                <a:solidFill>
                  <a:srgbClr val="FF00FF"/>
                </a:solidFill>
              </a:rPr>
              <a:t/>
            </a:r>
            <a:br>
              <a:rPr lang="en-US" dirty="0">
                <a:solidFill>
                  <a:srgbClr val="FF00FF"/>
                </a:solidFill>
              </a:rPr>
            </a:br>
            <a:endParaRPr lang="en-US" dirty="0">
              <a:solidFill>
                <a:srgbClr val="FF00FF"/>
              </a:solidFill>
            </a:endParaRPr>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b="1" dirty="0"/>
              <a:t>Lesson 1: Planning, risk analysis and incident response </a:t>
            </a:r>
          </a:p>
        </p:txBody>
      </p:sp>
      <p:sp>
        <p:nvSpPr>
          <p:cNvPr id="3" name="Content Placeholder 2"/>
          <p:cNvSpPr>
            <a:spLocks noGrp="1"/>
          </p:cNvSpPr>
          <p:nvPr>
            <p:ph idx="1"/>
          </p:nvPr>
        </p:nvSpPr>
        <p:spPr>
          <a:xfrm>
            <a:off x="522143" y="1404894"/>
            <a:ext cx="8099714" cy="4799100"/>
          </a:xfrm>
        </p:spPr>
        <p:txBody>
          <a:bodyPr/>
          <a:lstStyle/>
          <a:p>
            <a:r>
              <a:rPr lang="en-US" dirty="0"/>
              <a:t>Topics:</a:t>
            </a:r>
          </a:p>
          <a:p>
            <a:pPr lvl="1"/>
            <a:r>
              <a:rPr lang="en-US" dirty="0"/>
              <a:t>Security management</a:t>
            </a:r>
          </a:p>
          <a:p>
            <a:pPr lvl="1"/>
            <a:r>
              <a:rPr lang="en-US" dirty="0"/>
              <a:t>Security planning</a:t>
            </a:r>
          </a:p>
          <a:p>
            <a:pPr lvl="1"/>
            <a:r>
              <a:rPr lang="en-US" dirty="0"/>
              <a:t>Risk analysis</a:t>
            </a:r>
          </a:p>
          <a:p>
            <a:pPr lvl="1"/>
            <a:r>
              <a:rPr lang="en-US" dirty="0"/>
              <a:t>Incident response plan</a:t>
            </a:r>
          </a:p>
          <a:p>
            <a:pPr lvl="1"/>
            <a:r>
              <a:rPr lang="en-US" altLang="zh-CN" dirty="0"/>
              <a:t>Physical</a:t>
            </a:r>
            <a:r>
              <a:rPr lang="zh-CN" altLang="en-US" dirty="0"/>
              <a:t> </a:t>
            </a:r>
            <a:r>
              <a:rPr lang="en-US" altLang="zh-CN" dirty="0"/>
              <a:t>security</a:t>
            </a:r>
            <a:r>
              <a:rPr lang="zh-CN" altLang="en-US" dirty="0"/>
              <a:t> </a:t>
            </a:r>
            <a:r>
              <a:rPr lang="en-US" altLang="zh-CN" dirty="0"/>
              <a:t>threats</a:t>
            </a:r>
            <a:r>
              <a:rPr lang="zh-CN" altLang="en-US" dirty="0"/>
              <a:t> </a:t>
            </a:r>
            <a:r>
              <a:rPr lang="en-US" dirty="0"/>
              <a:t>handling </a:t>
            </a:r>
          </a:p>
          <a:p>
            <a:endParaRPr lang="en-US" dirty="0"/>
          </a:p>
        </p:txBody>
      </p:sp>
    </p:spTree>
    <p:extLst>
      <p:ext uri="{BB962C8B-B14F-4D97-AF65-F5344CB8AC3E}">
        <p14:creationId xmlns:p14="http://schemas.microsoft.com/office/powerpoint/2010/main" val="214010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risk analysis and incident response </a:t>
            </a:r>
          </a:p>
        </p:txBody>
      </p:sp>
      <p:sp>
        <p:nvSpPr>
          <p:cNvPr id="3" name="Content Placeholder 2"/>
          <p:cNvSpPr>
            <a:spLocks noGrp="1"/>
          </p:cNvSpPr>
          <p:nvPr>
            <p:ph idx="1"/>
          </p:nvPr>
        </p:nvSpPr>
        <p:spPr/>
        <p:txBody>
          <a:bodyPr/>
          <a:lstStyle/>
          <a:p>
            <a:r>
              <a:rPr lang="en-US" dirty="0"/>
              <a:t>Learning Outcomes:</a:t>
            </a:r>
          </a:p>
          <a:p>
            <a:pPr marL="342900" lvl="1" indent="0">
              <a:buNone/>
            </a:pPr>
            <a:r>
              <a:rPr lang="en-US" sz="2600" dirty="0"/>
              <a:t>Upon completion of this lesson:</a:t>
            </a:r>
          </a:p>
          <a:p>
            <a:pPr lvl="1"/>
            <a:r>
              <a:rPr lang="en-US" sz="2600" dirty="0"/>
              <a:t>Students will be able to understand security plans of organizations.</a:t>
            </a:r>
          </a:p>
          <a:p>
            <a:pPr lvl="1"/>
            <a:r>
              <a:rPr lang="en-US" sz="2600" dirty="0"/>
              <a:t>Students will be able to depict how to develop a security plan.</a:t>
            </a:r>
          </a:p>
          <a:p>
            <a:pPr lvl="1"/>
            <a:r>
              <a:rPr lang="en-US" sz="2600" dirty="0"/>
              <a:t>Students will be able to describe rick analysis.</a:t>
            </a:r>
          </a:p>
          <a:p>
            <a:pPr lvl="1"/>
            <a:r>
              <a:rPr lang="en-US" sz="2600" dirty="0"/>
              <a:t>Students will be able to understand incident response plan.</a:t>
            </a:r>
          </a:p>
          <a:p>
            <a:pPr lvl="1"/>
            <a:r>
              <a:rPr lang="en-US" sz="2600" dirty="0"/>
              <a:t>Students will be able to demonstrate how to deal with incidents and disaster. </a:t>
            </a:r>
          </a:p>
          <a:p>
            <a:endParaRPr lang="en-US" dirty="0"/>
          </a:p>
        </p:txBody>
      </p:sp>
    </p:spTree>
    <p:extLst>
      <p:ext uri="{BB962C8B-B14F-4D97-AF65-F5344CB8AC3E}">
        <p14:creationId xmlns:p14="http://schemas.microsoft.com/office/powerpoint/2010/main" val="632353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 Up: </a:t>
            </a:r>
          </a:p>
        </p:txBody>
      </p:sp>
      <p:sp>
        <p:nvSpPr>
          <p:cNvPr id="3" name="Content Placeholder 2"/>
          <p:cNvSpPr>
            <a:spLocks noGrp="1"/>
          </p:cNvSpPr>
          <p:nvPr>
            <p:ph idx="1"/>
          </p:nvPr>
        </p:nvSpPr>
        <p:spPr/>
        <p:txBody>
          <a:bodyPr/>
          <a:lstStyle/>
          <a:p>
            <a:r>
              <a:rPr lang="en-US" altLang="zh-CN" dirty="0"/>
              <a:t>W</a:t>
            </a:r>
            <a:r>
              <a:rPr lang="en-US" dirty="0"/>
              <a:t>hat </a:t>
            </a:r>
            <a:r>
              <a:rPr lang="en-US" altLang="zh-CN" dirty="0"/>
              <a:t>should</a:t>
            </a:r>
            <a:r>
              <a:rPr lang="zh-CN" altLang="en-US" dirty="0"/>
              <a:t> </a:t>
            </a:r>
            <a:r>
              <a:rPr lang="en-US" dirty="0"/>
              <a:t>a company do when an incident happens</a:t>
            </a:r>
            <a:r>
              <a:rPr lang="en-US" altLang="zh-CN" dirty="0"/>
              <a:t>?</a:t>
            </a:r>
          </a:p>
          <a:p>
            <a:r>
              <a:rPr lang="en-US" dirty="0"/>
              <a:t>If there is an incident response plan </a:t>
            </a:r>
            <a:r>
              <a:rPr lang="en-US" altLang="zh-CN" dirty="0"/>
              <a:t>available</a:t>
            </a:r>
            <a:r>
              <a:rPr lang="zh-CN" altLang="en-US" dirty="0"/>
              <a:t> </a:t>
            </a:r>
            <a:r>
              <a:rPr lang="en-US" dirty="0"/>
              <a:t>before it happens, will it help? </a:t>
            </a:r>
          </a:p>
          <a:p>
            <a:r>
              <a:rPr lang="en-US" dirty="0"/>
              <a:t>What would be helpful to be included in an incident response plan? </a:t>
            </a:r>
          </a:p>
        </p:txBody>
      </p:sp>
    </p:spTree>
    <p:extLst>
      <p:ext uri="{BB962C8B-B14F-4D97-AF65-F5344CB8AC3E}">
        <p14:creationId xmlns:p14="http://schemas.microsoft.com/office/powerpoint/2010/main" val="690796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Management</a:t>
            </a:r>
          </a:p>
        </p:txBody>
      </p:sp>
      <p:sp>
        <p:nvSpPr>
          <p:cNvPr id="3" name="Content Placeholder 2"/>
          <p:cNvSpPr>
            <a:spLocks noGrp="1"/>
          </p:cNvSpPr>
          <p:nvPr>
            <p:ph idx="1"/>
          </p:nvPr>
        </p:nvSpPr>
        <p:spPr/>
        <p:txBody>
          <a:bodyPr/>
          <a:lstStyle/>
          <a:p>
            <a:r>
              <a:rPr lang="en-US" dirty="0"/>
              <a:t>Security Management is a formal process of</a:t>
            </a:r>
            <a:r>
              <a:rPr lang="zh-CN" altLang="en-US" dirty="0"/>
              <a:t> </a:t>
            </a:r>
            <a:r>
              <a:rPr lang="en-US" altLang="zh-CN" dirty="0"/>
              <a:t>ensuring</a:t>
            </a:r>
            <a:r>
              <a:rPr lang="zh-CN" altLang="en-US" dirty="0"/>
              <a:t> </a:t>
            </a:r>
            <a:r>
              <a:rPr lang="en-US" altLang="zh-CN" dirty="0"/>
              <a:t>that</a:t>
            </a:r>
            <a:r>
              <a:rPr lang="zh-CN" altLang="en-US" dirty="0"/>
              <a:t> </a:t>
            </a:r>
            <a:r>
              <a:rPr lang="en-US" altLang="zh-CN" dirty="0"/>
              <a:t>important</a:t>
            </a:r>
            <a:r>
              <a:rPr lang="zh-CN" altLang="en-US" dirty="0"/>
              <a:t> </a:t>
            </a:r>
            <a:r>
              <a:rPr lang="en-US" altLang="zh-CN" dirty="0"/>
              <a:t>assets</a:t>
            </a:r>
            <a:r>
              <a:rPr lang="zh-CN" altLang="en-US" dirty="0"/>
              <a:t> </a:t>
            </a:r>
            <a:r>
              <a:rPr lang="en-US" altLang="zh-CN" dirty="0"/>
              <a:t>are</a:t>
            </a:r>
            <a:r>
              <a:rPr lang="zh-CN" altLang="en-US" dirty="0"/>
              <a:t> </a:t>
            </a:r>
            <a:r>
              <a:rPr lang="en-US" altLang="zh-CN" dirty="0"/>
              <a:t>well-protected</a:t>
            </a:r>
            <a:r>
              <a:rPr lang="zh-CN" altLang="en-US" dirty="0"/>
              <a:t> </a:t>
            </a:r>
            <a:r>
              <a:rPr lang="en-US" altLang="zh-CN" dirty="0"/>
              <a:t>in</a:t>
            </a:r>
            <a:r>
              <a:rPr lang="zh-CN" altLang="en-US" dirty="0"/>
              <a:t> </a:t>
            </a:r>
            <a:r>
              <a:rPr lang="en-US" altLang="zh-CN" dirty="0"/>
              <a:t>a</a:t>
            </a:r>
            <a:r>
              <a:rPr lang="zh-CN" altLang="en-US" dirty="0"/>
              <a:t> </a:t>
            </a:r>
            <a:r>
              <a:rPr lang="en-US" altLang="zh-CN" dirty="0"/>
              <a:t>cost-effective</a:t>
            </a:r>
            <a:r>
              <a:rPr lang="zh-CN" altLang="en-US" dirty="0"/>
              <a:t> </a:t>
            </a:r>
            <a:r>
              <a:rPr lang="en-US" altLang="zh-CN" dirty="0"/>
              <a:t>way.</a:t>
            </a:r>
            <a:r>
              <a:rPr lang="en-US" dirty="0"/>
              <a:t> </a:t>
            </a:r>
          </a:p>
          <a:p>
            <a:r>
              <a:rPr lang="en-US" altLang="zh-CN" dirty="0"/>
              <a:t>Three</a:t>
            </a:r>
            <a:r>
              <a:rPr lang="zh-CN" altLang="en-US" dirty="0"/>
              <a:t> </a:t>
            </a:r>
            <a:r>
              <a:rPr lang="en-US" altLang="zh-CN" dirty="0"/>
              <a:t>questions</a:t>
            </a:r>
            <a:r>
              <a:rPr lang="zh-CN" altLang="en-US" dirty="0"/>
              <a:t> </a:t>
            </a:r>
            <a:r>
              <a:rPr lang="en-US" altLang="zh-CN" dirty="0"/>
              <a:t>to</a:t>
            </a:r>
            <a:r>
              <a:rPr lang="zh-CN" altLang="en-US" dirty="0"/>
              <a:t> </a:t>
            </a:r>
            <a:r>
              <a:rPr lang="en-US" altLang="zh-CN" dirty="0"/>
              <a:t>ask:</a:t>
            </a:r>
          </a:p>
          <a:p>
            <a:pPr lvl="1"/>
            <a:r>
              <a:rPr lang="en-US" altLang="zh-CN" dirty="0"/>
              <a:t>1.</a:t>
            </a:r>
            <a:r>
              <a:rPr lang="zh-CN" altLang="en-US" dirty="0"/>
              <a:t> </a:t>
            </a:r>
            <a:r>
              <a:rPr lang="en-US" altLang="zh-CN" dirty="0"/>
              <a:t>What</a:t>
            </a:r>
            <a:r>
              <a:rPr lang="zh-CN" altLang="en-US" dirty="0"/>
              <a:t> </a:t>
            </a:r>
            <a:r>
              <a:rPr lang="en-US" altLang="zh-CN" dirty="0"/>
              <a:t>are</a:t>
            </a:r>
            <a:r>
              <a:rPr lang="zh-CN" altLang="en-US" dirty="0"/>
              <a:t> </a:t>
            </a:r>
            <a:r>
              <a:rPr lang="en-US" altLang="zh-CN" dirty="0"/>
              <a:t>the</a:t>
            </a:r>
            <a:r>
              <a:rPr lang="zh-CN" altLang="en-US" dirty="0"/>
              <a:t> </a:t>
            </a:r>
            <a:r>
              <a:rPr lang="en-US" altLang="zh-CN" dirty="0"/>
              <a:t>important</a:t>
            </a:r>
            <a:r>
              <a:rPr lang="zh-CN" altLang="en-US" dirty="0"/>
              <a:t> </a:t>
            </a:r>
            <a:r>
              <a:rPr lang="en-US" altLang="zh-CN" dirty="0"/>
              <a:t>assets</a:t>
            </a:r>
            <a:r>
              <a:rPr lang="zh-CN" altLang="en-US" dirty="0"/>
              <a:t> </a:t>
            </a:r>
            <a:r>
              <a:rPr lang="en-US" altLang="zh-CN" dirty="0"/>
              <a:t>which</a:t>
            </a:r>
            <a:r>
              <a:rPr lang="zh-CN" altLang="en-US" dirty="0"/>
              <a:t> </a:t>
            </a:r>
            <a:r>
              <a:rPr lang="en-US" altLang="zh-CN" dirty="0"/>
              <a:t>need</a:t>
            </a:r>
            <a:r>
              <a:rPr lang="zh-CN" altLang="en-US" dirty="0"/>
              <a:t> </a:t>
            </a:r>
            <a:r>
              <a:rPr lang="en-US" altLang="zh-CN" dirty="0"/>
              <a:t>to</a:t>
            </a:r>
            <a:r>
              <a:rPr lang="zh-CN" altLang="en-US" dirty="0"/>
              <a:t> </a:t>
            </a:r>
            <a:r>
              <a:rPr lang="en-US" altLang="zh-CN" dirty="0"/>
              <a:t>be</a:t>
            </a:r>
            <a:r>
              <a:rPr lang="zh-CN" altLang="en-US" dirty="0"/>
              <a:t> </a:t>
            </a:r>
            <a:r>
              <a:rPr lang="en-US" altLang="zh-CN" dirty="0"/>
              <a:t>protected?</a:t>
            </a:r>
          </a:p>
          <a:p>
            <a:pPr lvl="1"/>
            <a:r>
              <a:rPr lang="en-US" altLang="zh-CN" dirty="0"/>
              <a:t>2.</a:t>
            </a:r>
            <a:r>
              <a:rPr lang="zh-CN" altLang="en-US" dirty="0"/>
              <a:t> </a:t>
            </a:r>
            <a:r>
              <a:rPr lang="en-US" altLang="zh-CN" dirty="0"/>
              <a:t>What</a:t>
            </a:r>
            <a:r>
              <a:rPr lang="zh-CN" altLang="en-US" dirty="0"/>
              <a:t> </a:t>
            </a:r>
            <a:r>
              <a:rPr lang="en-US" altLang="zh-CN" dirty="0"/>
              <a:t>are</a:t>
            </a:r>
            <a:r>
              <a:rPr lang="zh-CN" altLang="en-US" dirty="0"/>
              <a:t> </a:t>
            </a:r>
            <a:r>
              <a:rPr lang="en-US" altLang="zh-CN" dirty="0"/>
              <a:t>the</a:t>
            </a:r>
            <a:r>
              <a:rPr lang="zh-CN" altLang="en-US" dirty="0"/>
              <a:t> </a:t>
            </a:r>
            <a:r>
              <a:rPr lang="en-US" altLang="zh-CN" dirty="0"/>
              <a:t>potential</a:t>
            </a:r>
            <a:r>
              <a:rPr lang="zh-CN" altLang="en-US" dirty="0"/>
              <a:t> </a:t>
            </a:r>
            <a:r>
              <a:rPr lang="en-US" altLang="zh-CN" dirty="0"/>
              <a:t>risks</a:t>
            </a:r>
            <a:r>
              <a:rPr lang="zh-CN" altLang="en-US" dirty="0"/>
              <a:t> </a:t>
            </a:r>
            <a:r>
              <a:rPr lang="en-US" altLang="zh-CN" dirty="0"/>
              <a:t>of</a:t>
            </a:r>
            <a:r>
              <a:rPr lang="zh-CN" altLang="en-US" dirty="0"/>
              <a:t> </a:t>
            </a:r>
            <a:r>
              <a:rPr lang="en-US" altLang="zh-CN" dirty="0"/>
              <a:t>each</a:t>
            </a:r>
            <a:r>
              <a:rPr lang="zh-CN" altLang="en-US" dirty="0"/>
              <a:t> </a:t>
            </a:r>
            <a:r>
              <a:rPr lang="en-US" altLang="zh-CN" dirty="0"/>
              <a:t>of</a:t>
            </a:r>
            <a:r>
              <a:rPr lang="zh-CN" altLang="en-US" dirty="0"/>
              <a:t> </a:t>
            </a:r>
            <a:r>
              <a:rPr lang="en-US" altLang="zh-CN" dirty="0"/>
              <a:t>the</a:t>
            </a:r>
            <a:r>
              <a:rPr lang="zh-CN" altLang="en-US" dirty="0"/>
              <a:t> </a:t>
            </a:r>
            <a:r>
              <a:rPr lang="en-US" altLang="zh-CN" dirty="0"/>
              <a:t>important</a:t>
            </a:r>
            <a:r>
              <a:rPr lang="zh-CN" altLang="en-US" dirty="0"/>
              <a:t> </a:t>
            </a:r>
            <a:r>
              <a:rPr lang="en-US" altLang="zh-CN" dirty="0"/>
              <a:t>assets?</a:t>
            </a:r>
            <a:r>
              <a:rPr lang="zh-CN" altLang="en-US" dirty="0"/>
              <a:t> </a:t>
            </a:r>
            <a:r>
              <a:rPr lang="en-US" altLang="zh-CN" dirty="0"/>
              <a:t>(Security</a:t>
            </a:r>
            <a:r>
              <a:rPr lang="zh-CN" altLang="en-US" dirty="0"/>
              <a:t> </a:t>
            </a:r>
            <a:r>
              <a:rPr lang="en-US" altLang="zh-CN" dirty="0"/>
              <a:t>risk</a:t>
            </a:r>
            <a:r>
              <a:rPr lang="zh-CN" altLang="en-US" dirty="0"/>
              <a:t> </a:t>
            </a:r>
            <a:r>
              <a:rPr lang="en-US" altLang="zh-CN" dirty="0"/>
              <a:t>analysis)</a:t>
            </a:r>
          </a:p>
          <a:p>
            <a:pPr lvl="1"/>
            <a:r>
              <a:rPr lang="en-US" altLang="zh-CN" dirty="0"/>
              <a:t>3.</a:t>
            </a:r>
            <a:r>
              <a:rPr lang="zh-CN" altLang="en-US" dirty="0"/>
              <a:t> </a:t>
            </a:r>
            <a:r>
              <a:rPr lang="en-US" altLang="zh-CN" dirty="0"/>
              <a:t>What</a:t>
            </a:r>
            <a:r>
              <a:rPr lang="zh-CN" altLang="en-US" dirty="0"/>
              <a:t> </a:t>
            </a:r>
            <a:r>
              <a:rPr lang="en-US" altLang="zh-CN" dirty="0"/>
              <a:t>security</a:t>
            </a:r>
            <a:r>
              <a:rPr lang="zh-CN" altLang="en-US" dirty="0"/>
              <a:t> </a:t>
            </a:r>
            <a:r>
              <a:rPr lang="en-US" altLang="zh-CN" dirty="0"/>
              <a:t>controls</a:t>
            </a:r>
            <a:r>
              <a:rPr lang="zh-CN" altLang="en-US" dirty="0"/>
              <a:t> </a:t>
            </a:r>
            <a:r>
              <a:rPr lang="en-US" altLang="zh-CN" dirty="0"/>
              <a:t>need</a:t>
            </a:r>
            <a:r>
              <a:rPr lang="zh-CN" altLang="en-US" dirty="0"/>
              <a:t> </a:t>
            </a:r>
            <a:r>
              <a:rPr lang="en-US" altLang="zh-CN" dirty="0"/>
              <a:t>to</a:t>
            </a:r>
            <a:r>
              <a:rPr lang="zh-CN" altLang="en-US" dirty="0"/>
              <a:t> </a:t>
            </a:r>
            <a:r>
              <a:rPr lang="en-US" altLang="zh-CN" dirty="0"/>
              <a:t>be</a:t>
            </a:r>
            <a:r>
              <a:rPr lang="zh-CN" altLang="en-US" dirty="0"/>
              <a:t> </a:t>
            </a:r>
            <a:r>
              <a:rPr lang="en-US" altLang="zh-CN" dirty="0"/>
              <a:t>used</a:t>
            </a:r>
            <a:r>
              <a:rPr lang="zh-CN" altLang="en-US" dirty="0"/>
              <a:t> </a:t>
            </a:r>
            <a:r>
              <a:rPr lang="en-US" altLang="zh-CN" dirty="0"/>
              <a:t>to</a:t>
            </a:r>
            <a:r>
              <a:rPr lang="zh-CN" altLang="en-US" dirty="0"/>
              <a:t> </a:t>
            </a:r>
            <a:r>
              <a:rPr lang="en-US" altLang="zh-CN" dirty="0"/>
              <a:t>protect</a:t>
            </a:r>
            <a:r>
              <a:rPr lang="zh-CN" altLang="en-US" dirty="0"/>
              <a:t> </a:t>
            </a:r>
            <a:r>
              <a:rPr lang="en-US" altLang="zh-CN" dirty="0"/>
              <a:t>the</a:t>
            </a:r>
            <a:r>
              <a:rPr lang="zh-CN" altLang="en-US" dirty="0"/>
              <a:t> </a:t>
            </a:r>
            <a:r>
              <a:rPr lang="en-US" altLang="zh-CN" dirty="0"/>
              <a:t>important</a:t>
            </a:r>
            <a:r>
              <a:rPr lang="zh-CN" altLang="en-US" dirty="0"/>
              <a:t> </a:t>
            </a:r>
            <a:r>
              <a:rPr lang="en-US" altLang="zh-CN" dirty="0"/>
              <a:t>assets?</a:t>
            </a:r>
            <a:endParaRPr lang="en-US" dirty="0"/>
          </a:p>
          <a:p>
            <a:endParaRPr lang="en-US" dirty="0"/>
          </a:p>
          <a:p>
            <a:endParaRPr lang="en-US" dirty="0"/>
          </a:p>
        </p:txBody>
      </p:sp>
    </p:spTree>
    <p:extLst>
      <p:ext uri="{BB962C8B-B14F-4D97-AF65-F5344CB8AC3E}">
        <p14:creationId xmlns:p14="http://schemas.microsoft.com/office/powerpoint/2010/main" val="1352729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Major</a:t>
            </a:r>
            <a:r>
              <a:rPr lang="zh-CN" altLang="en-US" dirty="0"/>
              <a:t> </a:t>
            </a:r>
            <a:r>
              <a:rPr lang="en-US" altLang="zh-CN" dirty="0"/>
              <a:t>components</a:t>
            </a:r>
            <a:r>
              <a:rPr lang="zh-CN" altLang="en-US" dirty="0"/>
              <a:t> </a:t>
            </a:r>
            <a:r>
              <a:rPr lang="en-US" altLang="zh-CN" dirty="0"/>
              <a:t>of</a:t>
            </a:r>
            <a:r>
              <a:rPr lang="zh-CN" altLang="en-US" dirty="0"/>
              <a:t> </a:t>
            </a:r>
            <a:r>
              <a:rPr lang="en-US" altLang="zh-CN" dirty="0"/>
              <a:t>security</a:t>
            </a:r>
            <a:r>
              <a:rPr lang="zh-CN" altLang="en-US" dirty="0"/>
              <a:t> </a:t>
            </a:r>
            <a:r>
              <a:rPr lang="en-US" altLang="zh-CN" dirty="0"/>
              <a:t>management</a:t>
            </a:r>
            <a:endParaRPr lang="en-US" dirty="0"/>
          </a:p>
        </p:txBody>
      </p:sp>
      <p:sp>
        <p:nvSpPr>
          <p:cNvPr id="3" name="Content Placeholder 2"/>
          <p:cNvSpPr>
            <a:spLocks noGrp="1"/>
          </p:cNvSpPr>
          <p:nvPr>
            <p:ph idx="1"/>
          </p:nvPr>
        </p:nvSpPr>
        <p:spPr/>
        <p:txBody>
          <a:bodyPr/>
          <a:lstStyle/>
          <a:p>
            <a:r>
              <a:rPr lang="en-US" altLang="zh-CN" dirty="0"/>
              <a:t>Determine</a:t>
            </a:r>
            <a:r>
              <a:rPr lang="zh-CN" altLang="en-US" dirty="0"/>
              <a:t> </a:t>
            </a:r>
            <a:r>
              <a:rPr lang="en-US" altLang="zh-CN" dirty="0"/>
              <a:t>organizational</a:t>
            </a:r>
            <a:r>
              <a:rPr lang="zh-CN" altLang="en-US" dirty="0"/>
              <a:t> </a:t>
            </a:r>
            <a:r>
              <a:rPr lang="en-US" altLang="zh-CN" dirty="0"/>
              <a:t>security</a:t>
            </a:r>
            <a:r>
              <a:rPr lang="zh-CN" altLang="en-US" dirty="0"/>
              <a:t> </a:t>
            </a:r>
            <a:r>
              <a:rPr lang="en-US" altLang="zh-CN" dirty="0"/>
              <a:t>objectives</a:t>
            </a:r>
            <a:r>
              <a:rPr lang="zh-CN" altLang="en-US" dirty="0"/>
              <a:t> </a:t>
            </a:r>
            <a:r>
              <a:rPr lang="en-US" altLang="zh-CN" dirty="0"/>
              <a:t>and</a:t>
            </a:r>
            <a:r>
              <a:rPr lang="zh-CN" altLang="en-US" dirty="0"/>
              <a:t> </a:t>
            </a:r>
            <a:r>
              <a:rPr lang="en-US" altLang="zh-CN" dirty="0"/>
              <a:t>policies.</a:t>
            </a:r>
          </a:p>
          <a:p>
            <a:r>
              <a:rPr lang="en-US" altLang="zh-CN" dirty="0"/>
              <a:t>Determine</a:t>
            </a:r>
            <a:r>
              <a:rPr lang="zh-CN" altLang="en-US" dirty="0"/>
              <a:t> </a:t>
            </a:r>
            <a:r>
              <a:rPr lang="en-US" altLang="zh-CN" dirty="0"/>
              <a:t>organizational</a:t>
            </a:r>
            <a:r>
              <a:rPr lang="zh-CN" altLang="en-US" dirty="0"/>
              <a:t> </a:t>
            </a:r>
            <a:r>
              <a:rPr lang="en-US" altLang="zh-CN" dirty="0"/>
              <a:t>security</a:t>
            </a:r>
            <a:r>
              <a:rPr lang="zh-CN" altLang="en-US" dirty="0"/>
              <a:t> </a:t>
            </a:r>
            <a:r>
              <a:rPr lang="en-US" altLang="zh-CN" dirty="0"/>
              <a:t>requirement.</a:t>
            </a:r>
          </a:p>
          <a:p>
            <a:r>
              <a:rPr lang="en-US" altLang="zh-CN" dirty="0"/>
              <a:t>Identify</a:t>
            </a:r>
            <a:r>
              <a:rPr lang="zh-CN" altLang="en-US" dirty="0"/>
              <a:t> </a:t>
            </a:r>
            <a:r>
              <a:rPr lang="en-US" altLang="zh-CN" dirty="0"/>
              <a:t>the</a:t>
            </a:r>
            <a:r>
              <a:rPr lang="zh-CN" altLang="en-US" dirty="0"/>
              <a:t> </a:t>
            </a:r>
            <a:r>
              <a:rPr lang="en-US" altLang="zh-CN" dirty="0"/>
              <a:t>important</a:t>
            </a:r>
            <a:r>
              <a:rPr lang="zh-CN" altLang="en-US" dirty="0"/>
              <a:t> </a:t>
            </a:r>
            <a:r>
              <a:rPr lang="en-US" altLang="zh-CN" dirty="0"/>
              <a:t>assets</a:t>
            </a:r>
            <a:r>
              <a:rPr lang="zh-CN" altLang="en-US" dirty="0"/>
              <a:t> </a:t>
            </a:r>
            <a:r>
              <a:rPr lang="en-US" altLang="zh-CN" dirty="0"/>
              <a:t>within</a:t>
            </a:r>
            <a:r>
              <a:rPr lang="zh-CN" altLang="en-US" dirty="0"/>
              <a:t> </a:t>
            </a:r>
            <a:r>
              <a:rPr lang="en-US" altLang="zh-CN" dirty="0"/>
              <a:t>the</a:t>
            </a:r>
            <a:r>
              <a:rPr lang="zh-CN" altLang="en-US" dirty="0"/>
              <a:t> </a:t>
            </a:r>
            <a:r>
              <a:rPr lang="en-US" altLang="zh-CN" dirty="0"/>
              <a:t>organization.</a:t>
            </a:r>
          </a:p>
          <a:p>
            <a:r>
              <a:rPr lang="en-US" altLang="zh-CN" dirty="0"/>
              <a:t>Conduct</a:t>
            </a:r>
            <a:r>
              <a:rPr lang="zh-CN" altLang="en-US" dirty="0"/>
              <a:t> </a:t>
            </a:r>
            <a:r>
              <a:rPr lang="en-US" altLang="zh-CN" dirty="0"/>
              <a:t>risk</a:t>
            </a:r>
            <a:r>
              <a:rPr lang="zh-CN" altLang="en-US" dirty="0"/>
              <a:t> </a:t>
            </a:r>
            <a:r>
              <a:rPr lang="en-US" altLang="zh-CN" dirty="0"/>
              <a:t>analysis</a:t>
            </a:r>
            <a:r>
              <a:rPr lang="zh-CN" altLang="en-US" dirty="0"/>
              <a:t> </a:t>
            </a:r>
            <a:r>
              <a:rPr lang="en-US" altLang="zh-CN" dirty="0"/>
              <a:t>on</a:t>
            </a:r>
            <a:r>
              <a:rPr lang="zh-CN" altLang="en-US" dirty="0"/>
              <a:t> </a:t>
            </a:r>
            <a:r>
              <a:rPr lang="en-US" altLang="zh-CN" dirty="0"/>
              <a:t>each</a:t>
            </a:r>
            <a:r>
              <a:rPr lang="zh-CN" altLang="en-US" dirty="0"/>
              <a:t> </a:t>
            </a:r>
            <a:r>
              <a:rPr lang="en-US" altLang="zh-CN" dirty="0"/>
              <a:t>of</a:t>
            </a:r>
            <a:r>
              <a:rPr lang="zh-CN" altLang="en-US" dirty="0"/>
              <a:t> </a:t>
            </a:r>
            <a:r>
              <a:rPr lang="en-US" altLang="zh-CN" dirty="0"/>
              <a:t>the</a:t>
            </a:r>
            <a:r>
              <a:rPr lang="zh-CN" altLang="en-US" dirty="0"/>
              <a:t> </a:t>
            </a:r>
            <a:r>
              <a:rPr lang="en-US" altLang="zh-CN" dirty="0"/>
              <a:t>important</a:t>
            </a:r>
            <a:r>
              <a:rPr lang="zh-CN" altLang="en-US" dirty="0"/>
              <a:t> </a:t>
            </a:r>
            <a:r>
              <a:rPr lang="en-US" altLang="zh-CN" dirty="0"/>
              <a:t>assets.</a:t>
            </a:r>
          </a:p>
          <a:p>
            <a:r>
              <a:rPr lang="en-US" altLang="zh-CN" dirty="0"/>
              <a:t>Find</a:t>
            </a:r>
            <a:r>
              <a:rPr lang="zh-CN" altLang="en-US" dirty="0"/>
              <a:t> </a:t>
            </a:r>
            <a:r>
              <a:rPr lang="en-US" altLang="zh-CN" dirty="0"/>
              <a:t>out</a:t>
            </a:r>
            <a:r>
              <a:rPr lang="zh-CN" altLang="en-US" dirty="0"/>
              <a:t> </a:t>
            </a:r>
            <a:r>
              <a:rPr lang="en-US" altLang="zh-CN" dirty="0"/>
              <a:t>appropriate</a:t>
            </a:r>
            <a:r>
              <a:rPr lang="zh-CN" altLang="en-US" dirty="0"/>
              <a:t> </a:t>
            </a:r>
            <a:r>
              <a:rPr lang="en-US" altLang="zh-CN" dirty="0"/>
              <a:t>security</a:t>
            </a:r>
            <a:r>
              <a:rPr lang="zh-CN" altLang="en-US" dirty="0"/>
              <a:t> </a:t>
            </a:r>
            <a:r>
              <a:rPr lang="en-US" altLang="zh-CN" dirty="0"/>
              <a:t>controls.</a:t>
            </a:r>
          </a:p>
          <a:p>
            <a:r>
              <a:rPr lang="en-US" altLang="zh-CN" dirty="0"/>
              <a:t>Implement</a:t>
            </a:r>
            <a:r>
              <a:rPr lang="zh-CN" altLang="en-US" dirty="0"/>
              <a:t> </a:t>
            </a:r>
            <a:r>
              <a:rPr lang="en-US" altLang="zh-CN" dirty="0"/>
              <a:t>security</a:t>
            </a:r>
            <a:r>
              <a:rPr lang="zh-CN" altLang="en-US" dirty="0"/>
              <a:t> </a:t>
            </a:r>
            <a:r>
              <a:rPr lang="en-US" altLang="zh-CN" dirty="0"/>
              <a:t>controls.</a:t>
            </a:r>
            <a:endParaRPr lang="en-US" dirty="0"/>
          </a:p>
        </p:txBody>
      </p:sp>
    </p:spTree>
    <p:extLst>
      <p:ext uri="{BB962C8B-B14F-4D97-AF65-F5344CB8AC3E}">
        <p14:creationId xmlns:p14="http://schemas.microsoft.com/office/powerpoint/2010/main" val="258634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control</a:t>
            </a:r>
          </a:p>
        </p:txBody>
      </p:sp>
      <p:sp>
        <p:nvSpPr>
          <p:cNvPr id="3" name="Content Placeholder 2"/>
          <p:cNvSpPr>
            <a:spLocks noGrp="1"/>
          </p:cNvSpPr>
          <p:nvPr>
            <p:ph idx="1"/>
          </p:nvPr>
        </p:nvSpPr>
        <p:spPr/>
        <p:txBody>
          <a:bodyPr/>
          <a:lstStyle/>
          <a:p>
            <a:r>
              <a:rPr lang="en-US" b="1" dirty="0"/>
              <a:t>Security control</a:t>
            </a:r>
            <a:r>
              <a:rPr lang="zh-CN" altLang="en-US" b="1" dirty="0"/>
              <a:t> </a:t>
            </a:r>
            <a:r>
              <a:rPr lang="en-US" altLang="zh-CN" dirty="0"/>
              <a:t>-</a:t>
            </a:r>
            <a:r>
              <a:rPr lang="en-US" dirty="0"/>
              <a:t> The management, operational, and technical controls (i.e., safeguards or countermeasures) prescribed for an information system to protect the confidentiality, integrity, and availability of the system and its information. </a:t>
            </a:r>
          </a:p>
          <a:p>
            <a:endParaRPr lang="en-US" dirty="0"/>
          </a:p>
        </p:txBody>
      </p:sp>
    </p:spTree>
    <p:extLst>
      <p:ext uri="{BB962C8B-B14F-4D97-AF65-F5344CB8AC3E}">
        <p14:creationId xmlns:p14="http://schemas.microsoft.com/office/powerpoint/2010/main" val="196763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Security</a:t>
            </a:r>
            <a:r>
              <a:rPr lang="zh-CN" altLang="en-US" dirty="0"/>
              <a:t> </a:t>
            </a:r>
            <a:r>
              <a:rPr lang="en-US" altLang="zh-CN" dirty="0"/>
              <a:t>Plans	</a:t>
            </a:r>
            <a:endParaRPr lang="en-US" dirty="0"/>
          </a:p>
        </p:txBody>
      </p:sp>
      <p:sp>
        <p:nvSpPr>
          <p:cNvPr id="3" name="Content Placeholder 2"/>
          <p:cNvSpPr>
            <a:spLocks noGrp="1"/>
          </p:cNvSpPr>
          <p:nvPr>
            <p:ph idx="1"/>
          </p:nvPr>
        </p:nvSpPr>
        <p:spPr/>
        <p:txBody>
          <a:bodyPr/>
          <a:lstStyle/>
          <a:p>
            <a:r>
              <a:rPr lang="en-US" altLang="zh-CN" b="1" dirty="0"/>
              <a:t>Security</a:t>
            </a:r>
            <a:r>
              <a:rPr lang="zh-CN" altLang="en-US" b="1" dirty="0"/>
              <a:t> </a:t>
            </a:r>
            <a:r>
              <a:rPr lang="en-US" altLang="zh-CN" b="1" dirty="0"/>
              <a:t>plan</a:t>
            </a:r>
            <a:r>
              <a:rPr lang="zh-CN" altLang="en-US" b="1" dirty="0"/>
              <a:t> </a:t>
            </a:r>
            <a:r>
              <a:rPr lang="en-US" altLang="zh-CN" b="1" dirty="0"/>
              <a:t>- </a:t>
            </a:r>
            <a:r>
              <a:rPr lang="en-US" dirty="0"/>
              <a:t>Formal document that provides an overview of the security requirements for an information system or an information security program and describes the security controls in place or planned for meeting those requirements. </a:t>
            </a:r>
          </a:p>
          <a:p>
            <a:endParaRPr lang="en-US" dirty="0"/>
          </a:p>
          <a:p>
            <a:r>
              <a:rPr lang="en-US" altLang="zh-CN" dirty="0"/>
              <a:t>A security</a:t>
            </a:r>
            <a:r>
              <a:rPr lang="zh-CN" altLang="en-US" dirty="0"/>
              <a:t> </a:t>
            </a:r>
            <a:r>
              <a:rPr lang="en-US" altLang="zh-CN" dirty="0"/>
              <a:t>plan</a:t>
            </a:r>
            <a:r>
              <a:rPr lang="zh-CN" altLang="en-US" dirty="0"/>
              <a:t> </a:t>
            </a:r>
            <a:r>
              <a:rPr lang="en-US" altLang="zh-CN" dirty="0"/>
              <a:t>includes</a:t>
            </a:r>
            <a:r>
              <a:rPr lang="zh-CN" altLang="en-US" dirty="0"/>
              <a:t> </a:t>
            </a:r>
            <a:r>
              <a:rPr lang="en-US" altLang="zh-CN" dirty="0"/>
              <a:t>a</a:t>
            </a:r>
            <a:r>
              <a:rPr lang="zh-CN" altLang="en-US" dirty="0"/>
              <a:t> </a:t>
            </a:r>
            <a:r>
              <a:rPr lang="en-US" altLang="zh-CN" dirty="0"/>
              <a:t>description</a:t>
            </a:r>
            <a:r>
              <a:rPr lang="zh-CN" altLang="en-US" dirty="0"/>
              <a:t> </a:t>
            </a:r>
            <a:r>
              <a:rPr lang="en-US" altLang="zh-CN" dirty="0"/>
              <a:t>of</a:t>
            </a:r>
            <a:r>
              <a:rPr lang="zh-CN" altLang="en-US" dirty="0"/>
              <a:t> </a:t>
            </a:r>
            <a:r>
              <a:rPr lang="en-US" altLang="zh-CN" dirty="0"/>
              <a:t>the</a:t>
            </a:r>
            <a:r>
              <a:rPr lang="zh-CN" altLang="en-US" dirty="0"/>
              <a:t> </a:t>
            </a:r>
            <a:r>
              <a:rPr lang="en-US" altLang="zh-CN" dirty="0"/>
              <a:t>current</a:t>
            </a:r>
            <a:r>
              <a:rPr lang="zh-CN" altLang="en-US" dirty="0"/>
              <a:t> </a:t>
            </a:r>
            <a:r>
              <a:rPr lang="en-US" altLang="zh-CN" dirty="0"/>
              <a:t>situation</a:t>
            </a:r>
            <a:r>
              <a:rPr lang="zh-CN" altLang="en-US" dirty="0"/>
              <a:t> </a:t>
            </a:r>
            <a:r>
              <a:rPr lang="en-US" altLang="zh-CN" dirty="0"/>
              <a:t>and</a:t>
            </a:r>
            <a:r>
              <a:rPr lang="zh-CN" altLang="en-US" dirty="0"/>
              <a:t> </a:t>
            </a:r>
            <a:r>
              <a:rPr lang="en-US" altLang="zh-CN" dirty="0"/>
              <a:t>a</a:t>
            </a:r>
            <a:r>
              <a:rPr lang="zh-CN" altLang="en-US" dirty="0"/>
              <a:t> </a:t>
            </a:r>
            <a:r>
              <a:rPr lang="en-US" altLang="zh-CN" dirty="0"/>
              <a:t>discussion of further</a:t>
            </a:r>
            <a:r>
              <a:rPr lang="zh-CN" altLang="en-US" dirty="0"/>
              <a:t> </a:t>
            </a:r>
            <a:r>
              <a:rPr lang="en-US" altLang="zh-CN" dirty="0"/>
              <a:t>improvement.</a:t>
            </a:r>
            <a:endParaRPr lang="en-US" dirty="0"/>
          </a:p>
          <a:p>
            <a:endParaRPr lang="en-US" dirty="0"/>
          </a:p>
        </p:txBody>
      </p:sp>
    </p:spTree>
    <p:extLst>
      <p:ext uri="{BB962C8B-B14F-4D97-AF65-F5344CB8AC3E}">
        <p14:creationId xmlns:p14="http://schemas.microsoft.com/office/powerpoint/2010/main" val="19198183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META_COURSE_ID" val="48v5BWPvwPx_course_id"/>
  <p:tag name="ARTICULATE_META_NAME" val="jimaf"/>
  <p:tag name="ARTICULATE_META_NAME_SET" val="True"/>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 name="ARTICULATE_SLIDE_COUNT" val="2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ee58492c-7408-4409-b5d7-fc69e46ae5b4"/>
  <p:tag name="ARTICULATE_SLIDE_PAUSE" val="1"/>
  <p:tag name="ARTICULATE_HIDE_SLIDE" val="0"/>
  <p:tag name="ARTICULATE_PLAYER_CONTROL_PREVIOUS" val="True"/>
  <p:tag name="ARTICULATE_PLAYER_CONTROL_NEXT" val="True"/>
  <p:tag name="ARTICULATE_USED_LAYOUT" val="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11752</TotalTime>
  <Words>1615</Words>
  <Application>Microsoft Macintosh PowerPoint</Application>
  <PresentationFormat>On-screen Show (4:3)</PresentationFormat>
  <Paragraphs>148</Paragraphs>
  <Slides>26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Calibri Light</vt:lpstr>
      <vt:lpstr>Mangal</vt:lpstr>
      <vt:lpstr>宋体</vt:lpstr>
      <vt:lpstr>Arial</vt:lpstr>
      <vt:lpstr>PP_C5Modules_CC_License_standard</vt:lpstr>
      <vt:lpstr>Model 7 Introduction to Secure System Administration</vt:lpstr>
      <vt:lpstr>Module 7: Introduction to Secure System Administration</vt:lpstr>
      <vt:lpstr>Lesson 1: Planning, risk analysis and incident response </vt:lpstr>
      <vt:lpstr>Planning, risk analysis and incident response </vt:lpstr>
      <vt:lpstr>Warm Up: </vt:lpstr>
      <vt:lpstr>Security Management</vt:lpstr>
      <vt:lpstr>Major components of security management</vt:lpstr>
      <vt:lpstr>Security control</vt:lpstr>
      <vt:lpstr>Security Plans </vt:lpstr>
      <vt:lpstr>Contents of a Security Plan</vt:lpstr>
      <vt:lpstr>Security Policy</vt:lpstr>
      <vt:lpstr>Security Requirements</vt:lpstr>
      <vt:lpstr>Risks</vt:lpstr>
      <vt:lpstr>Risk analysis</vt:lpstr>
      <vt:lpstr>Risk analysis (cont.)</vt:lpstr>
      <vt:lpstr>Responsibility for Implementation</vt:lpstr>
      <vt:lpstr>Timeline and Plan Maintenance</vt:lpstr>
      <vt:lpstr>Incident</vt:lpstr>
      <vt:lpstr>Incident Response Plans</vt:lpstr>
      <vt:lpstr>Computer Incident Response Team</vt:lpstr>
      <vt:lpstr>Computer Security Incident Response Teams</vt:lpstr>
      <vt:lpstr>Computer Security Incident Response Teams (cont.)</vt:lpstr>
      <vt:lpstr>Physical security threats</vt:lpstr>
      <vt:lpstr>Physical security threats handling</vt:lpstr>
      <vt:lpstr>Summary</vt:lpstr>
      <vt:lpstr> Please attribute Dr. Jim Alves-Foss and Dr. Jia Song, University of Idaho         Except where otherwise noted, this work is licensed under https://creativecommons.org/licenses/by-nc-sa/4.0/  Not withstanding the non-commercial license terms, non-profit educational institutions are granted a non-exclusive license to adapt and use this material, with attribution.  Creative Commons and the double C in a circle are registered trademarks of Creative commons in the United States and other countries. Third party marks and brands are the property of their respective holders. </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309</cp:revision>
  <cp:lastPrinted>2016-07-18T16:40:10Z</cp:lastPrinted>
  <dcterms:created xsi:type="dcterms:W3CDTF">2016-07-03T20:12:42Z</dcterms:created>
  <dcterms:modified xsi:type="dcterms:W3CDTF">2018-04-03T23:28:47Z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