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18"/>
  </p:notesMasterIdLst>
  <p:sldIdLst>
    <p:sldId id="334" r:id="rId2"/>
    <p:sldId id="348"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33" r:id="rId17"/>
  </p:sldIdLst>
  <p:sldSz cx="9144000" cy="6858000" type="screen4x3"/>
  <p:notesSz cx="7315200" cy="96012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8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90626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1983602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410773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dirty="0"/>
            </a:br>
            <a:r>
              <a:rPr lang="en-US" dirty="0"/>
              <a:t>Module 1: Internetworking</a:t>
            </a:r>
          </a:p>
        </p:txBody>
      </p:sp>
      <p:sp>
        <p:nvSpPr>
          <p:cNvPr id="12290" name="Subtitle 2"/>
          <p:cNvSpPr>
            <a:spLocks noGrp="1"/>
          </p:cNvSpPr>
          <p:nvPr>
            <p:ph type="body" sz="quarter" idx="13"/>
          </p:nvPr>
        </p:nvSpPr>
        <p:spPr/>
        <p:txBody>
          <a:bodyPr/>
          <a:lstStyle/>
          <a:p>
            <a:r>
              <a:rPr lang="en-US" dirty="0"/>
              <a:t>Lesson 1: Networking Overview</a:t>
            </a:r>
          </a:p>
        </p:txBody>
      </p:sp>
    </p:spTree>
    <p:custDataLst>
      <p:tags r:id="rId1"/>
    </p:custDataLst>
    <p:extLst>
      <p:ext uri="{BB962C8B-B14F-4D97-AF65-F5344CB8AC3E}">
        <p14:creationId xmlns:p14="http://schemas.microsoft.com/office/powerpoint/2010/main" val="91557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Background – OSI Model (part 3)</a:t>
            </a:r>
          </a:p>
        </p:txBody>
      </p:sp>
      <p:sp>
        <p:nvSpPr>
          <p:cNvPr id="27650" name="Rectangle 3"/>
          <p:cNvSpPr>
            <a:spLocks noGrp="1" noChangeArrowheads="1"/>
          </p:cNvSpPr>
          <p:nvPr>
            <p:ph idx="1"/>
          </p:nvPr>
        </p:nvSpPr>
        <p:spPr/>
        <p:txBody>
          <a:bodyPr/>
          <a:lstStyle/>
          <a:p>
            <a:r>
              <a:rPr lang="en-US"/>
              <a:t>ISO/OSI Reference Model</a:t>
            </a:r>
          </a:p>
          <a:p>
            <a:pPr lvl="1"/>
            <a:r>
              <a:rPr lang="en-US"/>
              <a:t>Provides a common basis for coordination of standards. </a:t>
            </a:r>
          </a:p>
          <a:p>
            <a:pPr lvl="1"/>
            <a:r>
              <a:rPr lang="en-US"/>
              <a:t>Based on a hierarchical model</a:t>
            </a:r>
          </a:p>
          <a:p>
            <a:pPr lvl="2"/>
            <a:r>
              <a:rPr lang="en-US"/>
              <a:t>Application Layer</a:t>
            </a:r>
          </a:p>
          <a:p>
            <a:pPr lvl="2"/>
            <a:r>
              <a:rPr lang="en-US"/>
              <a:t>Presentation Layer</a:t>
            </a:r>
          </a:p>
          <a:p>
            <a:pPr lvl="2"/>
            <a:r>
              <a:rPr lang="en-US"/>
              <a:t>Session Layer</a:t>
            </a:r>
          </a:p>
          <a:p>
            <a:pPr lvl="2"/>
            <a:r>
              <a:rPr lang="en-US"/>
              <a:t>Transport Layer</a:t>
            </a:r>
          </a:p>
          <a:p>
            <a:pPr lvl="2"/>
            <a:r>
              <a:rPr lang="en-US"/>
              <a:t>Network Layer</a:t>
            </a:r>
          </a:p>
          <a:p>
            <a:pPr lvl="2"/>
            <a:r>
              <a:rPr lang="en-US"/>
              <a:t>Data Link Layer</a:t>
            </a:r>
          </a:p>
          <a:p>
            <a:pPr lvl="2"/>
            <a:r>
              <a:rPr lang="en-US"/>
              <a:t>Physical Layer</a:t>
            </a:r>
            <a:endParaRPr lang="en-US" dirty="0"/>
          </a:p>
        </p:txBody>
      </p:sp>
      <p:sp>
        <p:nvSpPr>
          <p:cNvPr id="27653" name="Slide Number Placeholder 4"/>
          <p:cNvSpPr>
            <a:spLocks noGrp="1"/>
          </p:cNvSpPr>
          <p:nvPr>
            <p:ph type="sldNum" sz="quarter" idx="10"/>
          </p:nvPr>
        </p:nvSpPr>
        <p:spPr/>
        <p:txBody>
          <a:bodyPr/>
          <a:lstStyle/>
          <a:p>
            <a:fld id="{17AF16D0-D79D-4010-AFF0-D8849BBC6D91}" type="slidenum">
              <a:rPr lang="en-US" smtClean="0"/>
              <a:pPr/>
              <a:t>10</a:t>
            </a:fld>
            <a:endParaRPr lang="en-US"/>
          </a:p>
        </p:txBody>
      </p:sp>
    </p:spTree>
    <p:custDataLst>
      <p:tags r:id="rId1"/>
    </p:custDataLst>
    <p:extLst>
      <p:ext uri="{BB962C8B-B14F-4D97-AF65-F5344CB8AC3E}">
        <p14:creationId xmlns:p14="http://schemas.microsoft.com/office/powerpoint/2010/main" val="37455132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Network Layers</a:t>
            </a:r>
          </a:p>
        </p:txBody>
      </p:sp>
      <p:sp>
        <p:nvSpPr>
          <p:cNvPr id="4" name="Content Placeholder 3">
            <a:extLst>
              <a:ext uri="{FF2B5EF4-FFF2-40B4-BE49-F238E27FC236}">
                <a16:creationId xmlns:a16="http://schemas.microsoft.com/office/drawing/2014/main" id="{87493652-CE57-4728-90C7-04AF6A8CC433}"/>
              </a:ext>
            </a:extLst>
          </p:cNvPr>
          <p:cNvSpPr>
            <a:spLocks noGrp="1"/>
          </p:cNvSpPr>
          <p:nvPr>
            <p:ph idx="1"/>
          </p:nvPr>
        </p:nvSpPr>
        <p:spPr/>
        <p:txBody>
          <a:bodyPr/>
          <a:lstStyle/>
          <a:p>
            <a:endParaRPr lang="en-US"/>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11</a:t>
            </a:fld>
            <a:endParaRPr lang="en-US"/>
          </a:p>
        </p:txBody>
      </p:sp>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spTree>
    <p:custDataLst>
      <p:tags r:id="rId1"/>
    </p:custDataLst>
    <p:extLst>
      <p:ext uri="{BB962C8B-B14F-4D97-AF65-F5344CB8AC3E}">
        <p14:creationId xmlns:p14="http://schemas.microsoft.com/office/powerpoint/2010/main" val="7599128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OSI Layers 1 and 2</a:t>
            </a:r>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12</a:t>
            </a:fld>
            <a:endParaRPr lang="en-US"/>
          </a:p>
        </p:txBody>
      </p:sp>
    </p:spTree>
    <p:custDataLst>
      <p:tags r:id="rId1"/>
    </p:custDataLst>
    <p:extLst>
      <p:ext uri="{BB962C8B-B14F-4D97-AF65-F5344CB8AC3E}">
        <p14:creationId xmlns:p14="http://schemas.microsoft.com/office/powerpoint/2010/main" val="31256691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OSI Layers 3 and 4</a:t>
            </a:r>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13</a:t>
            </a:fld>
            <a:endParaRPr lang="en-US"/>
          </a:p>
        </p:txBody>
      </p:sp>
    </p:spTree>
    <p:custDataLst>
      <p:tags r:id="rId1"/>
    </p:custDataLst>
    <p:extLst>
      <p:ext uri="{BB962C8B-B14F-4D97-AF65-F5344CB8AC3E}">
        <p14:creationId xmlns:p14="http://schemas.microsoft.com/office/powerpoint/2010/main" val="36136443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OSI Layers 5-7</a:t>
            </a:r>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14</a:t>
            </a:fld>
            <a:endParaRPr lang="en-US"/>
          </a:p>
        </p:txBody>
      </p:sp>
    </p:spTree>
    <p:custDataLst>
      <p:tags r:id="rId1"/>
    </p:custDataLst>
    <p:extLst>
      <p:ext uri="{BB962C8B-B14F-4D97-AF65-F5344CB8AC3E}">
        <p14:creationId xmlns:p14="http://schemas.microsoft.com/office/powerpoint/2010/main" val="41701919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DoD Layers</a:t>
            </a:r>
            <a:endParaRPr lang="en-US" dirty="0"/>
          </a:p>
        </p:txBody>
      </p:sp>
      <p:sp>
        <p:nvSpPr>
          <p:cNvPr id="32770" name="Content Placeholder 8"/>
          <p:cNvSpPr>
            <a:spLocks noGrp="1"/>
          </p:cNvSpPr>
          <p:nvPr>
            <p:ph idx="1"/>
          </p:nvPr>
        </p:nvSpPr>
        <p:spPr/>
        <p:txBody>
          <a:bodyPr/>
          <a:lstStyle/>
          <a:p>
            <a:r>
              <a:rPr lang="en-US"/>
              <a:t>DOD  (TCP/IP) Network Stack</a:t>
            </a:r>
          </a:p>
        </p:txBody>
      </p:sp>
      <p:sp>
        <p:nvSpPr>
          <p:cNvPr id="32774" name="Slide Number Placeholder 5"/>
          <p:cNvSpPr>
            <a:spLocks noGrp="1"/>
          </p:cNvSpPr>
          <p:nvPr>
            <p:ph type="sldNum" sz="quarter" idx="10"/>
          </p:nvPr>
        </p:nvSpPr>
        <p:spPr/>
        <p:txBody>
          <a:bodyPr/>
          <a:lstStyle/>
          <a:p>
            <a:fld id="{FD58C213-4CA7-4E2E-93B3-C84C0980EC15}" type="slidenum">
              <a:rPr lang="en-US" smtClean="0"/>
              <a:pPr/>
              <a:t>15</a:t>
            </a:fld>
            <a:endParaRPr lang="en-US"/>
          </a:p>
        </p:txBody>
      </p:sp>
      <p:graphicFrame>
        <p:nvGraphicFramePr>
          <p:cNvPr id="8" name="Table 7"/>
          <p:cNvGraphicFramePr>
            <a:graphicFrameLocks noGrp="1"/>
          </p:cNvGraphicFramePr>
          <p:nvPr>
            <p:extLst/>
          </p:nvPr>
        </p:nvGraphicFramePr>
        <p:xfrm>
          <a:off x="898902" y="2216257"/>
          <a:ext cx="7330698" cy="2789695"/>
        </p:xfrm>
        <a:graphic>
          <a:graphicData uri="http://schemas.openxmlformats.org/drawingml/2006/table">
            <a:tbl>
              <a:tblPr firstRow="1" bandRow="1">
                <a:tableStyleId>{616DA210-FB5B-4158-B5E0-FEB733F419BA}</a:tableStyleId>
              </a:tblPr>
              <a:tblGrid>
                <a:gridCol w="3665349">
                  <a:extLst>
                    <a:ext uri="{9D8B030D-6E8A-4147-A177-3AD203B41FA5}">
                      <a16:colId xmlns:a16="http://schemas.microsoft.com/office/drawing/2014/main" val="20000"/>
                    </a:ext>
                  </a:extLst>
                </a:gridCol>
                <a:gridCol w="3665349">
                  <a:extLst>
                    <a:ext uri="{9D8B030D-6E8A-4147-A177-3AD203B41FA5}">
                      <a16:colId xmlns:a16="http://schemas.microsoft.com/office/drawing/2014/main" val="20001"/>
                    </a:ext>
                  </a:extLst>
                </a:gridCol>
              </a:tblGrid>
              <a:tr h="557939">
                <a:tc>
                  <a:txBody>
                    <a:bodyPr/>
                    <a:lstStyle/>
                    <a:p>
                      <a:r>
                        <a:rPr lang="en-US" sz="1800" dirty="0"/>
                        <a:t>Applicatio</a:t>
                      </a:r>
                      <a:r>
                        <a:rPr lang="en-US" sz="1800" baseline="0" dirty="0"/>
                        <a:t>n Layer</a:t>
                      </a:r>
                      <a:endParaRPr lang="en-US" sz="1800" dirty="0"/>
                    </a:p>
                  </a:txBody>
                  <a:tcPr/>
                </a:tc>
                <a:tc>
                  <a:txBody>
                    <a:bodyPr/>
                    <a:lstStyle/>
                    <a:p>
                      <a:r>
                        <a:rPr lang="en-US" sz="1800" dirty="0"/>
                        <a:t>SMTP, HTTP, FTP, etc.</a:t>
                      </a:r>
                    </a:p>
                  </a:txBody>
                  <a:tcPr/>
                </a:tc>
                <a:extLst>
                  <a:ext uri="{0D108BD9-81ED-4DB2-BD59-A6C34878D82A}">
                    <a16:rowId xmlns:a16="http://schemas.microsoft.com/office/drawing/2014/main" val="10000"/>
                  </a:ext>
                </a:extLst>
              </a:tr>
              <a:tr h="557939">
                <a:tc>
                  <a:txBody>
                    <a:bodyPr/>
                    <a:lstStyle/>
                    <a:p>
                      <a:r>
                        <a:rPr lang="en-US" sz="1800" dirty="0"/>
                        <a:t>Transport Layer</a:t>
                      </a:r>
                    </a:p>
                  </a:txBody>
                  <a:tcPr/>
                </a:tc>
                <a:tc>
                  <a:txBody>
                    <a:bodyPr/>
                    <a:lstStyle/>
                    <a:p>
                      <a:r>
                        <a:rPr lang="en-US" sz="1800" dirty="0"/>
                        <a:t>TCP, UDP</a:t>
                      </a:r>
                    </a:p>
                  </a:txBody>
                  <a:tcPr/>
                </a:tc>
                <a:extLst>
                  <a:ext uri="{0D108BD9-81ED-4DB2-BD59-A6C34878D82A}">
                    <a16:rowId xmlns:a16="http://schemas.microsoft.com/office/drawing/2014/main" val="10001"/>
                  </a:ext>
                </a:extLst>
              </a:tr>
              <a:tr h="557939">
                <a:tc>
                  <a:txBody>
                    <a:bodyPr/>
                    <a:lstStyle/>
                    <a:p>
                      <a:r>
                        <a:rPr lang="en-US" sz="1800" dirty="0"/>
                        <a:t>Network Layer</a:t>
                      </a:r>
                    </a:p>
                  </a:txBody>
                  <a:tcPr/>
                </a:tc>
                <a:tc>
                  <a:txBody>
                    <a:bodyPr/>
                    <a:lstStyle/>
                    <a:p>
                      <a:r>
                        <a:rPr lang="en-US" sz="1800" dirty="0"/>
                        <a:t>IP. ICMP, IGMP</a:t>
                      </a:r>
                    </a:p>
                  </a:txBody>
                  <a:tcPr/>
                </a:tc>
                <a:extLst>
                  <a:ext uri="{0D108BD9-81ED-4DB2-BD59-A6C34878D82A}">
                    <a16:rowId xmlns:a16="http://schemas.microsoft.com/office/drawing/2014/main" val="10002"/>
                  </a:ext>
                </a:extLst>
              </a:tr>
              <a:tr h="557939">
                <a:tc>
                  <a:txBody>
                    <a:bodyPr/>
                    <a:lstStyle/>
                    <a:p>
                      <a:r>
                        <a:rPr lang="en-US" sz="1800" dirty="0"/>
                        <a:t>Logical Link Layer</a:t>
                      </a:r>
                    </a:p>
                  </a:txBody>
                  <a:tcPr/>
                </a:tc>
                <a:tc>
                  <a:txBody>
                    <a:bodyPr/>
                    <a:lstStyle/>
                    <a:p>
                      <a:r>
                        <a:rPr lang="en-US" sz="1800" dirty="0"/>
                        <a:t>Device Drivers (IEEE802.x)</a:t>
                      </a:r>
                    </a:p>
                  </a:txBody>
                  <a:tcPr/>
                </a:tc>
                <a:extLst>
                  <a:ext uri="{0D108BD9-81ED-4DB2-BD59-A6C34878D82A}">
                    <a16:rowId xmlns:a16="http://schemas.microsoft.com/office/drawing/2014/main" val="10003"/>
                  </a:ext>
                </a:extLst>
              </a:tr>
              <a:tr h="557939">
                <a:tc>
                  <a:txBody>
                    <a:bodyPr/>
                    <a:lstStyle/>
                    <a:p>
                      <a:r>
                        <a:rPr lang="en-US" sz="1800" dirty="0"/>
                        <a:t>Physical Layer</a:t>
                      </a:r>
                    </a:p>
                  </a:txBody>
                  <a:tcPr/>
                </a:tc>
                <a:tc>
                  <a:txBody>
                    <a:bodyPr/>
                    <a:lstStyle/>
                    <a:p>
                      <a:r>
                        <a:rPr lang="en-US" sz="1800" dirty="0"/>
                        <a:t>Network Adapters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00462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16</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networking and internet protocols.</a:t>
            </a:r>
          </a:p>
          <a:p>
            <a:r>
              <a:rPr lang="en-US" dirty="0"/>
              <a:t>Topics:​</a:t>
            </a:r>
          </a:p>
          <a:p>
            <a:pPr lvl="1"/>
            <a:r>
              <a:rPr lang="en-US" dirty="0"/>
              <a:t>Lesson 1: Networking Overview​</a:t>
            </a:r>
          </a:p>
          <a:p>
            <a:pPr lvl="1"/>
            <a:r>
              <a:rPr lang="en-US" dirty="0"/>
              <a:t>Lesson 2: Internetworking</a:t>
            </a:r>
          </a:p>
          <a:p>
            <a:pPr lvl="1"/>
            <a:r>
              <a:rPr lang="en-US" dirty="0"/>
              <a:t>Lesson 3: PCAP File Format</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extLst>
      <p:ext uri="{BB962C8B-B14F-4D97-AF65-F5344CB8AC3E}">
        <p14:creationId xmlns:p14="http://schemas.microsoft.com/office/powerpoint/2010/main" val="75315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and discuss data network architectures and protocols.</a:t>
            </a:r>
          </a:p>
          <a:p>
            <a:pPr lvl="1"/>
            <a:r>
              <a:rPr lang="en-US" dirty="0"/>
              <a:t>Students will be able to describe the ISO networking model.</a:t>
            </a:r>
          </a:p>
          <a:p>
            <a:pPr marL="342900" lvl="1" indent="0">
              <a:buNone/>
            </a:pPr>
            <a:endParaRPr lang="en-US" dirty="0"/>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Background</a:t>
            </a:r>
            <a:endParaRPr lang="en-US" dirty="0"/>
          </a:p>
        </p:txBody>
      </p:sp>
      <p:sp>
        <p:nvSpPr>
          <p:cNvPr id="21506" name="Rectangle 3"/>
          <p:cNvSpPr>
            <a:spLocks noGrp="1" noChangeArrowheads="1"/>
          </p:cNvSpPr>
          <p:nvPr>
            <p:ph idx="1"/>
          </p:nvPr>
        </p:nvSpPr>
        <p:spPr/>
        <p:txBody>
          <a:bodyPr/>
          <a:lstStyle/>
          <a:p>
            <a:r>
              <a:rPr lang="en-US"/>
              <a:t>What are networked systems?</a:t>
            </a:r>
          </a:p>
          <a:p>
            <a:pPr lvl="1"/>
            <a:r>
              <a:rPr lang="en-US"/>
              <a:t>A set of devices (hosts) connected by a communication medium that are able to share data through transmission over the media</a:t>
            </a:r>
          </a:p>
          <a:p>
            <a:pPr lvl="1"/>
            <a:r>
              <a:rPr lang="en-US"/>
              <a:t>System Characteristics include (but are not limited to)</a:t>
            </a:r>
          </a:p>
          <a:p>
            <a:pPr lvl="2"/>
            <a:r>
              <a:rPr lang="en-US"/>
              <a:t>Physical properties of the communication signals</a:t>
            </a:r>
          </a:p>
          <a:p>
            <a:pPr lvl="2"/>
            <a:r>
              <a:rPr lang="en-US"/>
              <a:t>Physical topology of the communication medium and logical topology of the data transmission</a:t>
            </a:r>
          </a:p>
          <a:p>
            <a:pPr lvl="2"/>
            <a:r>
              <a:rPr lang="en-US"/>
              <a:t>Format and timing of the signals</a:t>
            </a:r>
          </a:p>
          <a:p>
            <a:pPr lvl="2"/>
            <a:r>
              <a:rPr lang="en-US"/>
              <a:t>Error and Flow control, connection management, recovery, security </a:t>
            </a:r>
            <a:endParaRPr lang="en-US" dirty="0"/>
          </a:p>
        </p:txBody>
      </p:sp>
      <p:sp>
        <p:nvSpPr>
          <p:cNvPr id="21509" name="Slide Number Placeholder 4"/>
          <p:cNvSpPr>
            <a:spLocks noGrp="1"/>
          </p:cNvSpPr>
          <p:nvPr>
            <p:ph type="sldNum" sz="quarter" idx="10"/>
          </p:nvPr>
        </p:nvSpPr>
        <p:spPr/>
        <p:txBody>
          <a:bodyPr/>
          <a:lstStyle/>
          <a:p>
            <a:fld id="{389A85BB-95F6-41A5-8EC2-1DF6643E4FEE}" type="slidenum">
              <a:rPr lang="en-US" smtClean="0"/>
              <a:pPr/>
              <a:t>4</a:t>
            </a:fld>
            <a:endParaRPr lang="en-US"/>
          </a:p>
        </p:txBody>
      </p:sp>
    </p:spTree>
    <p:custDataLst>
      <p:tags r:id="rId1"/>
    </p:custDataLst>
    <p:extLst>
      <p:ext uri="{BB962C8B-B14F-4D97-AF65-F5344CB8AC3E}">
        <p14:creationId xmlns:p14="http://schemas.microsoft.com/office/powerpoint/2010/main" val="30718114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Background</a:t>
            </a:r>
            <a:endParaRPr lang="en-US" dirty="0"/>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5</a:t>
            </a:fld>
            <a:endParaRPr lang="en-US"/>
          </a:p>
        </p:txBody>
      </p:sp>
    </p:spTree>
    <p:custDataLst>
      <p:tags r:id="rId1"/>
    </p:custDataLst>
    <p:extLst>
      <p:ext uri="{BB962C8B-B14F-4D97-AF65-F5344CB8AC3E}">
        <p14:creationId xmlns:p14="http://schemas.microsoft.com/office/powerpoint/2010/main" val="17419355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Background (part 2)</a:t>
            </a:r>
          </a:p>
        </p:txBody>
      </p:sp>
      <p:sp>
        <p:nvSpPr>
          <p:cNvPr id="23554" name="Rectangle 3"/>
          <p:cNvSpPr>
            <a:spLocks noGrp="1" noChangeArrowheads="1"/>
          </p:cNvSpPr>
          <p:nvPr>
            <p:ph idx="1"/>
          </p:nvPr>
        </p:nvSpPr>
        <p:spPr/>
        <p:txBody>
          <a:bodyPr/>
          <a:lstStyle/>
          <a:p>
            <a:r>
              <a:rPr lang="en-US"/>
              <a:t>How do data networks work?</a:t>
            </a:r>
          </a:p>
          <a:p>
            <a:pPr lvl="1"/>
            <a:r>
              <a:rPr lang="en-US"/>
              <a:t>Systems communicate over a shared communication medium according to an agreed upon convention (standard).</a:t>
            </a:r>
          </a:p>
          <a:p>
            <a:pPr lvl="1"/>
            <a:r>
              <a:rPr lang="en-US"/>
              <a:t>Several sets of standards currently exist: </a:t>
            </a:r>
          </a:p>
          <a:p>
            <a:pPr lvl="2"/>
            <a:r>
              <a:rPr lang="en-US"/>
              <a:t>DoD: TCP/IP</a:t>
            </a:r>
          </a:p>
          <a:p>
            <a:pPr lvl="2"/>
            <a:r>
              <a:rPr lang="en-US"/>
              <a:t>ISO: OSI model</a:t>
            </a:r>
          </a:p>
          <a:p>
            <a:pPr lvl="2"/>
            <a:r>
              <a:rPr lang="en-US"/>
              <a:t>Commercial: SNA, IPX, X.25, ...</a:t>
            </a:r>
          </a:p>
          <a:p>
            <a:pPr lvl="2"/>
            <a:r>
              <a:rPr lang="en-US"/>
              <a:t>Proprietary</a:t>
            </a:r>
          </a:p>
          <a:p>
            <a:pPr lvl="1"/>
            <a:r>
              <a:rPr lang="en-US"/>
              <a:t>In this course we will basically follow the seven layer approach defined by ISO with additional emphasis on the DoD hierarchy.</a:t>
            </a:r>
            <a:endParaRPr lang="en-US" dirty="0"/>
          </a:p>
        </p:txBody>
      </p:sp>
      <p:sp>
        <p:nvSpPr>
          <p:cNvPr id="23557" name="Slide Number Placeholder 4"/>
          <p:cNvSpPr>
            <a:spLocks noGrp="1"/>
          </p:cNvSpPr>
          <p:nvPr>
            <p:ph type="sldNum" sz="quarter" idx="10"/>
          </p:nvPr>
        </p:nvSpPr>
        <p:spPr/>
        <p:txBody>
          <a:bodyPr/>
          <a:lstStyle/>
          <a:p>
            <a:fld id="{AE899DFE-4B84-448F-9C95-07192FE45E57}" type="slidenum">
              <a:rPr lang="en-US" smtClean="0"/>
              <a:pPr/>
              <a:t>6</a:t>
            </a:fld>
            <a:endParaRPr lang="en-US"/>
          </a:p>
        </p:txBody>
      </p:sp>
    </p:spTree>
    <p:custDataLst>
      <p:tags r:id="rId1"/>
    </p:custDataLst>
    <p:extLst>
      <p:ext uri="{BB962C8B-B14F-4D97-AF65-F5344CB8AC3E}">
        <p14:creationId xmlns:p14="http://schemas.microsoft.com/office/powerpoint/2010/main" val="37803584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Background – DoD Model</a:t>
            </a:r>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7</a:t>
            </a:fld>
            <a:endParaRPr lang="en-US"/>
          </a:p>
        </p:txBody>
      </p:sp>
    </p:spTree>
    <p:custDataLst>
      <p:tags r:id="rId1"/>
    </p:custDataLst>
    <p:extLst>
      <p:ext uri="{BB962C8B-B14F-4D97-AF65-F5344CB8AC3E}">
        <p14:creationId xmlns:p14="http://schemas.microsoft.com/office/powerpoint/2010/main" val="9305189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Background – OSI Model</a:t>
            </a:r>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8</a:t>
            </a:fld>
            <a:endParaRPr lang="en-US"/>
          </a:p>
        </p:txBody>
      </p:sp>
    </p:spTree>
    <p:custDataLst>
      <p:tags r:id="rId1"/>
    </p:custDataLst>
    <p:extLst>
      <p:ext uri="{BB962C8B-B14F-4D97-AF65-F5344CB8AC3E}">
        <p14:creationId xmlns:p14="http://schemas.microsoft.com/office/powerpoint/2010/main" val="28464753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Background – OSI Model (part 2)</a:t>
            </a:r>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9</a:t>
            </a:fld>
            <a:endParaRPr lang="en-US"/>
          </a:p>
        </p:txBody>
      </p:sp>
    </p:spTree>
    <p:custDataLst>
      <p:tags r:id="rId1"/>
    </p:custDataLst>
    <p:extLst>
      <p:ext uri="{BB962C8B-B14F-4D97-AF65-F5344CB8AC3E}">
        <p14:creationId xmlns:p14="http://schemas.microsoft.com/office/powerpoint/2010/main" val="3363552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1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1"/>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2"/>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3"/>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4"/>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5"/>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6"/>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7"/>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8"/>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29"/>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0"/>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1"/>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32"/>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2659</TotalTime>
  <Words>902</Words>
  <Application>Microsoft Office PowerPoint</Application>
  <PresentationFormat>On-screen Show (4:3)</PresentationFormat>
  <Paragraphs>156</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 Antiqua</vt:lpstr>
      <vt:lpstr>Calibri</vt:lpstr>
      <vt:lpstr>Calibri Light</vt:lpstr>
      <vt:lpstr>PP_C5Modules_CC_License_standard</vt:lpstr>
      <vt:lpstr>  Module 1: Internetworking</vt:lpstr>
      <vt:lpstr>Internetworking Module</vt:lpstr>
      <vt:lpstr>Learning Outcomes</vt:lpstr>
      <vt:lpstr>Background</vt:lpstr>
      <vt:lpstr>Background</vt:lpstr>
      <vt:lpstr>Background (part 2)</vt:lpstr>
      <vt:lpstr>Background – DoD Model</vt:lpstr>
      <vt:lpstr>Background – OSI Model</vt:lpstr>
      <vt:lpstr>Background – OSI Model (part 2)</vt:lpstr>
      <vt:lpstr>Background – OSI Model (part 3)</vt:lpstr>
      <vt:lpstr>Network Layers</vt:lpstr>
      <vt:lpstr>OSI Layers 1 and 2</vt:lpstr>
      <vt:lpstr>OSI Layers 3 and 4</vt:lpstr>
      <vt:lpstr>OSI Layers 5-7</vt:lpstr>
      <vt:lpstr>DoD Layers</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237</cp:revision>
  <cp:lastPrinted>2016-07-18T16:40:10Z</cp:lastPrinted>
  <dcterms:created xsi:type="dcterms:W3CDTF">2016-07-03T20:12:42Z</dcterms:created>
  <dcterms:modified xsi:type="dcterms:W3CDTF">2018-04-03T20:59:56Z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