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339" r:id="rId3"/>
    <p:sldId id="334" r:id="rId4"/>
    <p:sldId id="335" r:id="rId5"/>
    <p:sldId id="336" r:id="rId6"/>
    <p:sldId id="337" r:id="rId7"/>
    <p:sldId id="340" r:id="rId8"/>
    <p:sldId id="341" r:id="rId9"/>
    <p:sldId id="338" r:id="rId10"/>
    <p:sldId id="342" r:id="rId11"/>
    <p:sldId id="333" r:id="rId12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81868" autoAdjust="0"/>
  </p:normalViewPr>
  <p:slideViewPr>
    <p:cSldViewPr snapToGrid="0" snapToObjects="1">
      <p:cViewPr varScale="1">
        <p:scale>
          <a:sx n="120" d="100"/>
          <a:sy n="120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br>
              <a:rPr lang="en-US" dirty="0"/>
            </a:br>
            <a:r>
              <a:rPr lang="en-US" dirty="0"/>
              <a:t>Please attribute Dr. Jim Alves-Foss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/4.0/legalco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ac.org/paper/gsec/1929/kevin-mitnick-hacking/10082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Module 1: Internetworking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2: Network Services and Threats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4818-C045-4C83-8F44-AD5AE579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3352-61A4-4783-984B-629AC9E2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discussion:</a:t>
            </a:r>
          </a:p>
          <a:p>
            <a:pPr lvl="1"/>
            <a:r>
              <a:rPr lang="en-US" dirty="0"/>
              <a:t>How can we solve/mitigate some of these threats?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17A3C-97A8-4BE7-ABC6-DB9F44DFF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2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threats do we see on the network?</a:t>
            </a:r>
          </a:p>
          <a:p>
            <a:pPr lvl="1"/>
            <a:r>
              <a:rPr lang="en-US" dirty="0"/>
              <a:t>For example: loss of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11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security services/functions/protection do we want from networks?</a:t>
            </a:r>
          </a:p>
          <a:p>
            <a:pPr lvl="1"/>
            <a:r>
              <a:rPr lang="en-US" dirty="0"/>
              <a:t>For example: message confidentiality.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0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Wish to control release of information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Do we wish ability to send/receive anonymous messages</a:t>
            </a:r>
          </a:p>
          <a:p>
            <a:pPr lvl="1"/>
            <a:r>
              <a:rPr lang="en-US" dirty="0"/>
              <a:t>Do we wish to keep existence of communication a secret</a:t>
            </a:r>
          </a:p>
          <a:p>
            <a:r>
              <a:rPr lang="en-US" dirty="0"/>
              <a:t>Attacks: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Rerouting of messages</a:t>
            </a:r>
          </a:p>
          <a:p>
            <a:pPr lvl="1"/>
            <a:r>
              <a:rPr lang="en-US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40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of Message</a:t>
            </a:r>
          </a:p>
          <a:p>
            <a:pPr lvl="1"/>
            <a:r>
              <a:rPr lang="en-US" dirty="0"/>
              <a:t>We want to make sure message contents are not modified</a:t>
            </a:r>
          </a:p>
          <a:p>
            <a:pPr lvl="1"/>
            <a:r>
              <a:rPr lang="en-US" dirty="0"/>
              <a:t>Complete messages</a:t>
            </a:r>
          </a:p>
          <a:p>
            <a:pPr lvl="1"/>
            <a:r>
              <a:rPr lang="en-US" dirty="0"/>
              <a:t>Valid transactions (consistency models)</a:t>
            </a:r>
          </a:p>
          <a:p>
            <a:r>
              <a:rPr lang="en-US" dirty="0"/>
              <a:t>Contents of Headers</a:t>
            </a:r>
          </a:p>
          <a:p>
            <a:pPr lvl="1"/>
            <a:r>
              <a:rPr lang="en-US" dirty="0"/>
              <a:t>We want to make sure message headers are not modified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We want to be able to authenticate message source</a:t>
            </a:r>
          </a:p>
          <a:p>
            <a:r>
              <a:rPr lang="en-US" dirty="0"/>
              <a:t>Non-repudiation</a:t>
            </a:r>
          </a:p>
          <a:p>
            <a:pPr lvl="1"/>
            <a:r>
              <a:rPr lang="en-US" dirty="0"/>
              <a:t>We want to prevent a sender from denying a message was sent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links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 </a:t>
            </a:r>
          </a:p>
          <a:p>
            <a:r>
              <a:rPr lang="en-US" dirty="0"/>
              <a:t>Intermediate hosts</a:t>
            </a:r>
          </a:p>
          <a:p>
            <a:pPr lvl="1"/>
            <a:r>
              <a:rPr lang="en-US" dirty="0"/>
              <a:t>Reliable throughput</a:t>
            </a:r>
          </a:p>
          <a:p>
            <a:pPr lvl="1"/>
            <a:r>
              <a:rPr lang="en-US" dirty="0"/>
              <a:t>Acceptable delays</a:t>
            </a:r>
          </a:p>
          <a:p>
            <a:r>
              <a:rPr lang="en-US" dirty="0"/>
              <a:t>Paths:</a:t>
            </a:r>
          </a:p>
          <a:p>
            <a:pPr lvl="1"/>
            <a:r>
              <a:rPr lang="en-US" dirty="0"/>
              <a:t>“shortest” paths</a:t>
            </a:r>
          </a:p>
          <a:p>
            <a:pPr lvl="1"/>
            <a:r>
              <a:rPr lang="en-US" dirty="0"/>
              <a:t>Connectivity between end-points</a:t>
            </a:r>
          </a:p>
          <a:p>
            <a:r>
              <a:rPr lang="en-US" dirty="0"/>
              <a:t>Endpoints</a:t>
            </a:r>
          </a:p>
          <a:p>
            <a:pPr lvl="1"/>
            <a:r>
              <a:rPr lang="en-US" dirty="0"/>
              <a:t>Acceptable response time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82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6942-49DC-40D4-B213-312AA852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DA86-A76C-4725-9ACF-DFCD26D5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 Against Infrastructure</a:t>
            </a:r>
          </a:p>
          <a:p>
            <a:pPr lvl="1"/>
            <a:r>
              <a:rPr lang="en-US" b="1" dirty="0"/>
              <a:t>Man-in-the-Middle</a:t>
            </a:r>
            <a:r>
              <a:rPr lang="en-US" dirty="0"/>
              <a:t> – an attacker inserts their computer into the network between the sender and receiver:</a:t>
            </a:r>
          </a:p>
          <a:p>
            <a:pPr lvl="2"/>
            <a:r>
              <a:rPr lang="en-US" i="1" dirty="0"/>
              <a:t>Eavesdropping</a:t>
            </a:r>
            <a:r>
              <a:rPr lang="en-US" dirty="0"/>
              <a:t> – can unauthorized user “listen-in” on conversations? Can they obtain copies of messages sent between computers? – </a:t>
            </a:r>
            <a:r>
              <a:rPr lang="en-US" i="1" dirty="0"/>
              <a:t>Passive Attack</a:t>
            </a:r>
            <a:endParaRPr lang="en-US" dirty="0"/>
          </a:p>
          <a:p>
            <a:pPr lvl="2"/>
            <a:r>
              <a:rPr lang="en-US" i="1" dirty="0"/>
              <a:t>Tampering</a:t>
            </a:r>
            <a:r>
              <a:rPr lang="en-US" dirty="0"/>
              <a:t> – can unauthorized users insert new messages or modify/delete messages from the network infrastructure? – </a:t>
            </a:r>
            <a:r>
              <a:rPr lang="en-US" i="1" dirty="0"/>
              <a:t>Active Attack</a:t>
            </a:r>
            <a:endParaRPr lang="en-US" dirty="0"/>
          </a:p>
          <a:p>
            <a:pPr lvl="1"/>
            <a:r>
              <a:rPr lang="en-US" b="1" dirty="0"/>
              <a:t>Re-routing</a:t>
            </a:r>
            <a:r>
              <a:rPr lang="en-US" dirty="0"/>
              <a:t> – can an attacker cause the internet to route packets to different locations? Effective in wired or wireless networks.</a:t>
            </a:r>
          </a:p>
          <a:p>
            <a:pPr lvl="2"/>
            <a:r>
              <a:rPr lang="en-US" i="1" dirty="0"/>
              <a:t>Black Hole </a:t>
            </a:r>
            <a:r>
              <a:rPr lang="en-US" dirty="0"/>
              <a:t>– compromised node tries to reroute all traffic from surrounding neighbors to itself and deletes them</a:t>
            </a:r>
          </a:p>
          <a:p>
            <a:pPr lvl="2"/>
            <a:r>
              <a:rPr lang="en-US" i="1" dirty="0"/>
              <a:t>Sink Hole</a:t>
            </a:r>
            <a:r>
              <a:rPr lang="en-US" dirty="0"/>
              <a:t> – like black hole, and selectively deletes them</a:t>
            </a:r>
          </a:p>
          <a:p>
            <a:pPr lvl="2"/>
            <a:r>
              <a:rPr lang="en-US" i="1" dirty="0"/>
              <a:t>Spoofing</a:t>
            </a:r>
            <a:r>
              <a:rPr lang="en-US" dirty="0"/>
              <a:t> – can attacker simulate a </a:t>
            </a:r>
            <a:r>
              <a:rPr lang="en-US" dirty="0" err="1"/>
              <a:t>legitiamte</a:t>
            </a:r>
            <a:r>
              <a:rPr lang="en-US" dirty="0"/>
              <a:t> destination/source address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1FD7B-7CDF-45B6-959F-D6168F385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83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FB26-AC60-4233-9663-74D9EE91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Threats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B53C-3BC7-446F-82B4-D4893447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Denial of Service: Beyond the routing attacks</a:t>
            </a:r>
          </a:p>
          <a:p>
            <a:pPr lvl="2"/>
            <a:r>
              <a:rPr lang="en-US" i="1" dirty="0"/>
              <a:t>Protocol attacks </a:t>
            </a:r>
            <a:r>
              <a:rPr lang="en-US" dirty="0"/>
              <a:t>– can an attacker send specific types of data, or large amounts of packets to cause the receiver to use up resources and thus be unable to respond to legitimate traffic?</a:t>
            </a:r>
          </a:p>
          <a:p>
            <a:pPr lvl="2"/>
            <a:r>
              <a:rPr lang="en-US" i="1" dirty="0"/>
              <a:t>Botnets – </a:t>
            </a:r>
            <a:r>
              <a:rPr lang="en-US" dirty="0"/>
              <a:t>can an attacker cause a machine to become an unwitting accomplice in an attack, effectively setting up a bot on the victim machine and controlling a network of these?  Large numbers of bots can cerate a distributed denial of service attack?</a:t>
            </a:r>
          </a:p>
          <a:p>
            <a:pPr lvl="2"/>
            <a:r>
              <a:rPr lang="en-US" i="1" dirty="0"/>
              <a:t>Race Conditions – </a:t>
            </a:r>
            <a:r>
              <a:rPr lang="en-US" dirty="0"/>
              <a:t>can attacker slow down a server to enable a spoofing or </a:t>
            </a:r>
            <a:r>
              <a:rPr lang="en-US"/>
              <a:t>masquerading attack?</a:t>
            </a:r>
            <a:br>
              <a:rPr lang="en-US" dirty="0"/>
            </a:br>
            <a:endParaRPr lang="en-US" i="1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FF004-8597-4EE1-9E26-E6E863BC2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Mitnick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following paper.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https://www.giac.org/paper/gsec/1929/kevin-mitnick-hacking/100826</a:t>
            </a:r>
            <a:r>
              <a:rPr lang="en-US" dirty="0"/>
              <a:t> </a:t>
            </a:r>
          </a:p>
          <a:p>
            <a:r>
              <a:rPr lang="en-US" dirty="0"/>
              <a:t>Discuss hit network infrastructure attacks.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436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TAG_BACKING_FORM_KEY" val="458800-https://vandalsuidaho-my.sharepoint.com/personal/jimaf_uidaho_edu/documents/cnap/network security/lectures/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2443</TotalTime>
  <Words>466</Words>
  <Application>Microsoft Office PowerPoint</Application>
  <PresentationFormat>On-screen Show (4:3)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PP_C5Modules_CC_License_standard</vt:lpstr>
      <vt:lpstr>  Module 1: Internetworking</vt:lpstr>
      <vt:lpstr>Network Threats</vt:lpstr>
      <vt:lpstr>Security Services</vt:lpstr>
      <vt:lpstr>Confidentiality</vt:lpstr>
      <vt:lpstr>Integrity</vt:lpstr>
      <vt:lpstr>Availability</vt:lpstr>
      <vt:lpstr>Network Threats</vt:lpstr>
      <vt:lpstr>Network Threats (part 2)</vt:lpstr>
      <vt:lpstr>Mitnick</vt:lpstr>
      <vt:lpstr>Network Security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James Alves-Foss</cp:lastModifiedBy>
  <cp:revision>201</cp:revision>
  <cp:lastPrinted>2016-07-18T16:40:10Z</cp:lastPrinted>
  <dcterms:created xsi:type="dcterms:W3CDTF">2016-07-03T20:12:42Z</dcterms:created>
  <dcterms:modified xsi:type="dcterms:W3CDTF">2018-04-03T21:38:26Z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86F05C5D-38ED-49F6-B50D-5307C990A092</vt:lpwstr>
  </property>
  <property fmtid="{D5CDD505-2E9C-101B-9397-08002B2CF9AE}" pid="6" name="ArticulateProjectFull">
    <vt:lpwstr>https://vandalsuidaho-my.sharepoint.com/personal/jimaf_uidaho_edu/Documents/CNAP/Network Security/Lectures\Lesson 1 Introduction.ppta</vt:lpwstr>
  </property>
</Properties>
</file>