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8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9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0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1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6"/>
  </p:notesMasterIdLst>
  <p:sldIdLst>
    <p:sldId id="256" r:id="rId2"/>
    <p:sldId id="303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34" r:id="rId13"/>
    <p:sldId id="335" r:id="rId14"/>
    <p:sldId id="336" r:id="rId15"/>
  </p:sldIdLst>
  <p:sldSz cx="9144000" cy="6858000" type="screen4x3"/>
  <p:notesSz cx="7315200" cy="9601200"/>
  <p:custDataLst>
    <p:tags r:id="rId17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6" autoAdjust="0"/>
    <p:restoredTop sz="81930" autoAdjust="0"/>
  </p:normalViewPr>
  <p:slideViewPr>
    <p:cSldViewPr snapToGrid="0" snapToObjects="1">
      <p:cViewPr>
        <p:scale>
          <a:sx n="101" d="100"/>
          <a:sy n="101" d="100"/>
        </p:scale>
        <p:origin x="2136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77F84-EBF5-4DC2-873D-49BD8B121CC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22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93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23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E80AE-A2D3-45AA-9282-165AD6710FE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33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81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54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62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9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47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3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Please attribute Dr. Jim Alves-Foss and Dr. Jia Song, University of Idaho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ags" Target="../tags/tag2.xml"/><Relationship Id="rId12" Type="http://schemas.openxmlformats.org/officeDocument/2006/relationships/image" Target="../media/image1.png"/><Relationship Id="rId13" Type="http://schemas.openxmlformats.org/officeDocument/2006/relationships/hyperlink" Target="https://creativecommons.org/licenses/by-nc/4.0/legalcode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©2017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 and Dr. Jia Song</a:t>
            </a:r>
            <a:r>
              <a:rPr lang="en-US" altLang="x-none" sz="105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, University of Idaho.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tags" Target="../tags/tag46.xml"/><Relationship Id="rId12" Type="http://schemas.openxmlformats.org/officeDocument/2006/relationships/slideLayout" Target="../slideLayouts/slideLayout6.xml"/><Relationship Id="rId13" Type="http://schemas.openxmlformats.org/officeDocument/2006/relationships/notesSlide" Target="../notesSlides/notesSlide10.xml"/><Relationship Id="rId1" Type="http://schemas.openxmlformats.org/officeDocument/2006/relationships/tags" Target="../tags/tag36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Relationship Id="rId8" Type="http://schemas.openxmlformats.org/officeDocument/2006/relationships/tags" Target="../tags/tag43.xml"/><Relationship Id="rId9" Type="http://schemas.openxmlformats.org/officeDocument/2006/relationships/tags" Target="../tags/tag44.xml"/><Relationship Id="rId10" Type="http://schemas.openxmlformats.org/officeDocument/2006/relationships/tags" Target="../tags/tag45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tags" Target="../tags/tag57.xml"/><Relationship Id="rId12" Type="http://schemas.openxmlformats.org/officeDocument/2006/relationships/tags" Target="../tags/tag58.xml"/><Relationship Id="rId13" Type="http://schemas.openxmlformats.org/officeDocument/2006/relationships/tags" Target="../tags/tag59.xml"/><Relationship Id="rId14" Type="http://schemas.openxmlformats.org/officeDocument/2006/relationships/tags" Target="../tags/tag60.xml"/><Relationship Id="rId15" Type="http://schemas.openxmlformats.org/officeDocument/2006/relationships/tags" Target="../tags/tag61.xml"/><Relationship Id="rId16" Type="http://schemas.openxmlformats.org/officeDocument/2006/relationships/slideLayout" Target="../slideLayouts/slideLayout6.xml"/><Relationship Id="rId17" Type="http://schemas.openxmlformats.org/officeDocument/2006/relationships/notesSlide" Target="../notesSlides/notesSlide11.xml"/><Relationship Id="rId1" Type="http://schemas.openxmlformats.org/officeDocument/2006/relationships/tags" Target="../tags/tag47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Relationship Id="rId6" Type="http://schemas.openxmlformats.org/officeDocument/2006/relationships/tags" Target="../tags/tag52.xml"/><Relationship Id="rId7" Type="http://schemas.openxmlformats.org/officeDocument/2006/relationships/tags" Target="../tags/tag53.xml"/><Relationship Id="rId8" Type="http://schemas.openxmlformats.org/officeDocument/2006/relationships/tags" Target="../tags/tag54.xml"/><Relationship Id="rId9" Type="http://schemas.openxmlformats.org/officeDocument/2006/relationships/tags" Target="../tags/tag55.xml"/><Relationship Id="rId10" Type="http://schemas.openxmlformats.org/officeDocument/2006/relationships/tags" Target="../tags/tag5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62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slideLayout" Target="../slideLayouts/slideLayout2.xml"/><Relationship Id="rId3" Type="http://schemas.openxmlformats.org/officeDocument/2006/relationships/hyperlink" Target="http://nvlpubs.nist.gov/nistpubs/SpecialPublications/NIST.SP.800-53r4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7.xml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5" Type="http://schemas.openxmlformats.org/officeDocument/2006/relationships/tags" Target="../tags/tag26.xml"/><Relationship Id="rId6" Type="http://schemas.openxmlformats.org/officeDocument/2006/relationships/tags" Target="../tags/tag27.xml"/><Relationship Id="rId7" Type="http://schemas.openxmlformats.org/officeDocument/2006/relationships/tags" Target="../tags/tag28.xml"/><Relationship Id="rId8" Type="http://schemas.openxmlformats.org/officeDocument/2006/relationships/slideLayout" Target="../slideLayouts/slideLayout6.xml"/><Relationship Id="rId9" Type="http://schemas.openxmlformats.org/officeDocument/2006/relationships/notesSlide" Target="../notesSlides/notesSlide8.xml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slideLayout" Target="../slideLayouts/slideLayout6.xml"/><Relationship Id="rId9" Type="http://schemas.openxmlformats.org/officeDocument/2006/relationships/notesSlide" Target="../notesSlides/notesSlide9.xml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Module 0: </a:t>
            </a:r>
            <a:r>
              <a:rPr lang="en-US" dirty="0"/>
              <a:t>Introduction</a:t>
            </a:r>
          </a:p>
        </p:txBody>
      </p:sp>
      <p:sp>
        <p:nvSpPr>
          <p:cNvPr id="12290" name="Subtitle 2"/>
          <p:cNvSpPr>
            <a:spLocks noGrp="1"/>
          </p:cNvSpPr>
          <p:nvPr>
            <p:ph type="body" sz="quarter" idx="13"/>
          </p:nvPr>
        </p:nvSpPr>
        <p:spPr>
          <a:xfrm>
            <a:off x="2629775" y="5202720"/>
            <a:ext cx="4220429" cy="278892"/>
          </a:xfrm>
        </p:spPr>
        <p:txBody>
          <a:bodyPr/>
          <a:lstStyle/>
          <a:p>
            <a:r>
              <a:rPr lang="en-US" dirty="0"/>
              <a:t>Lesson: </a:t>
            </a:r>
            <a:r>
              <a:rPr lang="en-US" dirty="0" err="1"/>
              <a:t>McCumber</a:t>
            </a:r>
            <a:r>
              <a:rPr lang="en-US" dirty="0"/>
              <a:t> Cube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4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Assurance: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A Comprehensive Model – Policy &amp; Practice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54289-A986-46DF-A6A1-B7C74A5B07B5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686050" y="3962400"/>
            <a:ext cx="3524250" cy="1619250"/>
            <a:chOff x="1692" y="2112"/>
            <a:chExt cx="2220" cy="1020"/>
          </a:xfrm>
        </p:grpSpPr>
        <p:grpSp>
          <p:nvGrpSpPr>
            <p:cNvPr id="19485" name="Group 15"/>
            <p:cNvGrpSpPr>
              <a:grpSpLocks noChangeAspect="1"/>
            </p:cNvGrpSpPr>
            <p:nvPr/>
          </p:nvGrpSpPr>
          <p:grpSpPr bwMode="auto">
            <a:xfrm>
              <a:off x="1692" y="2112"/>
              <a:ext cx="2220" cy="1020"/>
              <a:chOff x="1872" y="2832"/>
              <a:chExt cx="1776" cy="816"/>
            </a:xfrm>
          </p:grpSpPr>
          <p:sp>
            <p:nvSpPr>
              <p:cNvPr id="19487" name="AutoShape 16"/>
              <p:cNvSpPr>
                <a:spLocks noChangeAspect="1" noChangeArrowheads="1"/>
              </p:cNvSpPr>
              <p:nvPr/>
            </p:nvSpPr>
            <p:spPr bwMode="auto">
              <a:xfrm>
                <a:off x="2160" y="2841"/>
                <a:ext cx="1488" cy="52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9488" name="AutoShape 17"/>
              <p:cNvSpPr>
                <a:spLocks noChangeAspect="1" noChangeArrowheads="1"/>
              </p:cNvSpPr>
              <p:nvPr/>
            </p:nvSpPr>
            <p:spPr bwMode="auto">
              <a:xfrm>
                <a:off x="2016" y="2985"/>
                <a:ext cx="1488" cy="52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9489" name="AutoShape 18"/>
              <p:cNvSpPr>
                <a:spLocks noChangeAspect="1" noChangeArrowheads="1"/>
              </p:cNvSpPr>
              <p:nvPr/>
            </p:nvSpPr>
            <p:spPr bwMode="auto">
              <a:xfrm>
                <a:off x="1872" y="3120"/>
                <a:ext cx="1488" cy="52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490" name="Group 19"/>
              <p:cNvGrpSpPr>
                <a:grpSpLocks noChangeAspect="1"/>
              </p:cNvGrpSpPr>
              <p:nvPr/>
            </p:nvGrpSpPr>
            <p:grpSpPr bwMode="auto">
              <a:xfrm>
                <a:off x="2784" y="2832"/>
                <a:ext cx="432" cy="816"/>
                <a:chOff x="2976" y="1056"/>
                <a:chExt cx="432" cy="864"/>
              </a:xfrm>
            </p:grpSpPr>
            <p:sp>
              <p:nvSpPr>
                <p:cNvPr id="19494" name="Line 20"/>
                <p:cNvSpPr>
                  <a:spLocks noChangeAspect="1" noChangeShapeType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 flipV="1">
                  <a:off x="2976" y="153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95" name="Line 21"/>
                <p:cNvSpPr>
                  <a:spLocks noChangeAspect="1" noChangeShapeType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 flipV="1">
                  <a:off x="2976" y="1056"/>
                  <a:ext cx="432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91" name="Group 22"/>
              <p:cNvGrpSpPr>
                <a:grpSpLocks noChangeAspect="1"/>
              </p:cNvGrpSpPr>
              <p:nvPr/>
            </p:nvGrpSpPr>
            <p:grpSpPr bwMode="auto">
              <a:xfrm>
                <a:off x="2304" y="2832"/>
                <a:ext cx="432" cy="816"/>
                <a:chOff x="2976" y="1056"/>
                <a:chExt cx="432" cy="864"/>
              </a:xfrm>
            </p:grpSpPr>
            <p:sp>
              <p:nvSpPr>
                <p:cNvPr id="19492" name="Line 23"/>
                <p:cNvSpPr>
                  <a:spLocks noChangeAspect="1" noChangeShapeType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 flipV="1">
                  <a:off x="2976" y="153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93" name="Line 24"/>
                <p:cNvSpPr>
                  <a:spLocks noChangeAspect="1" noChangeShapeType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 flipV="1">
                  <a:off x="2976" y="1056"/>
                  <a:ext cx="432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9486" name="Text Box 25"/>
            <p:cNvSpPr txBox="1">
              <a:spLocks noChangeAspect="1" noChangeArrowheads="1"/>
            </p:cNvSpPr>
            <p:nvPr/>
          </p:nvSpPr>
          <p:spPr bwMode="auto">
            <a:xfrm>
              <a:off x="1860" y="2721"/>
              <a:ext cx="180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solidFill>
                    <a:srgbClr val="FF66FF"/>
                  </a:solidFill>
                </a:rPr>
                <a:t>Policy &amp; Practice</a:t>
              </a:r>
            </a:p>
          </p:txBody>
        </p:sp>
      </p:grpSp>
      <p:grpSp>
        <p:nvGrpSpPr>
          <p:cNvPr id="19461" name="Group 26"/>
          <p:cNvGrpSpPr>
            <a:grpSpLocks/>
          </p:cNvGrpSpPr>
          <p:nvPr/>
        </p:nvGrpSpPr>
        <p:grpSpPr bwMode="auto">
          <a:xfrm>
            <a:off x="3257550" y="3057525"/>
            <a:ext cx="5295900" cy="1047750"/>
            <a:chOff x="2040" y="1536"/>
            <a:chExt cx="3336" cy="660"/>
          </a:xfrm>
        </p:grpSpPr>
        <p:sp>
          <p:nvSpPr>
            <p:cNvPr id="19483" name="AutoShape 27"/>
            <p:cNvSpPr>
              <a:spLocks noChangeAspect="1" noChangeArrowheads="1"/>
            </p:cNvSpPr>
            <p:nvPr/>
          </p:nvSpPr>
          <p:spPr bwMode="auto">
            <a:xfrm>
              <a:off x="2040" y="1536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9484" name="Text Box 28"/>
            <p:cNvSpPr txBox="1">
              <a:spLocks noChangeAspect="1" noChangeArrowheads="1"/>
            </p:cNvSpPr>
            <p:nvPr/>
          </p:nvSpPr>
          <p:spPr bwMode="auto">
            <a:xfrm>
              <a:off x="4116" y="1742"/>
              <a:ext cx="12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Transmission</a:t>
              </a:r>
            </a:p>
          </p:txBody>
        </p:sp>
      </p:grpSp>
      <p:grpSp>
        <p:nvGrpSpPr>
          <p:cNvPr id="19462" name="Group 29"/>
          <p:cNvGrpSpPr>
            <a:grpSpLocks/>
          </p:cNvGrpSpPr>
          <p:nvPr/>
        </p:nvGrpSpPr>
        <p:grpSpPr bwMode="auto">
          <a:xfrm>
            <a:off x="2971800" y="3343275"/>
            <a:ext cx="4724400" cy="1047750"/>
            <a:chOff x="1848" y="1728"/>
            <a:chExt cx="2976" cy="660"/>
          </a:xfrm>
        </p:grpSpPr>
        <p:sp>
          <p:nvSpPr>
            <p:cNvPr id="19481" name="AutoShape 30"/>
            <p:cNvSpPr>
              <a:spLocks noChangeAspect="1" noChangeArrowheads="1"/>
            </p:cNvSpPr>
            <p:nvPr/>
          </p:nvSpPr>
          <p:spPr bwMode="auto">
            <a:xfrm>
              <a:off x="1848" y="1728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9482" name="Text Box 31"/>
            <p:cNvSpPr txBox="1">
              <a:spLocks noChangeAspect="1" noChangeArrowheads="1"/>
            </p:cNvSpPr>
            <p:nvPr/>
          </p:nvSpPr>
          <p:spPr bwMode="auto">
            <a:xfrm>
              <a:off x="3924" y="1943"/>
              <a:ext cx="90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Storage</a:t>
              </a:r>
            </a:p>
          </p:txBody>
        </p:sp>
      </p:grpSp>
      <p:grpSp>
        <p:nvGrpSpPr>
          <p:cNvPr id="19463" name="Group 32"/>
          <p:cNvGrpSpPr>
            <a:grpSpLocks/>
          </p:cNvGrpSpPr>
          <p:nvPr/>
        </p:nvGrpSpPr>
        <p:grpSpPr bwMode="auto">
          <a:xfrm>
            <a:off x="2681288" y="3648075"/>
            <a:ext cx="5638800" cy="1047750"/>
            <a:chOff x="1680" y="1902"/>
            <a:chExt cx="3564" cy="660"/>
          </a:xfrm>
        </p:grpSpPr>
        <p:sp>
          <p:nvSpPr>
            <p:cNvPr id="19479" name="AutoShape 33"/>
            <p:cNvSpPr>
              <a:spLocks noChangeAspect="1" noChangeArrowheads="1"/>
            </p:cNvSpPr>
            <p:nvPr/>
          </p:nvSpPr>
          <p:spPr bwMode="auto">
            <a:xfrm>
              <a:off x="1680" y="1902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9480" name="Text Box 34"/>
            <p:cNvSpPr txBox="1">
              <a:spLocks noChangeAspect="1" noChangeArrowheads="1"/>
            </p:cNvSpPr>
            <p:nvPr/>
          </p:nvSpPr>
          <p:spPr bwMode="auto">
            <a:xfrm>
              <a:off x="3684" y="2183"/>
              <a:ext cx="15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Processing</a:t>
              </a:r>
            </a:p>
          </p:txBody>
        </p:sp>
      </p:grpSp>
      <p:sp>
        <p:nvSpPr>
          <p:cNvPr id="12323" name="Text Box 35"/>
          <p:cNvSpPr txBox="1">
            <a:spLocks noChangeAspect="1" noChangeArrowheads="1"/>
          </p:cNvSpPr>
          <p:nvPr/>
        </p:nvSpPr>
        <p:spPr bwMode="auto">
          <a:xfrm rot="-2625046">
            <a:off x="5357813" y="1828800"/>
            <a:ext cx="24336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2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Confidentiality</a:t>
            </a:r>
          </a:p>
        </p:txBody>
      </p:sp>
      <p:grpSp>
        <p:nvGrpSpPr>
          <p:cNvPr id="19465" name="Group 36"/>
          <p:cNvGrpSpPr>
            <a:grpSpLocks/>
          </p:cNvGrpSpPr>
          <p:nvPr/>
        </p:nvGrpSpPr>
        <p:grpSpPr bwMode="auto">
          <a:xfrm>
            <a:off x="4481513" y="2152650"/>
            <a:ext cx="1481137" cy="2540000"/>
            <a:chOff x="2823" y="1356"/>
            <a:chExt cx="933" cy="1600"/>
          </a:xfrm>
        </p:grpSpPr>
        <p:grpSp>
          <p:nvGrpSpPr>
            <p:cNvPr id="19475" name="Group 37"/>
            <p:cNvGrpSpPr>
              <a:grpSpLocks/>
            </p:cNvGrpSpPr>
            <p:nvPr/>
          </p:nvGrpSpPr>
          <p:grpSpPr bwMode="auto">
            <a:xfrm>
              <a:off x="2828" y="1921"/>
              <a:ext cx="524" cy="1035"/>
              <a:chOff x="2828" y="1921"/>
              <a:chExt cx="524" cy="1035"/>
            </a:xfrm>
          </p:grpSpPr>
          <p:sp>
            <p:nvSpPr>
              <p:cNvPr id="19477" name="Line 38"/>
              <p:cNvSpPr>
                <a:spLocks noChangeAspect="1" noChangeShapeType="1"/>
              </p:cNvSpPr>
              <p:nvPr>
                <p:custDataLst>
                  <p:tags r:id="rId6"/>
                </p:custDataLst>
              </p:nvPr>
            </p:nvSpPr>
            <p:spPr bwMode="auto">
              <a:xfrm flipV="1">
                <a:off x="2832" y="2471"/>
                <a:ext cx="0" cy="48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8" name="Line 39"/>
              <p:cNvSpPr>
                <a:spLocks noChangeAspect="1"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2828" y="1921"/>
                <a:ext cx="524" cy="5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28" name="Text Box 40"/>
            <p:cNvSpPr txBox="1"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 rot="-2625046">
              <a:off x="2823" y="1356"/>
              <a:ext cx="933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sz="20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Integrity</a:t>
              </a:r>
            </a:p>
          </p:txBody>
        </p:sp>
      </p:grpSp>
      <p:grpSp>
        <p:nvGrpSpPr>
          <p:cNvPr id="19466" name="Group 41"/>
          <p:cNvGrpSpPr>
            <a:grpSpLocks/>
          </p:cNvGrpSpPr>
          <p:nvPr/>
        </p:nvGrpSpPr>
        <p:grpSpPr bwMode="auto">
          <a:xfrm>
            <a:off x="3449638" y="2012950"/>
            <a:ext cx="1903412" cy="2686050"/>
            <a:chOff x="2173" y="1268"/>
            <a:chExt cx="1199" cy="1692"/>
          </a:xfrm>
        </p:grpSpPr>
        <p:sp>
          <p:nvSpPr>
            <p:cNvPr id="19472" name="Line 42"/>
            <p:cNvSpPr>
              <a:spLocks noChangeAspect="1" noChangeShapeType="1"/>
            </p:cNvSpPr>
            <p:nvPr>
              <p:custDataLst>
                <p:tags r:id="rId2"/>
              </p:custDataLst>
            </p:nvPr>
          </p:nvSpPr>
          <p:spPr bwMode="auto">
            <a:xfrm flipV="1">
              <a:off x="2240" y="2464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Line 43"/>
            <p:cNvSpPr>
              <a:spLocks noChangeAspect="1" noChangeShapeType="1"/>
            </p:cNvSpPr>
            <p:nvPr>
              <p:custDataLst>
                <p:tags r:id="rId3"/>
              </p:custDataLst>
            </p:nvPr>
          </p:nvSpPr>
          <p:spPr bwMode="auto">
            <a:xfrm flipV="1">
              <a:off x="2244" y="1927"/>
              <a:ext cx="507" cy="5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2" name="Text Box 44"/>
            <p:cNvSpPr txBox="1"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 rot="-2625046">
              <a:off x="2173" y="1268"/>
              <a:ext cx="1199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sz="20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Availability</a:t>
              </a:r>
            </a:p>
          </p:txBody>
        </p:sp>
      </p:grpSp>
      <p:sp>
        <p:nvSpPr>
          <p:cNvPr id="19467" name="Text Box 45"/>
          <p:cNvSpPr txBox="1">
            <a:spLocks noChangeAspect="1" noChangeArrowheads="1"/>
          </p:cNvSpPr>
          <p:nvPr/>
        </p:nvSpPr>
        <p:spPr bwMode="auto">
          <a:xfrm>
            <a:off x="3241675" y="4157663"/>
            <a:ext cx="2211388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b="1">
                <a:solidFill>
                  <a:srgbClr val="FF66FF"/>
                </a:solidFill>
              </a:rPr>
              <a:t>Technology</a:t>
            </a:r>
          </a:p>
        </p:txBody>
      </p:sp>
      <p:sp>
        <p:nvSpPr>
          <p:cNvPr id="19469" name="Text Box 47"/>
          <p:cNvSpPr txBox="1">
            <a:spLocks noChangeArrowheads="1"/>
          </p:cNvSpPr>
          <p:nvPr/>
        </p:nvSpPr>
        <p:spPr bwMode="auto">
          <a:xfrm>
            <a:off x="400050" y="2066925"/>
            <a:ext cx="2638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336" name="Text Box 48"/>
          <p:cNvSpPr txBox="1">
            <a:spLocks noChangeArrowheads="1"/>
          </p:cNvSpPr>
          <p:nvPr/>
        </p:nvSpPr>
        <p:spPr bwMode="auto">
          <a:xfrm>
            <a:off x="323850" y="2238375"/>
            <a:ext cx="2143125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Policy defines the “what” of IA</a:t>
            </a:r>
          </a:p>
          <a:p>
            <a:pPr>
              <a:spcBef>
                <a:spcPct val="50000"/>
              </a:spcBef>
            </a:pPr>
            <a:r>
              <a:rPr lang="en-US" sz="1800"/>
              <a:t>Practice defines the “when” of IA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023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8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Assurance: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A Comprehensive Model - Education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4B6B5-EE21-4C6E-A5ED-E0C65957BA6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686050" y="4857750"/>
            <a:ext cx="3524250" cy="1619250"/>
            <a:chOff x="1692" y="2676"/>
            <a:chExt cx="2220" cy="1020"/>
          </a:xfrm>
        </p:grpSpPr>
        <p:grpSp>
          <p:nvGrpSpPr>
            <p:cNvPr id="20520" name="Group 3"/>
            <p:cNvGrpSpPr>
              <a:grpSpLocks noChangeAspect="1"/>
            </p:cNvGrpSpPr>
            <p:nvPr/>
          </p:nvGrpSpPr>
          <p:grpSpPr bwMode="auto">
            <a:xfrm>
              <a:off x="1692" y="2676"/>
              <a:ext cx="2220" cy="1020"/>
              <a:chOff x="1872" y="2832"/>
              <a:chExt cx="1776" cy="816"/>
            </a:xfrm>
          </p:grpSpPr>
          <p:sp>
            <p:nvSpPr>
              <p:cNvPr id="20522" name="AutoShape 4"/>
              <p:cNvSpPr>
                <a:spLocks noChangeAspect="1" noChangeArrowheads="1"/>
              </p:cNvSpPr>
              <p:nvPr/>
            </p:nvSpPr>
            <p:spPr bwMode="auto">
              <a:xfrm>
                <a:off x="2160" y="2841"/>
                <a:ext cx="1488" cy="52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0523" name="AutoShape 5"/>
              <p:cNvSpPr>
                <a:spLocks noChangeAspect="1" noChangeArrowheads="1"/>
              </p:cNvSpPr>
              <p:nvPr/>
            </p:nvSpPr>
            <p:spPr bwMode="auto">
              <a:xfrm>
                <a:off x="2016" y="2985"/>
                <a:ext cx="1488" cy="52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0524" name="AutoShape 6"/>
              <p:cNvSpPr>
                <a:spLocks noChangeAspect="1" noChangeArrowheads="1"/>
              </p:cNvSpPr>
              <p:nvPr/>
            </p:nvSpPr>
            <p:spPr bwMode="auto">
              <a:xfrm>
                <a:off x="1872" y="3120"/>
                <a:ext cx="1488" cy="52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525" name="Group 7"/>
              <p:cNvGrpSpPr>
                <a:grpSpLocks noChangeAspect="1"/>
              </p:cNvGrpSpPr>
              <p:nvPr/>
            </p:nvGrpSpPr>
            <p:grpSpPr bwMode="auto">
              <a:xfrm>
                <a:off x="2784" y="2832"/>
                <a:ext cx="432" cy="816"/>
                <a:chOff x="2976" y="1056"/>
                <a:chExt cx="432" cy="864"/>
              </a:xfrm>
            </p:grpSpPr>
            <p:sp>
              <p:nvSpPr>
                <p:cNvPr id="20529" name="Line 8"/>
                <p:cNvSpPr>
                  <a:spLocks noChangeAspect="1" noChangeShapeType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 flipV="1">
                  <a:off x="2976" y="153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30" name="Line 9"/>
                <p:cNvSpPr>
                  <a:spLocks noChangeAspect="1" noChangeShapeType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 flipV="1">
                  <a:off x="2976" y="1056"/>
                  <a:ext cx="432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526" name="Group 10"/>
              <p:cNvGrpSpPr>
                <a:grpSpLocks noChangeAspect="1"/>
              </p:cNvGrpSpPr>
              <p:nvPr/>
            </p:nvGrpSpPr>
            <p:grpSpPr bwMode="auto">
              <a:xfrm>
                <a:off x="2304" y="2832"/>
                <a:ext cx="432" cy="816"/>
                <a:chOff x="2976" y="1056"/>
                <a:chExt cx="432" cy="864"/>
              </a:xfrm>
            </p:grpSpPr>
            <p:sp>
              <p:nvSpPr>
                <p:cNvPr id="20527" name="Line 11"/>
                <p:cNvSpPr>
                  <a:spLocks noChangeAspect="1" noChangeShapeType="1"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 flipV="1">
                  <a:off x="2976" y="153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28" name="Line 12"/>
                <p:cNvSpPr>
                  <a:spLocks noChangeAspect="1" noChangeShapeType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 flipV="1">
                  <a:off x="2976" y="1056"/>
                  <a:ext cx="432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0521" name="Text Box 13"/>
            <p:cNvSpPr txBox="1">
              <a:spLocks noChangeAspect="1" noChangeArrowheads="1"/>
            </p:cNvSpPr>
            <p:nvPr/>
          </p:nvSpPr>
          <p:spPr bwMode="auto">
            <a:xfrm>
              <a:off x="2052" y="3239"/>
              <a:ext cx="180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solidFill>
                    <a:srgbClr val="FF66FF"/>
                  </a:solidFill>
                </a:rPr>
                <a:t>Education</a:t>
              </a:r>
            </a:p>
          </p:txBody>
        </p:sp>
      </p:grpSp>
      <p:grpSp>
        <p:nvGrpSpPr>
          <p:cNvPr id="20485" name="Group 14"/>
          <p:cNvGrpSpPr>
            <a:grpSpLocks/>
          </p:cNvGrpSpPr>
          <p:nvPr/>
        </p:nvGrpSpPr>
        <p:grpSpPr bwMode="auto">
          <a:xfrm>
            <a:off x="2686050" y="3962400"/>
            <a:ext cx="3524250" cy="1619250"/>
            <a:chOff x="1692" y="2112"/>
            <a:chExt cx="2220" cy="1020"/>
          </a:xfrm>
        </p:grpSpPr>
        <p:grpSp>
          <p:nvGrpSpPr>
            <p:cNvPr id="20509" name="Group 15"/>
            <p:cNvGrpSpPr>
              <a:grpSpLocks noChangeAspect="1"/>
            </p:cNvGrpSpPr>
            <p:nvPr/>
          </p:nvGrpSpPr>
          <p:grpSpPr bwMode="auto">
            <a:xfrm>
              <a:off x="1692" y="2112"/>
              <a:ext cx="2220" cy="1020"/>
              <a:chOff x="1872" y="2832"/>
              <a:chExt cx="1776" cy="816"/>
            </a:xfrm>
          </p:grpSpPr>
          <p:sp>
            <p:nvSpPr>
              <p:cNvPr id="20511" name="AutoShape 16"/>
              <p:cNvSpPr>
                <a:spLocks noChangeAspect="1" noChangeArrowheads="1"/>
              </p:cNvSpPr>
              <p:nvPr/>
            </p:nvSpPr>
            <p:spPr bwMode="auto">
              <a:xfrm>
                <a:off x="2160" y="2841"/>
                <a:ext cx="1488" cy="52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0512" name="AutoShape 17"/>
              <p:cNvSpPr>
                <a:spLocks noChangeAspect="1" noChangeArrowheads="1"/>
              </p:cNvSpPr>
              <p:nvPr/>
            </p:nvSpPr>
            <p:spPr bwMode="auto">
              <a:xfrm>
                <a:off x="2016" y="2985"/>
                <a:ext cx="1488" cy="52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0513" name="AutoShape 18"/>
              <p:cNvSpPr>
                <a:spLocks noChangeAspect="1" noChangeArrowheads="1"/>
              </p:cNvSpPr>
              <p:nvPr/>
            </p:nvSpPr>
            <p:spPr bwMode="auto">
              <a:xfrm>
                <a:off x="1872" y="3120"/>
                <a:ext cx="1488" cy="52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514" name="Group 19"/>
              <p:cNvGrpSpPr>
                <a:grpSpLocks noChangeAspect="1"/>
              </p:cNvGrpSpPr>
              <p:nvPr/>
            </p:nvGrpSpPr>
            <p:grpSpPr bwMode="auto">
              <a:xfrm>
                <a:off x="2784" y="2832"/>
                <a:ext cx="432" cy="816"/>
                <a:chOff x="2976" y="1056"/>
                <a:chExt cx="432" cy="864"/>
              </a:xfrm>
            </p:grpSpPr>
            <p:sp>
              <p:nvSpPr>
                <p:cNvPr id="20518" name="Line 20"/>
                <p:cNvSpPr>
                  <a:spLocks noChangeAspect="1" noChangeShapeType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 flipV="1">
                  <a:off x="2976" y="153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19" name="Line 21"/>
                <p:cNvSpPr>
                  <a:spLocks noChangeAspect="1" noChangeShapeType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 flipV="1">
                  <a:off x="2976" y="1056"/>
                  <a:ext cx="432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515" name="Group 22"/>
              <p:cNvGrpSpPr>
                <a:grpSpLocks noChangeAspect="1"/>
              </p:cNvGrpSpPr>
              <p:nvPr/>
            </p:nvGrpSpPr>
            <p:grpSpPr bwMode="auto">
              <a:xfrm>
                <a:off x="2304" y="2832"/>
                <a:ext cx="432" cy="816"/>
                <a:chOff x="2976" y="1056"/>
                <a:chExt cx="432" cy="864"/>
              </a:xfrm>
            </p:grpSpPr>
            <p:sp>
              <p:nvSpPr>
                <p:cNvPr id="20516" name="Line 23"/>
                <p:cNvSpPr>
                  <a:spLocks noChangeAspect="1" noChangeShapeType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 flipV="1">
                  <a:off x="2976" y="153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17" name="Line 24"/>
                <p:cNvSpPr>
                  <a:spLocks noChangeAspect="1" noChangeShapeType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 flipV="1">
                  <a:off x="2976" y="1056"/>
                  <a:ext cx="432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0510" name="Text Box 25"/>
            <p:cNvSpPr txBox="1">
              <a:spLocks noChangeAspect="1" noChangeArrowheads="1"/>
            </p:cNvSpPr>
            <p:nvPr/>
          </p:nvSpPr>
          <p:spPr bwMode="auto">
            <a:xfrm>
              <a:off x="1860" y="2721"/>
              <a:ext cx="180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solidFill>
                    <a:srgbClr val="FF66FF"/>
                  </a:solidFill>
                </a:rPr>
                <a:t>Policy &amp; Practice</a:t>
              </a:r>
            </a:p>
          </p:txBody>
        </p:sp>
      </p:grpSp>
      <p:grpSp>
        <p:nvGrpSpPr>
          <p:cNvPr id="20486" name="Group 26"/>
          <p:cNvGrpSpPr>
            <a:grpSpLocks/>
          </p:cNvGrpSpPr>
          <p:nvPr/>
        </p:nvGrpSpPr>
        <p:grpSpPr bwMode="auto">
          <a:xfrm>
            <a:off x="3257550" y="3057525"/>
            <a:ext cx="5295900" cy="1047750"/>
            <a:chOff x="2040" y="1536"/>
            <a:chExt cx="3336" cy="660"/>
          </a:xfrm>
        </p:grpSpPr>
        <p:sp>
          <p:nvSpPr>
            <p:cNvPr id="20507" name="AutoShape 27"/>
            <p:cNvSpPr>
              <a:spLocks noChangeAspect="1" noChangeArrowheads="1"/>
            </p:cNvSpPr>
            <p:nvPr/>
          </p:nvSpPr>
          <p:spPr bwMode="auto">
            <a:xfrm>
              <a:off x="2040" y="1536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20508" name="Text Box 28"/>
            <p:cNvSpPr txBox="1">
              <a:spLocks noChangeAspect="1" noChangeArrowheads="1"/>
            </p:cNvSpPr>
            <p:nvPr/>
          </p:nvSpPr>
          <p:spPr bwMode="auto">
            <a:xfrm>
              <a:off x="4116" y="1742"/>
              <a:ext cx="12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Transmission</a:t>
              </a:r>
            </a:p>
          </p:txBody>
        </p:sp>
      </p:grpSp>
      <p:grpSp>
        <p:nvGrpSpPr>
          <p:cNvPr id="20487" name="Group 29"/>
          <p:cNvGrpSpPr>
            <a:grpSpLocks/>
          </p:cNvGrpSpPr>
          <p:nvPr/>
        </p:nvGrpSpPr>
        <p:grpSpPr bwMode="auto">
          <a:xfrm>
            <a:off x="2971800" y="3343275"/>
            <a:ext cx="4724400" cy="1047750"/>
            <a:chOff x="1848" y="1728"/>
            <a:chExt cx="2976" cy="660"/>
          </a:xfrm>
        </p:grpSpPr>
        <p:sp>
          <p:nvSpPr>
            <p:cNvPr id="20505" name="AutoShape 30"/>
            <p:cNvSpPr>
              <a:spLocks noChangeAspect="1" noChangeArrowheads="1"/>
            </p:cNvSpPr>
            <p:nvPr/>
          </p:nvSpPr>
          <p:spPr bwMode="auto">
            <a:xfrm>
              <a:off x="1848" y="1728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20506" name="Text Box 31"/>
            <p:cNvSpPr txBox="1">
              <a:spLocks noChangeAspect="1" noChangeArrowheads="1"/>
            </p:cNvSpPr>
            <p:nvPr/>
          </p:nvSpPr>
          <p:spPr bwMode="auto">
            <a:xfrm>
              <a:off x="3924" y="1943"/>
              <a:ext cx="90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Storage</a:t>
              </a:r>
            </a:p>
          </p:txBody>
        </p:sp>
      </p:grpSp>
      <p:grpSp>
        <p:nvGrpSpPr>
          <p:cNvPr id="20488" name="Group 32"/>
          <p:cNvGrpSpPr>
            <a:grpSpLocks/>
          </p:cNvGrpSpPr>
          <p:nvPr/>
        </p:nvGrpSpPr>
        <p:grpSpPr bwMode="auto">
          <a:xfrm>
            <a:off x="2681288" y="3648075"/>
            <a:ext cx="5638800" cy="1047750"/>
            <a:chOff x="1680" y="1902"/>
            <a:chExt cx="3564" cy="660"/>
          </a:xfrm>
        </p:grpSpPr>
        <p:sp>
          <p:nvSpPr>
            <p:cNvPr id="20503" name="AutoShape 33"/>
            <p:cNvSpPr>
              <a:spLocks noChangeAspect="1" noChangeArrowheads="1"/>
            </p:cNvSpPr>
            <p:nvPr/>
          </p:nvSpPr>
          <p:spPr bwMode="auto">
            <a:xfrm>
              <a:off x="1680" y="1902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20504" name="Text Box 34"/>
            <p:cNvSpPr txBox="1">
              <a:spLocks noChangeAspect="1" noChangeArrowheads="1"/>
            </p:cNvSpPr>
            <p:nvPr/>
          </p:nvSpPr>
          <p:spPr bwMode="auto">
            <a:xfrm>
              <a:off x="3684" y="2183"/>
              <a:ext cx="15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Processing</a:t>
              </a:r>
            </a:p>
          </p:txBody>
        </p:sp>
      </p:grpSp>
      <p:sp>
        <p:nvSpPr>
          <p:cNvPr id="13347" name="Text Box 35"/>
          <p:cNvSpPr txBox="1">
            <a:spLocks noChangeAspect="1" noChangeArrowheads="1"/>
          </p:cNvSpPr>
          <p:nvPr/>
        </p:nvSpPr>
        <p:spPr bwMode="auto">
          <a:xfrm rot="-2625046">
            <a:off x="5357813" y="1828800"/>
            <a:ext cx="24336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2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Confidentiality</a:t>
            </a:r>
          </a:p>
        </p:txBody>
      </p:sp>
      <p:grpSp>
        <p:nvGrpSpPr>
          <p:cNvPr id="20490" name="Group 36"/>
          <p:cNvGrpSpPr>
            <a:grpSpLocks/>
          </p:cNvGrpSpPr>
          <p:nvPr/>
        </p:nvGrpSpPr>
        <p:grpSpPr bwMode="auto">
          <a:xfrm>
            <a:off x="4481513" y="2152650"/>
            <a:ext cx="1481137" cy="2540000"/>
            <a:chOff x="2823" y="1356"/>
            <a:chExt cx="933" cy="1600"/>
          </a:xfrm>
        </p:grpSpPr>
        <p:grpSp>
          <p:nvGrpSpPr>
            <p:cNvPr id="20499" name="Group 37"/>
            <p:cNvGrpSpPr>
              <a:grpSpLocks/>
            </p:cNvGrpSpPr>
            <p:nvPr/>
          </p:nvGrpSpPr>
          <p:grpSpPr bwMode="auto">
            <a:xfrm>
              <a:off x="2828" y="1921"/>
              <a:ext cx="524" cy="1035"/>
              <a:chOff x="2828" y="1921"/>
              <a:chExt cx="524" cy="1035"/>
            </a:xfrm>
          </p:grpSpPr>
          <p:sp>
            <p:nvSpPr>
              <p:cNvPr id="20501" name="Line 38"/>
              <p:cNvSpPr>
                <a:spLocks noChangeAspect="1" noChangeShapeType="1"/>
              </p:cNvSpPr>
              <p:nvPr>
                <p:custDataLst>
                  <p:tags r:id="rId6"/>
                </p:custDataLst>
              </p:nvPr>
            </p:nvSpPr>
            <p:spPr bwMode="auto">
              <a:xfrm flipV="1">
                <a:off x="2832" y="2471"/>
                <a:ext cx="0" cy="48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2" name="Line 39"/>
              <p:cNvSpPr>
                <a:spLocks noChangeAspect="1"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2828" y="1921"/>
                <a:ext cx="524" cy="5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52" name="Text Box 40"/>
            <p:cNvSpPr txBox="1"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 rot="-2625046">
              <a:off x="2823" y="1356"/>
              <a:ext cx="933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sz="20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Integrity</a:t>
              </a:r>
            </a:p>
          </p:txBody>
        </p:sp>
      </p:grpSp>
      <p:grpSp>
        <p:nvGrpSpPr>
          <p:cNvPr id="20491" name="Group 41"/>
          <p:cNvGrpSpPr>
            <a:grpSpLocks/>
          </p:cNvGrpSpPr>
          <p:nvPr/>
        </p:nvGrpSpPr>
        <p:grpSpPr bwMode="auto">
          <a:xfrm>
            <a:off x="3449638" y="2012950"/>
            <a:ext cx="1903412" cy="2686050"/>
            <a:chOff x="2173" y="1268"/>
            <a:chExt cx="1199" cy="1692"/>
          </a:xfrm>
        </p:grpSpPr>
        <p:sp>
          <p:nvSpPr>
            <p:cNvPr id="20496" name="Line 42"/>
            <p:cNvSpPr>
              <a:spLocks noChangeAspect="1" noChangeShapeType="1"/>
            </p:cNvSpPr>
            <p:nvPr>
              <p:custDataLst>
                <p:tags r:id="rId2"/>
              </p:custDataLst>
            </p:nvPr>
          </p:nvSpPr>
          <p:spPr bwMode="auto">
            <a:xfrm flipV="1">
              <a:off x="2240" y="2464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43"/>
            <p:cNvSpPr>
              <a:spLocks noChangeAspect="1" noChangeShapeType="1"/>
            </p:cNvSpPr>
            <p:nvPr>
              <p:custDataLst>
                <p:tags r:id="rId3"/>
              </p:custDataLst>
            </p:nvPr>
          </p:nvSpPr>
          <p:spPr bwMode="auto">
            <a:xfrm flipV="1">
              <a:off x="2244" y="1927"/>
              <a:ext cx="507" cy="5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6" name="Text Box 44"/>
            <p:cNvSpPr txBox="1"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 rot="-2625046">
              <a:off x="2173" y="1268"/>
              <a:ext cx="1199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sz="20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Availability</a:t>
              </a:r>
            </a:p>
          </p:txBody>
        </p:sp>
      </p:grpSp>
      <p:sp>
        <p:nvSpPr>
          <p:cNvPr id="20492" name="Text Box 45"/>
          <p:cNvSpPr txBox="1">
            <a:spLocks noChangeAspect="1" noChangeArrowheads="1"/>
          </p:cNvSpPr>
          <p:nvPr/>
        </p:nvSpPr>
        <p:spPr bwMode="auto">
          <a:xfrm>
            <a:off x="3241675" y="4157663"/>
            <a:ext cx="2211388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b="1">
                <a:solidFill>
                  <a:srgbClr val="FF66FF"/>
                </a:solidFill>
              </a:rPr>
              <a:t>Technology</a:t>
            </a:r>
          </a:p>
        </p:txBody>
      </p:sp>
      <p:sp>
        <p:nvSpPr>
          <p:cNvPr id="13359" name="Text Box 47"/>
          <p:cNvSpPr txBox="1">
            <a:spLocks noChangeArrowheads="1"/>
          </p:cNvSpPr>
          <p:nvPr/>
        </p:nvSpPr>
        <p:spPr bwMode="auto">
          <a:xfrm>
            <a:off x="533400" y="2124075"/>
            <a:ext cx="239077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Education, Training and Awareness provide the most prominent IA measure.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228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91DAED-3423-437E-AC01-FED216017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C.I.A.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4FB07DF-4AB7-4E48-B372-C3F7CEFB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CIA of Cyber Security</a:t>
            </a:r>
          </a:p>
          <a:p>
            <a:pPr lvl="1"/>
            <a:r>
              <a:rPr lang="en-US" dirty="0"/>
              <a:t>Refers to the overarching security goals</a:t>
            </a:r>
          </a:p>
          <a:p>
            <a:pPr lvl="1"/>
            <a:r>
              <a:rPr lang="en-US" dirty="0"/>
              <a:t>Confidentiality: </a:t>
            </a:r>
          </a:p>
          <a:p>
            <a:pPr lvl="2"/>
            <a:r>
              <a:rPr lang="en-US" dirty="0"/>
              <a:t>Preserving authorized restrictions on information access and disclosure, including means for protecting personal privacy and proprietary information. SOURCE: SP 800-53</a:t>
            </a:r>
          </a:p>
          <a:p>
            <a:pPr lvl="1"/>
            <a:r>
              <a:rPr lang="en-US" dirty="0"/>
              <a:t>Integrity</a:t>
            </a:r>
          </a:p>
          <a:p>
            <a:pPr lvl="2"/>
            <a:r>
              <a:rPr lang="en-US" dirty="0"/>
              <a:t>Guarding against improper information modification or destruction, and includes ensuring information non-repudiation and authenticity.  SOURCE: SP 800-53</a:t>
            </a:r>
          </a:p>
          <a:p>
            <a:pPr lvl="1"/>
            <a:r>
              <a:rPr lang="en-US" dirty="0"/>
              <a:t>Availability</a:t>
            </a:r>
          </a:p>
          <a:p>
            <a:pPr lvl="2"/>
            <a:r>
              <a:rPr lang="en-US" dirty="0"/>
              <a:t>Ensuring timely and reliable access to and use of information. SOURCE: SP 800-53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8C796D8-9D14-4A98-B2CA-C6E3F25E7E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1CD291-EBF4-47B8-BDB1-CD835FFC1B3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779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9D14E5-7FBC-4600-8E60-1B48C0C6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24996D-C4BF-4373-BEBC-70A320FA1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[SP 800-53] “Security and Privacy Controls for Federal Information Systems and Organizations”  NIST Special Publication 88-53r4, 2013.</a:t>
            </a:r>
          </a:p>
          <a:p>
            <a:pPr lvl="1"/>
            <a:r>
              <a:rPr lang="en-US" dirty="0">
                <a:hlinkClick r:id="rId3"/>
              </a:rPr>
              <a:t>http://nvlpubs.nist.gov/nistpubs/SpecialPublications/NIST.SP.800-53r4.pdf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958EBC5-60C0-48EF-B65F-DBB7A46E55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7991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7B55DC7-B95B-4807-B808-1E7A81E0F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67019-40B7-405C-98B7-75F3216AFF7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="" xmlns:a16="http://schemas.microsoft.com/office/drawing/2014/main" id="{2785A2B3-FCF4-4D59-9841-12917D91B27A}"/>
              </a:ext>
            </a:extLst>
          </p:cNvPr>
          <p:cNvSpPr txBox="1">
            <a:spLocks/>
          </p:cNvSpPr>
          <p:nvPr/>
        </p:nvSpPr>
        <p:spPr>
          <a:xfrm>
            <a:off x="725683" y="871606"/>
            <a:ext cx="7893050" cy="5114787"/>
          </a:xfrm>
          <a:prstGeom prst="rect">
            <a:avLst/>
          </a:prstGeom>
        </p:spPr>
        <p:txBody>
          <a:bodyPr/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Please attribute Dr. Jim Alves-Foss and Dr. Jia Song, University of Idaho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sz="1600" dirty="0"/>
              <a:t>Except where otherwise noted, this work is licensed under https://creativecommons.org/licenses/by-nc-sa/4.0/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Creative Commons and the double C in a circle are registered trademarks of Creative commons in the United States and other countries. Third party marks and brands are the property of their respective holders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Project sponsored by the National Security Agency under grant Number </a:t>
            </a:r>
            <a:r>
              <a:rPr lang="en-US" sz="1600" dirty="0" smtClean="0"/>
              <a:t>H98230-17-1-0199. The </a:t>
            </a:r>
            <a:r>
              <a:rPr lang="en-US" sz="1600" dirty="0"/>
              <a:t>United States Government is authorized to reproduce and distribute reprints notwithstanding any copyright notation herein.</a:t>
            </a:r>
          </a:p>
          <a:p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140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completion of this lesson, students will be able to</a:t>
            </a:r>
          </a:p>
          <a:p>
            <a:pPr lvl="1"/>
            <a:r>
              <a:rPr lang="en-US" dirty="0"/>
              <a:t>Explain all components of the </a:t>
            </a:r>
            <a:r>
              <a:rPr lang="en-US" dirty="0" err="1"/>
              <a:t>McCumber</a:t>
            </a:r>
            <a:r>
              <a:rPr lang="en-US" dirty="0"/>
              <a:t> model of cybersecurity</a:t>
            </a:r>
          </a:p>
          <a:p>
            <a:pPr lvl="1"/>
            <a:r>
              <a:rPr lang="en-US" dirty="0"/>
              <a:t>Define Confidentiality, Integrity and Availability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B1163B0-19D9-4859-8B88-CD4B64601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Assurance: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A Comprehensive Model - Transmission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A3A9F-ED34-46C0-9AEC-9245FF3831B8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3257550" y="3057525"/>
            <a:ext cx="5295900" cy="1047750"/>
            <a:chOff x="2040" y="1536"/>
            <a:chExt cx="3336" cy="660"/>
          </a:xfrm>
        </p:grpSpPr>
        <p:sp>
          <p:nvSpPr>
            <p:cNvPr id="12296" name="AutoShape 4"/>
            <p:cNvSpPr>
              <a:spLocks noChangeAspect="1" noChangeArrowheads="1"/>
            </p:cNvSpPr>
            <p:nvPr/>
          </p:nvSpPr>
          <p:spPr bwMode="auto">
            <a:xfrm>
              <a:off x="2040" y="1536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2297" name="Text Box 8"/>
            <p:cNvSpPr txBox="1">
              <a:spLocks noChangeAspect="1" noChangeArrowheads="1"/>
            </p:cNvSpPr>
            <p:nvPr/>
          </p:nvSpPr>
          <p:spPr bwMode="auto">
            <a:xfrm>
              <a:off x="4116" y="1742"/>
              <a:ext cx="12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Transmission</a:t>
              </a:r>
            </a:p>
          </p:txBody>
        </p:sp>
      </p:grpSp>
      <p:sp>
        <p:nvSpPr>
          <p:cNvPr id="2120" name="Text Box 72"/>
          <p:cNvSpPr txBox="1">
            <a:spLocks noChangeArrowheads="1"/>
          </p:cNvSpPr>
          <p:nvPr/>
        </p:nvSpPr>
        <p:spPr bwMode="auto">
          <a:xfrm>
            <a:off x="3048000" y="4159250"/>
            <a:ext cx="41910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The transfer of information from one computer system to another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Using network (wired or wireless)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Using portable medium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303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6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Assurance: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A Comprehensive Model - Storage 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90368-2539-4839-AA15-84A37647B7D6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3316" name="Group 26"/>
          <p:cNvGrpSpPr>
            <a:grpSpLocks/>
          </p:cNvGrpSpPr>
          <p:nvPr/>
        </p:nvGrpSpPr>
        <p:grpSpPr bwMode="auto">
          <a:xfrm>
            <a:off x="3257550" y="3057525"/>
            <a:ext cx="5295900" cy="1047750"/>
            <a:chOff x="2040" y="1536"/>
            <a:chExt cx="3336" cy="660"/>
          </a:xfrm>
        </p:grpSpPr>
        <p:sp>
          <p:nvSpPr>
            <p:cNvPr id="13323" name="AutoShape 27"/>
            <p:cNvSpPr>
              <a:spLocks noChangeAspect="1" noChangeArrowheads="1"/>
            </p:cNvSpPr>
            <p:nvPr/>
          </p:nvSpPr>
          <p:spPr bwMode="auto">
            <a:xfrm>
              <a:off x="2040" y="1536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3324" name="Text Box 28"/>
            <p:cNvSpPr txBox="1">
              <a:spLocks noChangeAspect="1" noChangeArrowheads="1"/>
            </p:cNvSpPr>
            <p:nvPr/>
          </p:nvSpPr>
          <p:spPr bwMode="auto">
            <a:xfrm>
              <a:off x="4116" y="1742"/>
              <a:ext cx="12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Transmission</a:t>
              </a: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2971800" y="3343275"/>
            <a:ext cx="4724400" cy="1047750"/>
            <a:chOff x="1848" y="1728"/>
            <a:chExt cx="2976" cy="660"/>
          </a:xfrm>
        </p:grpSpPr>
        <p:sp>
          <p:nvSpPr>
            <p:cNvPr id="13321" name="AutoShape 30"/>
            <p:cNvSpPr>
              <a:spLocks noChangeAspect="1" noChangeArrowheads="1"/>
            </p:cNvSpPr>
            <p:nvPr/>
          </p:nvSpPr>
          <p:spPr bwMode="auto">
            <a:xfrm>
              <a:off x="1848" y="1728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3322" name="Text Box 31"/>
            <p:cNvSpPr txBox="1">
              <a:spLocks noChangeAspect="1" noChangeArrowheads="1"/>
            </p:cNvSpPr>
            <p:nvPr/>
          </p:nvSpPr>
          <p:spPr bwMode="auto">
            <a:xfrm>
              <a:off x="3924" y="1943"/>
              <a:ext cx="90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Storage</a:t>
              </a:r>
            </a:p>
          </p:txBody>
        </p:sp>
      </p:grpSp>
      <p:sp>
        <p:nvSpPr>
          <p:cNvPr id="5167" name="Text Box 47"/>
          <p:cNvSpPr txBox="1">
            <a:spLocks noChangeArrowheads="1"/>
          </p:cNvSpPr>
          <p:nvPr/>
        </p:nvSpPr>
        <p:spPr bwMode="auto">
          <a:xfrm>
            <a:off x="2171700" y="4552950"/>
            <a:ext cx="5483225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To use information at a later time it must be stored.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 on disk/tape/CD/DVD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 </a:t>
            </a:r>
            <a:r>
              <a:rPr lang="en-US" sz="1800" dirty="0"/>
              <a:t>in memory registers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 cache/ RAM / ROM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715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0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Assurance: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A Comprehensive Model - Processing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4C3CB-D1FD-4132-AF22-02A29405DF54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4340" name="Group 26"/>
          <p:cNvGrpSpPr>
            <a:grpSpLocks/>
          </p:cNvGrpSpPr>
          <p:nvPr/>
        </p:nvGrpSpPr>
        <p:grpSpPr bwMode="auto">
          <a:xfrm>
            <a:off x="3257550" y="3057525"/>
            <a:ext cx="5295900" cy="1047750"/>
            <a:chOff x="2040" y="1536"/>
            <a:chExt cx="3336" cy="660"/>
          </a:xfrm>
        </p:grpSpPr>
        <p:sp>
          <p:nvSpPr>
            <p:cNvPr id="14350" name="AutoShape 27"/>
            <p:cNvSpPr>
              <a:spLocks noChangeAspect="1" noChangeArrowheads="1"/>
            </p:cNvSpPr>
            <p:nvPr/>
          </p:nvSpPr>
          <p:spPr bwMode="auto">
            <a:xfrm>
              <a:off x="2040" y="1536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4351" name="Text Box 28"/>
            <p:cNvSpPr txBox="1">
              <a:spLocks noChangeAspect="1" noChangeArrowheads="1"/>
            </p:cNvSpPr>
            <p:nvPr/>
          </p:nvSpPr>
          <p:spPr bwMode="auto">
            <a:xfrm>
              <a:off x="4116" y="1742"/>
              <a:ext cx="12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Transmission</a:t>
              </a:r>
            </a:p>
          </p:txBody>
        </p:sp>
      </p:grpSp>
      <p:grpSp>
        <p:nvGrpSpPr>
          <p:cNvPr id="14341" name="Group 29"/>
          <p:cNvGrpSpPr>
            <a:grpSpLocks/>
          </p:cNvGrpSpPr>
          <p:nvPr/>
        </p:nvGrpSpPr>
        <p:grpSpPr bwMode="auto">
          <a:xfrm>
            <a:off x="2971800" y="3343275"/>
            <a:ext cx="4724400" cy="1047750"/>
            <a:chOff x="1848" y="1728"/>
            <a:chExt cx="2976" cy="660"/>
          </a:xfrm>
        </p:grpSpPr>
        <p:sp>
          <p:nvSpPr>
            <p:cNvPr id="14348" name="AutoShape 30"/>
            <p:cNvSpPr>
              <a:spLocks noChangeAspect="1" noChangeArrowheads="1"/>
            </p:cNvSpPr>
            <p:nvPr/>
          </p:nvSpPr>
          <p:spPr bwMode="auto">
            <a:xfrm>
              <a:off x="1848" y="1728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4349" name="Text Box 31"/>
            <p:cNvSpPr txBox="1">
              <a:spLocks noChangeAspect="1" noChangeArrowheads="1"/>
            </p:cNvSpPr>
            <p:nvPr/>
          </p:nvSpPr>
          <p:spPr bwMode="auto">
            <a:xfrm>
              <a:off x="3924" y="1943"/>
              <a:ext cx="90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Storage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681288" y="3648075"/>
            <a:ext cx="5638800" cy="1047750"/>
            <a:chOff x="1680" y="1902"/>
            <a:chExt cx="3564" cy="660"/>
          </a:xfrm>
        </p:grpSpPr>
        <p:sp>
          <p:nvSpPr>
            <p:cNvPr id="14346" name="AutoShape 33"/>
            <p:cNvSpPr>
              <a:spLocks noChangeAspect="1" noChangeArrowheads="1"/>
            </p:cNvSpPr>
            <p:nvPr/>
          </p:nvSpPr>
          <p:spPr bwMode="auto">
            <a:xfrm>
              <a:off x="1680" y="1902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4347" name="Text Box 34"/>
            <p:cNvSpPr txBox="1">
              <a:spLocks noChangeAspect="1" noChangeArrowheads="1"/>
            </p:cNvSpPr>
            <p:nvPr/>
          </p:nvSpPr>
          <p:spPr bwMode="auto">
            <a:xfrm>
              <a:off x="3684" y="2183"/>
              <a:ext cx="15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Processing</a:t>
              </a:r>
            </a:p>
          </p:txBody>
        </p:sp>
      </p:grpSp>
      <p:sp>
        <p:nvSpPr>
          <p:cNvPr id="6191" name="Text Box 47"/>
          <p:cNvSpPr txBox="1">
            <a:spLocks noChangeArrowheads="1"/>
          </p:cNvSpPr>
          <p:nvPr/>
        </p:nvSpPr>
        <p:spPr bwMode="auto">
          <a:xfrm>
            <a:off x="2651125" y="4824413"/>
            <a:ext cx="41021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Processing presents its own challenges, as information must be made available to the processing unit, and is likely to be modified.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64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4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Assurance: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A Comprehensive Model - Confidentiality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DAD74-7BB4-478A-9BCE-8F15256048D1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5364" name="Group 26"/>
          <p:cNvGrpSpPr>
            <a:grpSpLocks/>
          </p:cNvGrpSpPr>
          <p:nvPr/>
        </p:nvGrpSpPr>
        <p:grpSpPr bwMode="auto">
          <a:xfrm>
            <a:off x="3257550" y="3057525"/>
            <a:ext cx="5295900" cy="1047750"/>
            <a:chOff x="2040" y="1536"/>
            <a:chExt cx="3336" cy="660"/>
          </a:xfrm>
        </p:grpSpPr>
        <p:sp>
          <p:nvSpPr>
            <p:cNvPr id="15375" name="AutoShape 27"/>
            <p:cNvSpPr>
              <a:spLocks noChangeAspect="1" noChangeArrowheads="1"/>
            </p:cNvSpPr>
            <p:nvPr/>
          </p:nvSpPr>
          <p:spPr bwMode="auto">
            <a:xfrm>
              <a:off x="2040" y="1536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5376" name="Text Box 28"/>
            <p:cNvSpPr txBox="1">
              <a:spLocks noChangeAspect="1" noChangeArrowheads="1"/>
            </p:cNvSpPr>
            <p:nvPr/>
          </p:nvSpPr>
          <p:spPr bwMode="auto">
            <a:xfrm>
              <a:off x="4116" y="1742"/>
              <a:ext cx="12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Transmission</a:t>
              </a:r>
            </a:p>
          </p:txBody>
        </p:sp>
      </p:grpSp>
      <p:grpSp>
        <p:nvGrpSpPr>
          <p:cNvPr id="15365" name="Group 29"/>
          <p:cNvGrpSpPr>
            <a:grpSpLocks/>
          </p:cNvGrpSpPr>
          <p:nvPr/>
        </p:nvGrpSpPr>
        <p:grpSpPr bwMode="auto">
          <a:xfrm>
            <a:off x="2971800" y="3343275"/>
            <a:ext cx="4724400" cy="1047750"/>
            <a:chOff x="1848" y="1728"/>
            <a:chExt cx="2976" cy="660"/>
          </a:xfrm>
        </p:grpSpPr>
        <p:sp>
          <p:nvSpPr>
            <p:cNvPr id="15373" name="AutoShape 30"/>
            <p:cNvSpPr>
              <a:spLocks noChangeAspect="1" noChangeArrowheads="1"/>
            </p:cNvSpPr>
            <p:nvPr/>
          </p:nvSpPr>
          <p:spPr bwMode="auto">
            <a:xfrm>
              <a:off x="1848" y="1728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5374" name="Text Box 31"/>
            <p:cNvSpPr txBox="1">
              <a:spLocks noChangeAspect="1" noChangeArrowheads="1"/>
            </p:cNvSpPr>
            <p:nvPr/>
          </p:nvSpPr>
          <p:spPr bwMode="auto">
            <a:xfrm>
              <a:off x="3924" y="1943"/>
              <a:ext cx="90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Storage</a:t>
              </a:r>
            </a:p>
          </p:txBody>
        </p:sp>
      </p:grpSp>
      <p:grpSp>
        <p:nvGrpSpPr>
          <p:cNvPr id="15366" name="Group 32"/>
          <p:cNvGrpSpPr>
            <a:grpSpLocks/>
          </p:cNvGrpSpPr>
          <p:nvPr/>
        </p:nvGrpSpPr>
        <p:grpSpPr bwMode="auto">
          <a:xfrm>
            <a:off x="2681288" y="3648075"/>
            <a:ext cx="5638800" cy="1047750"/>
            <a:chOff x="1680" y="1902"/>
            <a:chExt cx="3564" cy="660"/>
          </a:xfrm>
        </p:grpSpPr>
        <p:sp>
          <p:nvSpPr>
            <p:cNvPr id="15371" name="AutoShape 33"/>
            <p:cNvSpPr>
              <a:spLocks noChangeAspect="1" noChangeArrowheads="1"/>
            </p:cNvSpPr>
            <p:nvPr/>
          </p:nvSpPr>
          <p:spPr bwMode="auto">
            <a:xfrm>
              <a:off x="1680" y="1902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5372" name="Text Box 34"/>
            <p:cNvSpPr txBox="1">
              <a:spLocks noChangeAspect="1" noChangeArrowheads="1"/>
            </p:cNvSpPr>
            <p:nvPr/>
          </p:nvSpPr>
          <p:spPr bwMode="auto">
            <a:xfrm>
              <a:off x="3684" y="2183"/>
              <a:ext cx="15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Processing</a:t>
              </a:r>
            </a:p>
          </p:txBody>
        </p:sp>
      </p:grpSp>
      <p:sp>
        <p:nvSpPr>
          <p:cNvPr id="7203" name="Text Box 35"/>
          <p:cNvSpPr txBox="1">
            <a:spLocks noChangeAspect="1" noChangeArrowheads="1"/>
          </p:cNvSpPr>
          <p:nvPr/>
        </p:nvSpPr>
        <p:spPr bwMode="auto">
          <a:xfrm rot="-2625046">
            <a:off x="5357813" y="1828800"/>
            <a:ext cx="24336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2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Confidentiality</a:t>
            </a:r>
          </a:p>
        </p:txBody>
      </p:sp>
      <p:sp>
        <p:nvSpPr>
          <p:cNvPr id="7215" name="Text Box 47"/>
          <p:cNvSpPr txBox="1">
            <a:spLocks noChangeArrowheads="1"/>
          </p:cNvSpPr>
          <p:nvPr/>
        </p:nvSpPr>
        <p:spPr bwMode="auto">
          <a:xfrm>
            <a:off x="2781300" y="4889500"/>
            <a:ext cx="4006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The ability to control the release of information.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000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3" grpId="0"/>
      <p:bldP spid="72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8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Assurance: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A Comprehensive Model - Integrity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80F3D-6E99-4BFF-A6BA-E2E3AC3BD421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6388" name="Group 26"/>
          <p:cNvGrpSpPr>
            <a:grpSpLocks/>
          </p:cNvGrpSpPr>
          <p:nvPr/>
        </p:nvGrpSpPr>
        <p:grpSpPr bwMode="auto">
          <a:xfrm>
            <a:off x="3257550" y="3057525"/>
            <a:ext cx="5295900" cy="1047750"/>
            <a:chOff x="2040" y="1536"/>
            <a:chExt cx="3336" cy="660"/>
          </a:xfrm>
        </p:grpSpPr>
        <p:sp>
          <p:nvSpPr>
            <p:cNvPr id="16404" name="AutoShape 27"/>
            <p:cNvSpPr>
              <a:spLocks noChangeAspect="1" noChangeArrowheads="1"/>
            </p:cNvSpPr>
            <p:nvPr/>
          </p:nvSpPr>
          <p:spPr bwMode="auto">
            <a:xfrm>
              <a:off x="2040" y="1536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6405" name="Text Box 28"/>
            <p:cNvSpPr txBox="1">
              <a:spLocks noChangeAspect="1" noChangeArrowheads="1"/>
            </p:cNvSpPr>
            <p:nvPr/>
          </p:nvSpPr>
          <p:spPr bwMode="auto">
            <a:xfrm>
              <a:off x="4116" y="1742"/>
              <a:ext cx="12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Transmission</a:t>
              </a:r>
            </a:p>
          </p:txBody>
        </p:sp>
      </p:grpSp>
      <p:grpSp>
        <p:nvGrpSpPr>
          <p:cNvPr id="16389" name="Group 29"/>
          <p:cNvGrpSpPr>
            <a:grpSpLocks/>
          </p:cNvGrpSpPr>
          <p:nvPr/>
        </p:nvGrpSpPr>
        <p:grpSpPr bwMode="auto">
          <a:xfrm>
            <a:off x="2971800" y="3343275"/>
            <a:ext cx="4724400" cy="1047750"/>
            <a:chOff x="1848" y="1728"/>
            <a:chExt cx="2976" cy="660"/>
          </a:xfrm>
        </p:grpSpPr>
        <p:sp>
          <p:nvSpPr>
            <p:cNvPr id="16402" name="AutoShape 30"/>
            <p:cNvSpPr>
              <a:spLocks noChangeAspect="1" noChangeArrowheads="1"/>
            </p:cNvSpPr>
            <p:nvPr/>
          </p:nvSpPr>
          <p:spPr bwMode="auto">
            <a:xfrm>
              <a:off x="1848" y="1728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6403" name="Text Box 31"/>
            <p:cNvSpPr txBox="1">
              <a:spLocks noChangeAspect="1" noChangeArrowheads="1"/>
            </p:cNvSpPr>
            <p:nvPr/>
          </p:nvSpPr>
          <p:spPr bwMode="auto">
            <a:xfrm>
              <a:off x="3924" y="1943"/>
              <a:ext cx="90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Storage</a:t>
              </a:r>
            </a:p>
          </p:txBody>
        </p:sp>
      </p:grpSp>
      <p:grpSp>
        <p:nvGrpSpPr>
          <p:cNvPr id="16390" name="Group 32"/>
          <p:cNvGrpSpPr>
            <a:grpSpLocks/>
          </p:cNvGrpSpPr>
          <p:nvPr/>
        </p:nvGrpSpPr>
        <p:grpSpPr bwMode="auto">
          <a:xfrm>
            <a:off x="2681288" y="3648075"/>
            <a:ext cx="5638800" cy="1047750"/>
            <a:chOff x="1680" y="1902"/>
            <a:chExt cx="3564" cy="660"/>
          </a:xfrm>
        </p:grpSpPr>
        <p:sp>
          <p:nvSpPr>
            <p:cNvPr id="16400" name="AutoShape 33"/>
            <p:cNvSpPr>
              <a:spLocks noChangeAspect="1" noChangeArrowheads="1"/>
            </p:cNvSpPr>
            <p:nvPr/>
          </p:nvSpPr>
          <p:spPr bwMode="auto">
            <a:xfrm>
              <a:off x="1680" y="1902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6401" name="Text Box 34"/>
            <p:cNvSpPr txBox="1">
              <a:spLocks noChangeAspect="1" noChangeArrowheads="1"/>
            </p:cNvSpPr>
            <p:nvPr/>
          </p:nvSpPr>
          <p:spPr bwMode="auto">
            <a:xfrm>
              <a:off x="3684" y="2183"/>
              <a:ext cx="15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Processing</a:t>
              </a:r>
            </a:p>
          </p:txBody>
        </p:sp>
      </p:grpSp>
      <p:sp>
        <p:nvSpPr>
          <p:cNvPr id="8227" name="Text Box 35"/>
          <p:cNvSpPr txBox="1">
            <a:spLocks noChangeAspect="1" noChangeArrowheads="1"/>
          </p:cNvSpPr>
          <p:nvPr/>
        </p:nvSpPr>
        <p:spPr bwMode="auto">
          <a:xfrm rot="-2625046">
            <a:off x="5357813" y="1828800"/>
            <a:ext cx="24336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2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Confidentiality</a:t>
            </a:r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4481513" y="2152650"/>
            <a:ext cx="1481137" cy="2540000"/>
            <a:chOff x="2823" y="1356"/>
            <a:chExt cx="933" cy="1600"/>
          </a:xfrm>
        </p:grpSpPr>
        <p:grpSp>
          <p:nvGrpSpPr>
            <p:cNvPr id="16396" name="Group 37"/>
            <p:cNvGrpSpPr>
              <a:grpSpLocks/>
            </p:cNvGrpSpPr>
            <p:nvPr/>
          </p:nvGrpSpPr>
          <p:grpSpPr bwMode="auto">
            <a:xfrm>
              <a:off x="2828" y="1921"/>
              <a:ext cx="524" cy="1035"/>
              <a:chOff x="2828" y="1921"/>
              <a:chExt cx="524" cy="1035"/>
            </a:xfrm>
          </p:grpSpPr>
          <p:sp>
            <p:nvSpPr>
              <p:cNvPr id="16398" name="Line 38"/>
              <p:cNvSpPr>
                <a:spLocks noChangeAspect="1" noChangeShapeType="1"/>
              </p:cNvSpPr>
              <p:nvPr>
                <p:custDataLst>
                  <p:tags r:id="rId3"/>
                </p:custDataLst>
              </p:nvPr>
            </p:nvSpPr>
            <p:spPr bwMode="auto">
              <a:xfrm flipV="1">
                <a:off x="2832" y="2471"/>
                <a:ext cx="0" cy="48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9" name="Line 39"/>
              <p:cNvSpPr>
                <a:spLocks noChangeAspect="1" noChangeShapeType="1"/>
              </p:cNvSpPr>
              <p:nvPr>
                <p:custDataLst>
                  <p:tags r:id="rId4"/>
                </p:custDataLst>
              </p:nvPr>
            </p:nvSpPr>
            <p:spPr bwMode="auto">
              <a:xfrm flipV="1">
                <a:off x="2828" y="1921"/>
                <a:ext cx="524" cy="5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32" name="Text Box 40"/>
            <p:cNvSpPr txBox="1"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 rot="-2625046">
              <a:off x="2823" y="1356"/>
              <a:ext cx="933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sz="20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Integrity</a:t>
              </a:r>
            </a:p>
          </p:txBody>
        </p:sp>
      </p:grpSp>
      <p:sp>
        <p:nvSpPr>
          <p:cNvPr id="8239" name="Text Box 47"/>
          <p:cNvSpPr txBox="1">
            <a:spLocks noChangeArrowheads="1"/>
          </p:cNvSpPr>
          <p:nvPr/>
        </p:nvSpPr>
        <p:spPr bwMode="auto">
          <a:xfrm>
            <a:off x="2698750" y="4953000"/>
            <a:ext cx="4349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The quality of information that identifies how closely the information reflects reality.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554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2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Assurance: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A Comprehensive Model - Availability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F9DC4-6F9A-471E-9961-278611813B07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7412" name="Group 26"/>
          <p:cNvGrpSpPr>
            <a:grpSpLocks/>
          </p:cNvGrpSpPr>
          <p:nvPr/>
        </p:nvGrpSpPr>
        <p:grpSpPr bwMode="auto">
          <a:xfrm>
            <a:off x="3257550" y="3057525"/>
            <a:ext cx="5295900" cy="1047750"/>
            <a:chOff x="2040" y="1536"/>
            <a:chExt cx="3336" cy="660"/>
          </a:xfrm>
        </p:grpSpPr>
        <p:sp>
          <p:nvSpPr>
            <p:cNvPr id="17432" name="AutoShape 27"/>
            <p:cNvSpPr>
              <a:spLocks noChangeAspect="1" noChangeArrowheads="1"/>
            </p:cNvSpPr>
            <p:nvPr/>
          </p:nvSpPr>
          <p:spPr bwMode="auto">
            <a:xfrm>
              <a:off x="2040" y="1536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7433" name="Text Box 28"/>
            <p:cNvSpPr txBox="1">
              <a:spLocks noChangeAspect="1" noChangeArrowheads="1"/>
            </p:cNvSpPr>
            <p:nvPr/>
          </p:nvSpPr>
          <p:spPr bwMode="auto">
            <a:xfrm>
              <a:off x="4116" y="1742"/>
              <a:ext cx="12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Transmission</a:t>
              </a:r>
            </a:p>
          </p:txBody>
        </p:sp>
      </p:grpSp>
      <p:grpSp>
        <p:nvGrpSpPr>
          <p:cNvPr id="17413" name="Group 29"/>
          <p:cNvGrpSpPr>
            <a:grpSpLocks/>
          </p:cNvGrpSpPr>
          <p:nvPr/>
        </p:nvGrpSpPr>
        <p:grpSpPr bwMode="auto">
          <a:xfrm>
            <a:off x="2971800" y="3343275"/>
            <a:ext cx="4724400" cy="1047750"/>
            <a:chOff x="1848" y="1728"/>
            <a:chExt cx="2976" cy="660"/>
          </a:xfrm>
        </p:grpSpPr>
        <p:sp>
          <p:nvSpPr>
            <p:cNvPr id="17430" name="AutoShape 30"/>
            <p:cNvSpPr>
              <a:spLocks noChangeAspect="1" noChangeArrowheads="1"/>
            </p:cNvSpPr>
            <p:nvPr/>
          </p:nvSpPr>
          <p:spPr bwMode="auto">
            <a:xfrm>
              <a:off x="1848" y="1728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7431" name="Text Box 31"/>
            <p:cNvSpPr txBox="1">
              <a:spLocks noChangeAspect="1" noChangeArrowheads="1"/>
            </p:cNvSpPr>
            <p:nvPr/>
          </p:nvSpPr>
          <p:spPr bwMode="auto">
            <a:xfrm>
              <a:off x="3924" y="1943"/>
              <a:ext cx="90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Storage</a:t>
              </a:r>
            </a:p>
          </p:txBody>
        </p:sp>
      </p:grpSp>
      <p:grpSp>
        <p:nvGrpSpPr>
          <p:cNvPr id="17414" name="Group 32"/>
          <p:cNvGrpSpPr>
            <a:grpSpLocks/>
          </p:cNvGrpSpPr>
          <p:nvPr/>
        </p:nvGrpSpPr>
        <p:grpSpPr bwMode="auto">
          <a:xfrm>
            <a:off x="2681288" y="3648075"/>
            <a:ext cx="5638800" cy="1047750"/>
            <a:chOff x="1680" y="1902"/>
            <a:chExt cx="3564" cy="660"/>
          </a:xfrm>
        </p:grpSpPr>
        <p:sp>
          <p:nvSpPr>
            <p:cNvPr id="17428" name="AutoShape 33"/>
            <p:cNvSpPr>
              <a:spLocks noChangeAspect="1" noChangeArrowheads="1"/>
            </p:cNvSpPr>
            <p:nvPr/>
          </p:nvSpPr>
          <p:spPr bwMode="auto">
            <a:xfrm>
              <a:off x="1680" y="1902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7429" name="Text Box 34"/>
            <p:cNvSpPr txBox="1">
              <a:spLocks noChangeAspect="1" noChangeArrowheads="1"/>
            </p:cNvSpPr>
            <p:nvPr/>
          </p:nvSpPr>
          <p:spPr bwMode="auto">
            <a:xfrm>
              <a:off x="3684" y="2183"/>
              <a:ext cx="15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Processing</a:t>
              </a:r>
            </a:p>
          </p:txBody>
        </p:sp>
      </p:grpSp>
      <p:sp>
        <p:nvSpPr>
          <p:cNvPr id="9251" name="Text Box 35"/>
          <p:cNvSpPr txBox="1">
            <a:spLocks noChangeAspect="1" noChangeArrowheads="1"/>
          </p:cNvSpPr>
          <p:nvPr/>
        </p:nvSpPr>
        <p:spPr bwMode="auto">
          <a:xfrm rot="-2625046">
            <a:off x="5357813" y="1828800"/>
            <a:ext cx="24336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2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Confidentiality</a:t>
            </a:r>
          </a:p>
        </p:txBody>
      </p:sp>
      <p:grpSp>
        <p:nvGrpSpPr>
          <p:cNvPr id="17416" name="Group 36"/>
          <p:cNvGrpSpPr>
            <a:grpSpLocks/>
          </p:cNvGrpSpPr>
          <p:nvPr/>
        </p:nvGrpSpPr>
        <p:grpSpPr bwMode="auto">
          <a:xfrm>
            <a:off x="4481513" y="2152650"/>
            <a:ext cx="1481137" cy="2540000"/>
            <a:chOff x="2823" y="1356"/>
            <a:chExt cx="933" cy="1600"/>
          </a:xfrm>
        </p:grpSpPr>
        <p:grpSp>
          <p:nvGrpSpPr>
            <p:cNvPr id="17424" name="Group 37"/>
            <p:cNvGrpSpPr>
              <a:grpSpLocks/>
            </p:cNvGrpSpPr>
            <p:nvPr/>
          </p:nvGrpSpPr>
          <p:grpSpPr bwMode="auto">
            <a:xfrm>
              <a:off x="2828" y="1921"/>
              <a:ext cx="524" cy="1035"/>
              <a:chOff x="2828" y="1921"/>
              <a:chExt cx="524" cy="1035"/>
            </a:xfrm>
          </p:grpSpPr>
          <p:sp>
            <p:nvSpPr>
              <p:cNvPr id="17426" name="Line 38"/>
              <p:cNvSpPr>
                <a:spLocks noChangeAspect="1" noChangeShapeType="1"/>
              </p:cNvSpPr>
              <p:nvPr>
                <p:custDataLst>
                  <p:tags r:id="rId6"/>
                </p:custDataLst>
              </p:nvPr>
            </p:nvSpPr>
            <p:spPr bwMode="auto">
              <a:xfrm flipV="1">
                <a:off x="2832" y="2471"/>
                <a:ext cx="0" cy="48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7" name="Line 39"/>
              <p:cNvSpPr>
                <a:spLocks noChangeAspect="1"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2828" y="1921"/>
                <a:ext cx="524" cy="5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56" name="Text Box 40"/>
            <p:cNvSpPr txBox="1"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 rot="-2625046">
              <a:off x="2823" y="1356"/>
              <a:ext cx="933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sz="20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Integrity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3449638" y="2012950"/>
            <a:ext cx="1903412" cy="2686050"/>
            <a:chOff x="2173" y="1268"/>
            <a:chExt cx="1199" cy="1692"/>
          </a:xfrm>
        </p:grpSpPr>
        <p:sp>
          <p:nvSpPr>
            <p:cNvPr id="17421" name="Line 42"/>
            <p:cNvSpPr>
              <a:spLocks noChangeAspect="1" noChangeShapeType="1"/>
            </p:cNvSpPr>
            <p:nvPr>
              <p:custDataLst>
                <p:tags r:id="rId2"/>
              </p:custDataLst>
            </p:nvPr>
          </p:nvSpPr>
          <p:spPr bwMode="auto">
            <a:xfrm flipV="1">
              <a:off x="2240" y="2464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43"/>
            <p:cNvSpPr>
              <a:spLocks noChangeAspect="1" noChangeShapeType="1"/>
            </p:cNvSpPr>
            <p:nvPr>
              <p:custDataLst>
                <p:tags r:id="rId3"/>
              </p:custDataLst>
            </p:nvPr>
          </p:nvSpPr>
          <p:spPr bwMode="auto">
            <a:xfrm flipV="1">
              <a:off x="2244" y="1927"/>
              <a:ext cx="507" cy="5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Text Box 44"/>
            <p:cNvSpPr txBox="1"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 rot="-2625046">
              <a:off x="2173" y="1268"/>
              <a:ext cx="1199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sz="20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Availability</a:t>
              </a:r>
            </a:p>
          </p:txBody>
        </p:sp>
      </p:grpSp>
      <p:sp>
        <p:nvSpPr>
          <p:cNvPr id="9264" name="Text Box 48"/>
          <p:cNvSpPr txBox="1">
            <a:spLocks noChangeArrowheads="1"/>
          </p:cNvSpPr>
          <p:nvPr/>
        </p:nvSpPr>
        <p:spPr bwMode="auto">
          <a:xfrm>
            <a:off x="2806700" y="4889500"/>
            <a:ext cx="3848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Information is available when needed.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295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6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Assurance: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A Comprehensive Model - Technology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61800-4338-4363-A307-B26023981748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8436" name="Group 26"/>
          <p:cNvGrpSpPr>
            <a:grpSpLocks/>
          </p:cNvGrpSpPr>
          <p:nvPr/>
        </p:nvGrpSpPr>
        <p:grpSpPr bwMode="auto">
          <a:xfrm>
            <a:off x="3257550" y="3057525"/>
            <a:ext cx="5295900" cy="1047750"/>
            <a:chOff x="2040" y="1536"/>
            <a:chExt cx="3336" cy="660"/>
          </a:xfrm>
        </p:grpSpPr>
        <p:sp>
          <p:nvSpPr>
            <p:cNvPr id="18457" name="AutoShape 27"/>
            <p:cNvSpPr>
              <a:spLocks noChangeAspect="1" noChangeArrowheads="1"/>
            </p:cNvSpPr>
            <p:nvPr/>
          </p:nvSpPr>
          <p:spPr bwMode="auto">
            <a:xfrm>
              <a:off x="2040" y="1536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8458" name="Text Box 28"/>
            <p:cNvSpPr txBox="1">
              <a:spLocks noChangeAspect="1" noChangeArrowheads="1"/>
            </p:cNvSpPr>
            <p:nvPr/>
          </p:nvSpPr>
          <p:spPr bwMode="auto">
            <a:xfrm>
              <a:off x="4116" y="1742"/>
              <a:ext cx="12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Transmission</a:t>
              </a:r>
            </a:p>
          </p:txBody>
        </p:sp>
      </p:grpSp>
      <p:grpSp>
        <p:nvGrpSpPr>
          <p:cNvPr id="18437" name="Group 29"/>
          <p:cNvGrpSpPr>
            <a:grpSpLocks/>
          </p:cNvGrpSpPr>
          <p:nvPr/>
        </p:nvGrpSpPr>
        <p:grpSpPr bwMode="auto">
          <a:xfrm>
            <a:off x="2971800" y="3343275"/>
            <a:ext cx="4724400" cy="1047750"/>
            <a:chOff x="1848" y="1728"/>
            <a:chExt cx="2976" cy="660"/>
          </a:xfrm>
        </p:grpSpPr>
        <p:sp>
          <p:nvSpPr>
            <p:cNvPr id="18455" name="AutoShape 30"/>
            <p:cNvSpPr>
              <a:spLocks noChangeAspect="1" noChangeArrowheads="1"/>
            </p:cNvSpPr>
            <p:nvPr/>
          </p:nvSpPr>
          <p:spPr bwMode="auto">
            <a:xfrm>
              <a:off x="1848" y="1728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8456" name="Text Box 31"/>
            <p:cNvSpPr txBox="1">
              <a:spLocks noChangeAspect="1" noChangeArrowheads="1"/>
            </p:cNvSpPr>
            <p:nvPr/>
          </p:nvSpPr>
          <p:spPr bwMode="auto">
            <a:xfrm>
              <a:off x="3924" y="1943"/>
              <a:ext cx="90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Storage</a:t>
              </a:r>
            </a:p>
          </p:txBody>
        </p:sp>
      </p:grpSp>
      <p:grpSp>
        <p:nvGrpSpPr>
          <p:cNvPr id="18438" name="Group 32"/>
          <p:cNvGrpSpPr>
            <a:grpSpLocks/>
          </p:cNvGrpSpPr>
          <p:nvPr/>
        </p:nvGrpSpPr>
        <p:grpSpPr bwMode="auto">
          <a:xfrm>
            <a:off x="2681288" y="3648075"/>
            <a:ext cx="5638800" cy="1047750"/>
            <a:chOff x="1680" y="1902"/>
            <a:chExt cx="3564" cy="660"/>
          </a:xfrm>
        </p:grpSpPr>
        <p:sp>
          <p:nvSpPr>
            <p:cNvPr id="18453" name="AutoShape 33"/>
            <p:cNvSpPr>
              <a:spLocks noChangeAspect="1" noChangeArrowheads="1"/>
            </p:cNvSpPr>
            <p:nvPr/>
          </p:nvSpPr>
          <p:spPr bwMode="auto">
            <a:xfrm>
              <a:off x="1680" y="1902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8454" name="Text Box 34"/>
            <p:cNvSpPr txBox="1">
              <a:spLocks noChangeAspect="1" noChangeArrowheads="1"/>
            </p:cNvSpPr>
            <p:nvPr/>
          </p:nvSpPr>
          <p:spPr bwMode="auto">
            <a:xfrm>
              <a:off x="3684" y="2183"/>
              <a:ext cx="15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Processing</a:t>
              </a:r>
            </a:p>
          </p:txBody>
        </p:sp>
      </p:grpSp>
      <p:sp>
        <p:nvSpPr>
          <p:cNvPr id="10275" name="Text Box 35"/>
          <p:cNvSpPr txBox="1">
            <a:spLocks noChangeAspect="1" noChangeArrowheads="1"/>
          </p:cNvSpPr>
          <p:nvPr/>
        </p:nvSpPr>
        <p:spPr bwMode="auto">
          <a:xfrm rot="-2625046">
            <a:off x="5357813" y="1828800"/>
            <a:ext cx="24336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2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Confidentiality</a:t>
            </a:r>
          </a:p>
        </p:txBody>
      </p:sp>
      <p:grpSp>
        <p:nvGrpSpPr>
          <p:cNvPr id="18440" name="Group 36"/>
          <p:cNvGrpSpPr>
            <a:grpSpLocks/>
          </p:cNvGrpSpPr>
          <p:nvPr/>
        </p:nvGrpSpPr>
        <p:grpSpPr bwMode="auto">
          <a:xfrm>
            <a:off x="4481513" y="2152650"/>
            <a:ext cx="1481137" cy="2540000"/>
            <a:chOff x="2823" y="1356"/>
            <a:chExt cx="933" cy="1600"/>
          </a:xfrm>
        </p:grpSpPr>
        <p:grpSp>
          <p:nvGrpSpPr>
            <p:cNvPr id="18449" name="Group 37"/>
            <p:cNvGrpSpPr>
              <a:grpSpLocks/>
            </p:cNvGrpSpPr>
            <p:nvPr/>
          </p:nvGrpSpPr>
          <p:grpSpPr bwMode="auto">
            <a:xfrm>
              <a:off x="2828" y="1921"/>
              <a:ext cx="524" cy="1035"/>
              <a:chOff x="2828" y="1921"/>
              <a:chExt cx="524" cy="1035"/>
            </a:xfrm>
          </p:grpSpPr>
          <p:sp>
            <p:nvSpPr>
              <p:cNvPr id="18451" name="Line 38"/>
              <p:cNvSpPr>
                <a:spLocks noChangeAspect="1" noChangeShapeType="1"/>
              </p:cNvSpPr>
              <p:nvPr>
                <p:custDataLst>
                  <p:tags r:id="rId6"/>
                </p:custDataLst>
              </p:nvPr>
            </p:nvSpPr>
            <p:spPr bwMode="auto">
              <a:xfrm flipV="1">
                <a:off x="2832" y="2471"/>
                <a:ext cx="0" cy="48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2" name="Line 39"/>
              <p:cNvSpPr>
                <a:spLocks noChangeAspect="1"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2828" y="1921"/>
                <a:ext cx="524" cy="5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80" name="Text Box 40"/>
            <p:cNvSpPr txBox="1"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 rot="-2625046">
              <a:off x="2823" y="1356"/>
              <a:ext cx="933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sz="20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Integrity</a:t>
              </a:r>
            </a:p>
          </p:txBody>
        </p:sp>
      </p:grpSp>
      <p:grpSp>
        <p:nvGrpSpPr>
          <p:cNvPr id="18441" name="Group 41"/>
          <p:cNvGrpSpPr>
            <a:grpSpLocks/>
          </p:cNvGrpSpPr>
          <p:nvPr/>
        </p:nvGrpSpPr>
        <p:grpSpPr bwMode="auto">
          <a:xfrm>
            <a:off x="3449638" y="2012950"/>
            <a:ext cx="1903412" cy="2686050"/>
            <a:chOff x="2173" y="1268"/>
            <a:chExt cx="1199" cy="1692"/>
          </a:xfrm>
        </p:grpSpPr>
        <p:sp>
          <p:nvSpPr>
            <p:cNvPr id="18446" name="Line 42"/>
            <p:cNvSpPr>
              <a:spLocks noChangeAspect="1" noChangeShapeType="1"/>
            </p:cNvSpPr>
            <p:nvPr>
              <p:custDataLst>
                <p:tags r:id="rId2"/>
              </p:custDataLst>
            </p:nvPr>
          </p:nvSpPr>
          <p:spPr bwMode="auto">
            <a:xfrm flipV="1">
              <a:off x="2240" y="2464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7" name="Line 43"/>
            <p:cNvSpPr>
              <a:spLocks noChangeAspect="1" noChangeShapeType="1"/>
            </p:cNvSpPr>
            <p:nvPr>
              <p:custDataLst>
                <p:tags r:id="rId3"/>
              </p:custDataLst>
            </p:nvPr>
          </p:nvSpPr>
          <p:spPr bwMode="auto">
            <a:xfrm flipV="1">
              <a:off x="2244" y="1927"/>
              <a:ext cx="507" cy="5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4" name="Text Box 44"/>
            <p:cNvSpPr txBox="1"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 rot="-2625046">
              <a:off x="2173" y="1268"/>
              <a:ext cx="1199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sz="20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Availability</a:t>
              </a:r>
            </a:p>
          </p:txBody>
        </p:sp>
      </p:grpSp>
      <p:sp>
        <p:nvSpPr>
          <p:cNvPr id="10285" name="Text Box 45"/>
          <p:cNvSpPr txBox="1">
            <a:spLocks noChangeAspect="1" noChangeArrowheads="1"/>
          </p:cNvSpPr>
          <p:nvPr/>
        </p:nvSpPr>
        <p:spPr bwMode="auto">
          <a:xfrm>
            <a:off x="3241675" y="4157663"/>
            <a:ext cx="2211388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b="1">
                <a:solidFill>
                  <a:srgbClr val="FF66FF"/>
                </a:solidFill>
              </a:rPr>
              <a:t>Technology</a:t>
            </a:r>
          </a:p>
        </p:txBody>
      </p:sp>
      <p:sp>
        <p:nvSpPr>
          <p:cNvPr id="10287" name="Text Box 47"/>
          <p:cNvSpPr txBox="1">
            <a:spLocks noChangeArrowheads="1"/>
          </p:cNvSpPr>
          <p:nvPr/>
        </p:nvSpPr>
        <p:spPr bwMode="auto">
          <a:xfrm>
            <a:off x="1828800" y="4857750"/>
            <a:ext cx="56832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Technological solutions – the hallmark of the computer scientist and engineers.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 The basis of the coming layers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 Provides the “how” of information assurance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115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5" grpId="0"/>
      <p:bldP spid="1028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ARTICULATE_REFERENCE_ID" val="2f45c498-e119-4297-9d9a-a24c8fa82bca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1773992-k:\cnap\netsec course\lectures\lesson 1 introduction.pptx"/>
  <p:tag name="ARTICULATE_PRESENTER_VERSION" val="8"/>
  <p:tag name="ARTICULATE_USED_PAGE_ORIENTATION" val="1"/>
  <p:tag name="ARTICULATE_USED_PAGE_SIZE" val="1"/>
  <p:tag name="ARTICULATE_PROJECT_OPEN" val="0"/>
  <p:tag name="ARTICULATE_SLIDE_COUNT" val="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6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1"/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3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2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6"/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3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6"/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4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6"/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5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6"/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6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6"/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5606544a3ea04f8d95d76b62e55eb9a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cf9e84a3179543efb01974bf48f0e3d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fa27e7151ec54130b43b9f66771bc99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7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6"/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5f3e5efe50ad4438875a4213349bcb5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4a4ad280cf5c4c3ca296545115b41e4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2b54d6e48ceb4401858436250e7917a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a46bda38999b40a2ba474495e0a2fee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4c3bb9c4511944fd8c14f775fee8bd5b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66fea3d2d38243319b9f7eabee8506b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8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6"/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92a3de53d19f45db846d6f966aa738e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f21f099fed5e4e3abd5a52ad832beda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a17e201de7ce4d0a96a7b4e019bd19bf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b2443529c39a4ec4b21551aaac5388d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167e8307d0494bb490b60c5d701f662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559c41292c87422099b0f8c98158a5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9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6"/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b1b0ec3738e84b4888df23f12f847fdd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5608a34c783f44f7a629aa343615900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7f41557761204a7c8d176a03e72e1f9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1f31c94ce3894bfdb036772a5ef0e69f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c1aa10e339c049699a8386d43641f4c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fff7402f213a4deebf0fbcde00df15f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d9a89ee33cb545a59fcf133670963b9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2769471483f54723a23e5b18f8831e0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b2fdf21680eb4590acce0fcc11ace43b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ff21361e695347d8937183292549cecc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20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6"/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040ec57b561844aca41c847dca2c150d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61dbfec6bfd24f5489989c024a6fe33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0791417778f543968732fdfa719154a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70705825a26b4f7692c670ca0a968c5b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0bd8b79ce97b4bd9b307371be5d4560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dd44ca0ee6984eb5820f77802113f7a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3d2e416eb8b644b9bd337ce5b6773f3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e616438b8b5843b0a4cce732abaaece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698dfd6c5b7c4cd89402cd97bde5534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362f04d4db4a4a7badb78f9dfd70f8fc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09a6a8718f9d491daac2c3351d74861f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9ca0279b4f1b409ca6c32e8bd0439e4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6b7509b0aeb941a3919b3b57cdc99c2d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2446083fab9242f18bf543e60db71ef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9"/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3515</TotalTime>
  <Words>404</Words>
  <Application>Microsoft Macintosh PowerPoint</Application>
  <PresentationFormat>On-screen Show (4:3)</PresentationFormat>
  <Paragraphs>117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PP_C5Modules_CC_License_standard</vt:lpstr>
      <vt:lpstr>  Module 0: Introduction</vt:lpstr>
      <vt:lpstr>Learning Outcomes</vt:lpstr>
      <vt:lpstr>Information Assurance: A Comprehensive Model - Transmission</vt:lpstr>
      <vt:lpstr>Information Assurance: A Comprehensive Model - Storage </vt:lpstr>
      <vt:lpstr>Information Assurance: A Comprehensive Model - Processing</vt:lpstr>
      <vt:lpstr>Information Assurance: A Comprehensive Model - Confidentiality</vt:lpstr>
      <vt:lpstr>Information Assurance: A Comprehensive Model - Integrity</vt:lpstr>
      <vt:lpstr>Information Assurance: A Comprehensive Model - Availability</vt:lpstr>
      <vt:lpstr>Information Assurance: A Comprehensive Model - Technology</vt:lpstr>
      <vt:lpstr>Information Assurance: A Comprehensive Model – Policy &amp; Practice</vt:lpstr>
      <vt:lpstr>Information Assurance: A Comprehensive Model - Education</vt:lpstr>
      <vt:lpstr>The C.I.A.</vt:lpstr>
      <vt:lpstr>References</vt:lpstr>
      <vt:lpstr>PowerPoint Presentation</vt:lpstr>
    </vt:vector>
  </TitlesOfParts>
  <Company>University of California at Davis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Song, Jia (jsong@uidaho.edu)</cp:lastModifiedBy>
  <cp:revision>215</cp:revision>
  <cp:lastPrinted>2016-07-18T16:40:10Z</cp:lastPrinted>
  <dcterms:created xsi:type="dcterms:W3CDTF">2016-07-03T20:12:42Z</dcterms:created>
  <dcterms:modified xsi:type="dcterms:W3CDTF">2018-04-24T18:59:48Z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1C371E35-623D-4758-8BF2-E1F5407C401B</vt:lpwstr>
  </property>
  <property fmtid="{D5CDD505-2E9C-101B-9397-08002B2CF9AE}" pid="6" name="ArticulateProjectFull">
    <vt:lpwstr>K:\CNAP\Deliverables\NetSec Course\Module_0\NetSec Module 0 Lesson -- McCumberCube.ppta</vt:lpwstr>
  </property>
</Properties>
</file>