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9"/>
  </p:notesMasterIdLst>
  <p:sldIdLst>
    <p:sldId id="256" r:id="rId2"/>
    <p:sldId id="334" r:id="rId3"/>
    <p:sldId id="335" r:id="rId4"/>
    <p:sldId id="336" r:id="rId5"/>
    <p:sldId id="337" r:id="rId6"/>
    <p:sldId id="338" r:id="rId7"/>
    <p:sldId id="339" r:id="rId8"/>
  </p:sldIdLst>
  <p:sldSz cx="9144000" cy="6858000" type="screen4x3"/>
  <p:notesSz cx="7315200" cy="9601200"/>
  <p:custDataLst>
    <p:tags r:id="rId1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0" autoAdjust="0"/>
    <p:restoredTop sz="82010" autoAdjust="0"/>
  </p:normalViewPr>
  <p:slideViewPr>
    <p:cSldViewPr snapToGrid="0" snapToObjects="1">
      <p:cViewPr>
        <p:scale>
          <a:sx n="113" d="100"/>
          <a:sy n="113" d="100"/>
        </p:scale>
        <p:origin x="920" y="-1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D208448-EA90-48C3-9EBA-9752339ACEF4}" type="datetimeFigureOut">
              <a:rPr lang="en-US"/>
              <a:pPr>
                <a:defRPr/>
              </a:pPr>
              <a:t>4/24/18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BC2C3F8-920C-4239-9891-79F2271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77F84-EBF5-4DC2-873D-49BD8B121CC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2E80AE-A2D3-45AA-9282-165AD6710FE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6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2C3F8-920C-4239-9891-79F2271E803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249488" y="3402013"/>
            <a:ext cx="5372100" cy="2058987"/>
            <a:chOff x="914400" y="3657600"/>
            <a:chExt cx="7162800" cy="2059641"/>
          </a:xfrm>
        </p:grpSpPr>
        <p:sp>
          <p:nvSpPr>
            <p:cNvPr id="5" name="Rectangle 10"/>
            <p:cNvSpPr/>
            <p:nvPr/>
          </p:nvSpPr>
          <p:spPr>
            <a:xfrm>
              <a:off x="914400" y="3657600"/>
              <a:ext cx="7162800" cy="1295811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6" name="Rectangle 11"/>
            <p:cNvSpPr/>
            <p:nvPr/>
          </p:nvSpPr>
          <p:spPr>
            <a:xfrm>
              <a:off x="914400" y="5069335"/>
              <a:ext cx="7162800" cy="647906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7" name="Rectangle 12"/>
            <p:cNvSpPr/>
            <p:nvPr/>
          </p:nvSpPr>
          <p:spPr>
            <a:xfrm>
              <a:off x="914400" y="3657600"/>
              <a:ext cx="228600" cy="1295811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8" name="Rectangle 13"/>
            <p:cNvSpPr/>
            <p:nvPr/>
          </p:nvSpPr>
          <p:spPr>
            <a:xfrm>
              <a:off x="914400" y="5069335"/>
              <a:ext cx="228600" cy="647906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7863"/>
            <a:ext cx="7886700" cy="47991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1FE8-1818-4A56-B30A-CCD984F456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6363"/>
            <a:ext cx="3886200" cy="4800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B3A4-4A00-44DB-9BF1-EB2CA51DEF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19226"/>
            <a:ext cx="3868340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4726"/>
            <a:ext cx="3868340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19225"/>
            <a:ext cx="3887391" cy="685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44726"/>
            <a:ext cx="3887391" cy="39449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754BC4-0553-463F-B622-46053397F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D291-EBF4-47B8-BDB1-CD835FFC1B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CF714-F625-4053-9B06-9C6DF9A76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FBFE-FF7D-4FA1-B21A-29DE57699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87DE2-E1A2-4F41-96FE-94AF4425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62898"/>
            <a:ext cx="7886700" cy="5649803"/>
          </a:xfrm>
        </p:spPr>
        <p:txBody>
          <a:bodyPr anchor="t"/>
          <a:lstStyle>
            <a:lvl1pPr algn="ctr">
              <a:defRPr sz="1800"/>
            </a:lvl1pPr>
          </a:lstStyle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Except where otherwise noted, this work is licensed under https://creativecommons.org/licenses/by-nc-sa/4.0/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Creative Commons and the double C in a circle are registered trademarks of Creative commons in the United States and other countries. Third party marks and brands are the property of their respective holders.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D2FFADE-E1BC-48C1-83AA-6DDDD39A33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267019-40B7-405C-98B7-75F3216AFF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CBFC76A-A606-42CF-BCDF-C73975C15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71883" y="1533982"/>
            <a:ext cx="5200650" cy="1209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298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ags" Target="../tags/tag2.xml"/><Relationship Id="rId12" Type="http://schemas.openxmlformats.org/officeDocument/2006/relationships/image" Target="../media/image1.png"/><Relationship Id="rId13" Type="http://schemas.openxmlformats.org/officeDocument/2006/relationships/hyperlink" Target="https://creativecommons.org/licenses/by-nc/4.0/legalcode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0050" y="6329363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B267019-40B7-405C-98B7-75F3216AF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7" name="Title Placeholder 6"/>
          <p:cNvSpPr>
            <a:spLocks noGrp="1"/>
          </p:cNvSpPr>
          <p:nvPr>
            <p:ph type="title"/>
          </p:nvPr>
        </p:nvSpPr>
        <p:spPr bwMode="auto">
          <a:xfrm>
            <a:off x="628650" y="457200"/>
            <a:ext cx="56864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90488"/>
            <a:ext cx="138113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68580" tIns="34290" rIns="68580" bIns="3429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latin typeface="+mn-lt"/>
              <a:cs typeface="+mn-cs"/>
            </a:endParaRPr>
          </a:p>
        </p:txBody>
      </p:sp>
      <p:pic>
        <p:nvPicPr>
          <p:cNvPr id="1030" name="Picture 2" descr="reative Commons License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38113" y="6402388"/>
            <a:ext cx="838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76314" y="6330371"/>
            <a:ext cx="6739720" cy="41549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©2017 </a:t>
            </a:r>
            <a:r>
              <a:rPr lang="en-US" altLang="x-none" sz="1050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by Dr. Jim Alves-Foss and Dr. Jia Song</a:t>
            </a:r>
            <a:r>
              <a:rPr lang="en-US" altLang="x-none" sz="105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, University of Idaho. </a:t>
            </a:r>
            <a:r>
              <a:rPr lang="x-none" altLang="x-none" sz="1050" dirty="0">
                <a:cs typeface="+mn-cs"/>
              </a:rPr>
              <a:t>This document is licensed with</a:t>
            </a:r>
            <a:r>
              <a:rPr lang="en-US" altLang="x-none" sz="1050" dirty="0">
                <a:cs typeface="+mn-cs"/>
              </a:rPr>
              <a:t> a</a:t>
            </a:r>
            <a:r>
              <a:rPr lang="x-none" altLang="x-none" sz="1050" dirty="0">
                <a:cs typeface="+mn-cs"/>
              </a:rPr>
              <a:t> </a:t>
            </a:r>
            <a:endParaRPr lang="en-US" altLang="x-none" sz="1050" dirty="0"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x-none" altLang="x-none" sz="1050" dirty="0">
                <a:cs typeface="+mn-cs"/>
                <a:hlinkClick r:id="rId13"/>
              </a:rPr>
              <a:t>Creative Commons Attribution</a:t>
            </a:r>
            <a:r>
              <a:rPr lang="en-US" altLang="x-none" sz="1050" dirty="0">
                <a:cs typeface="+mn-cs"/>
                <a:hlinkClick r:id="rId13"/>
              </a:rPr>
              <a:t>-Non-Commercial-Share Alike</a:t>
            </a:r>
            <a:r>
              <a:rPr lang="x-none" altLang="x-none" sz="1050" dirty="0">
                <a:cs typeface="+mn-cs"/>
                <a:hlinkClick r:id="rId13"/>
              </a:rPr>
              <a:t> 4.0 International License</a:t>
            </a:r>
            <a:r>
              <a:rPr lang="en-US" altLang="x-none" sz="1050" dirty="0">
                <a:cs typeface="+mn-cs"/>
                <a:hlinkClick r:id="rId13"/>
              </a:rPr>
              <a:t> </a:t>
            </a:r>
            <a:r>
              <a:rPr lang="en-US" sz="1050" b="1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  <a:hlinkClick r:id="rId13"/>
              </a:rPr>
              <a:t>(CC BY-NC-SA 4.0) </a:t>
            </a:r>
            <a:r>
              <a:rPr lang="x-none" altLang="x-none" sz="1050" dirty="0">
                <a:cs typeface="+mn-cs"/>
                <a:hlinkClick r:id="rId13"/>
              </a:rPr>
              <a:t> </a:t>
            </a:r>
            <a:endParaRPr lang="en-US" altLang="x-none" sz="1050" dirty="0">
              <a:cs typeface="+mn-cs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7" r:id="rId9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>
                <a:solidFill>
                  <a:srgbClr val="FF00FF"/>
                </a:solidFill>
              </a:rPr>
              <a:t/>
            </a:r>
            <a:br>
              <a:rPr lang="en-US" dirty="0">
                <a:solidFill>
                  <a:srgbClr val="FF00FF"/>
                </a:solidFill>
              </a:rPr>
            </a:br>
            <a:r>
              <a:rPr lang="en-US" dirty="0"/>
              <a:t>Module: Legal &amp; Ethical Aspects of Cyber Security</a:t>
            </a:r>
          </a:p>
        </p:txBody>
      </p:sp>
      <p:sp>
        <p:nvSpPr>
          <p:cNvPr id="12290" name="Subtitl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Lesson 1: Cyber Crime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completion of this lesson, students will be able to:</a:t>
            </a:r>
          </a:p>
          <a:p>
            <a:pPr lvl="1"/>
            <a:r>
              <a:rPr lang="en-US" dirty="0" smtClean="0"/>
              <a:t>describe </a:t>
            </a:r>
            <a:r>
              <a:rPr lang="en-US" dirty="0"/>
              <a:t>different types of cyber crime.</a:t>
            </a:r>
          </a:p>
          <a:p>
            <a:pPr lvl="1"/>
            <a:r>
              <a:rPr lang="en-US" dirty="0" smtClean="0"/>
              <a:t>analyze </a:t>
            </a:r>
            <a:r>
              <a:rPr lang="en-US" dirty="0"/>
              <a:t>a situation and discuss if it is a cybercrime.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B1163B0-19D9-4859-8B88-CD4B6460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2859C-89A0-4C1D-B3B9-DD0F9998A67A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85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792E2E-71D7-416A-84B1-096A79AE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FAD722-C7AE-4ECB-85D7-90B44D80E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“criminal activity in which computers or computer networks are a tool, a target, or a place of criminal activity”</a:t>
            </a:r>
          </a:p>
          <a:p>
            <a:r>
              <a:rPr lang="en-US" altLang="en-US" dirty="0"/>
              <a:t>categorize based on computer’s role:</a:t>
            </a:r>
          </a:p>
          <a:p>
            <a:pPr lvl="1"/>
            <a:r>
              <a:rPr lang="en-US" altLang="en-US" dirty="0"/>
              <a:t>as the victim (target of the crime)</a:t>
            </a:r>
          </a:p>
          <a:p>
            <a:pPr lvl="1"/>
            <a:r>
              <a:rPr lang="en-US" altLang="en-US" dirty="0"/>
              <a:t>as storage device (storing evidence of criminal activity)</a:t>
            </a:r>
          </a:p>
          <a:p>
            <a:pPr lvl="1"/>
            <a:r>
              <a:rPr lang="en-US" altLang="en-US" dirty="0"/>
              <a:t>as communication tool (to communicate evidence)</a:t>
            </a:r>
          </a:p>
          <a:p>
            <a:pPr lvl="1"/>
            <a:r>
              <a:rPr lang="en-US" altLang="en-US" dirty="0"/>
              <a:t>as the weapon (tool used to commit the crime)</a:t>
            </a:r>
          </a:p>
          <a:p>
            <a:r>
              <a:rPr lang="en-US" altLang="en-US" dirty="0"/>
              <a:t>more comprehensive categorization seen in</a:t>
            </a:r>
          </a:p>
          <a:p>
            <a:pPr lvl="1"/>
            <a:r>
              <a:rPr lang="en-US" dirty="0"/>
              <a:t>Council of Europe Convention on Cybercrime (2001)</a:t>
            </a:r>
            <a:endParaRPr lang="en-US" altLang="en-US" dirty="0"/>
          </a:p>
          <a:p>
            <a:pPr lvl="1"/>
            <a:r>
              <a:rPr lang="en-US" dirty="0"/>
              <a:t>Cybercrime Surveys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8FE32F-3EAF-40FE-8441-CCD91F08FB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047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AA7BCA-1934-43A4-A6B4-AC29822E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cyber crime?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67047E-D49D-4A68-B7A0-8EC6F6F3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Budapest Convention on Cybercrime (2001), the following are categories of cybercrime:</a:t>
            </a:r>
          </a:p>
          <a:p>
            <a:pPr lvl="1"/>
            <a:r>
              <a:rPr lang="en-US" sz="2000" dirty="0"/>
              <a:t>Illegal Access</a:t>
            </a:r>
          </a:p>
          <a:p>
            <a:pPr lvl="1"/>
            <a:r>
              <a:rPr lang="en-US" sz="2000" dirty="0"/>
              <a:t>Illegal Interception</a:t>
            </a:r>
          </a:p>
          <a:p>
            <a:pPr lvl="1"/>
            <a:r>
              <a:rPr lang="en-US" sz="2000" dirty="0"/>
              <a:t>Data Interference</a:t>
            </a:r>
          </a:p>
          <a:p>
            <a:pPr lvl="1"/>
            <a:r>
              <a:rPr lang="en-US" sz="2000" dirty="0"/>
              <a:t>Misuse of Devices</a:t>
            </a:r>
          </a:p>
          <a:p>
            <a:pPr lvl="1"/>
            <a:r>
              <a:rPr lang="en-US" sz="2000" dirty="0"/>
              <a:t>Computer-related Forgery</a:t>
            </a:r>
          </a:p>
          <a:p>
            <a:pPr lvl="1"/>
            <a:r>
              <a:rPr lang="en-US" sz="2000" dirty="0"/>
              <a:t>Computer-related Fraud</a:t>
            </a:r>
          </a:p>
          <a:p>
            <a:pPr lvl="1"/>
            <a:r>
              <a:rPr lang="en-US" sz="2000" dirty="0"/>
              <a:t>Offenses related to Child Pornography</a:t>
            </a:r>
          </a:p>
          <a:p>
            <a:pPr lvl="1"/>
            <a:r>
              <a:rPr lang="en-US" sz="2000" dirty="0"/>
              <a:t>Offences related to infringements of copyright and related rights</a:t>
            </a:r>
          </a:p>
          <a:p>
            <a:pPr lvl="1"/>
            <a:r>
              <a:rPr lang="en-US" sz="2000" dirty="0"/>
              <a:t>Attempt and aiding or abetting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5BBE647-0947-454B-A219-FA79FB968B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211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D246BE-AB12-45D3-97AD-5C600017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cybercrimes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5D7ADA-EA56-4DD2-96FD-AAAF8097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related cybercrimes from the news. </a:t>
            </a:r>
          </a:p>
          <a:p>
            <a:r>
              <a:rPr lang="en-US" dirty="0"/>
              <a:t>What have you heard lately?</a:t>
            </a:r>
          </a:p>
          <a:p>
            <a:r>
              <a:rPr lang="en-US" dirty="0"/>
              <a:t>Why is this a crime?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91341B-BF49-4AD3-A5DB-48EC0ADEF4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32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47B8D9-8AD2-4958-9F4E-4F2B6D9E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Perpetrators of cybercrimes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9DD0FE-A798-43B1-ADAD-95F913FE2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actors </a:t>
            </a:r>
          </a:p>
          <a:p>
            <a:pPr lvl="1"/>
            <a:r>
              <a:rPr lang="en-US" dirty="0"/>
              <a:t>nation state funded attackers</a:t>
            </a:r>
          </a:p>
          <a:p>
            <a:r>
              <a:rPr lang="en-US" dirty="0"/>
              <a:t>Malicious insiders</a:t>
            </a:r>
          </a:p>
          <a:p>
            <a:pPr lvl="1"/>
            <a:r>
              <a:rPr lang="en-US" dirty="0"/>
              <a:t>disgruntled employees</a:t>
            </a:r>
          </a:p>
          <a:p>
            <a:pPr lvl="1"/>
            <a:r>
              <a:rPr lang="en-US" dirty="0"/>
              <a:t>criminal employees</a:t>
            </a:r>
          </a:p>
          <a:p>
            <a:r>
              <a:rPr lang="en-US" dirty="0"/>
              <a:t>Malicious Outsiders</a:t>
            </a:r>
          </a:p>
          <a:p>
            <a:pPr lvl="1"/>
            <a:r>
              <a:rPr lang="en-US" dirty="0"/>
              <a:t>organized crime</a:t>
            </a:r>
          </a:p>
          <a:p>
            <a:pPr lvl="1"/>
            <a:r>
              <a:rPr lang="en-US" dirty="0"/>
              <a:t>small groups or loners</a:t>
            </a:r>
          </a:p>
          <a:p>
            <a:r>
              <a:rPr lang="en-US" dirty="0"/>
              <a:t>Hacktivists </a:t>
            </a:r>
          </a:p>
          <a:p>
            <a:pPr lvl="1"/>
            <a:r>
              <a:rPr lang="en-US" dirty="0"/>
              <a:t>those with a specific political agenda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F544A96-FF56-49EC-B66D-0F32F582C4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22859C-89A0-4C1D-B3B9-DD0F9998A67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167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7B55DC7-B95B-4807-B808-1E7A81E0F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67019-40B7-405C-98B7-75F3216AFF7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="" xmlns:a16="http://schemas.microsoft.com/office/drawing/2014/main" id="{2785A2B3-FCF4-4D59-9841-12917D91B27A}"/>
              </a:ext>
            </a:extLst>
          </p:cNvPr>
          <p:cNvSpPr txBox="1">
            <a:spLocks/>
          </p:cNvSpPr>
          <p:nvPr/>
        </p:nvSpPr>
        <p:spPr>
          <a:xfrm>
            <a:off x="725683" y="871606"/>
            <a:ext cx="7893050" cy="5114787"/>
          </a:xfrm>
          <a:prstGeom prst="rect">
            <a:avLst/>
          </a:prstGeom>
        </p:spPr>
        <p:txBody>
          <a:bodyPr/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Please attribute Dr. Jim Alves-Foss and Dr. Jia Song, University of Idaho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sz="1600" dirty="0"/>
              <a:t>Except where otherwise noted, this work is licensed under https://creativecommons.org/licenses/by-nc-sa/4.0/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Not withstanding the non-commercial license terms, non-profit educational institutions are granted a non-exclusive license to adapt and use this material, with attribution.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Creative Commons and the double C in a circle are registered trademarks of Creative commons in the United States and other countries. Third party marks and brands are the property of their respective holders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Project sponsored by the National Security Agency under grant Number </a:t>
            </a:r>
            <a:r>
              <a:rPr lang="en-US" sz="1600" dirty="0" smtClean="0"/>
              <a:t>H98230-17-1-0199. The </a:t>
            </a:r>
            <a:r>
              <a:rPr lang="en-US" sz="1600" dirty="0"/>
              <a:t>United States Government is authorized to reproduce and distribute reprints notwithstanding any copyright notation herein.</a:t>
            </a:r>
          </a:p>
          <a:p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5861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P_C5MODULES_CC_LICENSE_STANDARD" val="h8ZNMAfs"/>
  <p:tag name="ARTICULATE_REFERENCE_ID" val="2f45c498-e119-4297-9d9a-a24c8fa82bca"/>
  <p:tag name="ARTICULATE_REFERENCE_COUNT" val="0"/>
  <p:tag name="ARTICULATE_PLAYER_GLOSSARY_XML" val="&lt;?xml version=&quot;1.0&quot; encoding=&quot;utf-16&quot;?&gt;&lt;glossary xmlns:xsi=&quot;http://www.w3.org/2001/XMLSchema-instance&quot; xmlns:xsd=&quot;http://www.w3.org/2001/XMLSchema&quot;&gt;&lt;terms /&gt;&lt;/glossary&gt;"/>
  <p:tag name="TAG_BACKING_FORM_KEY" val="1773992-k:\cnap\netsec course\lectures\lesson 1 introduction.pptx"/>
  <p:tag name="ARTICULATE_PRESENTER_VERSION" val="8"/>
  <p:tag name="ARTICULATE_USED_PAGE_ORIENTATION" val="1"/>
  <p:tag name="ARTICULATE_USED_PAGE_SIZE" val="1"/>
  <p:tag name="ARTICULATE_PROJECT_OPEN" val="0"/>
  <p:tag name="ARTICULATE_SLIDE_COUNT" val="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1"/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03"/>
  <p:tag name="ARTICULATE_USED_LAYOUT" val="2"/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33"/>
  <p:tag name="ARTICULATE_NAV_LEVEL" val="1"/>
  <p:tag name="ARTICULATE_TOC_EXPANDED" val="True"/>
  <p:tag name="ARTICULATE_SLIDE_PRESENTER_GUID" val="b6afec6b-4ad9-49aa-931c-79381ce9333b"/>
  <p:tag name="ARTICULATE_SLIDE_PAUSE" val="0"/>
  <p:tag name="ARTICULATE_HIDE_SLIDE" val="0"/>
  <p:tag name="ARTICULATE_PLAYER_CONTROL_PREVIOUS" val="True"/>
  <p:tag name="ARTICULATE_PLAYER_CONTROL_NEXT" val="True"/>
  <p:tag name="ARTICULATE_USED_LAYOUT" val="9"/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C5Modules_CC_License_standard" id="{F0FA9D47-06A1-4F86-A3DE-945BA88B3B0E}" vid="{A7340899-09C2-4C21-8394-A4D30A56A3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C5 Modules</Template>
  <TotalTime>3532</TotalTime>
  <Words>253</Words>
  <Application>Microsoft Macintosh PowerPoint</Application>
  <PresentationFormat>On-screen Show (4:3)</PresentationFormat>
  <Paragraphs>54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PP_C5Modules_CC_License_standard</vt:lpstr>
      <vt:lpstr>  Module: Legal &amp; Ethical Aspects of Cyber Security</vt:lpstr>
      <vt:lpstr>Learning Outcomes</vt:lpstr>
      <vt:lpstr>Cyber Crime</vt:lpstr>
      <vt:lpstr>What is a cyber crime?</vt:lpstr>
      <vt:lpstr>Examples of cybercrimes</vt:lpstr>
      <vt:lpstr>Perpetrators of cybercrimes</vt:lpstr>
      <vt:lpstr>PowerPoint Presentation</vt:lpstr>
    </vt:vector>
  </TitlesOfParts>
  <Company>University of California at Davis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Song, Jia (jsong@uidaho.edu)</cp:lastModifiedBy>
  <cp:revision>220</cp:revision>
  <cp:lastPrinted>2016-07-18T16:40:10Z</cp:lastPrinted>
  <dcterms:created xsi:type="dcterms:W3CDTF">2016-07-03T20:12:42Z</dcterms:created>
  <dcterms:modified xsi:type="dcterms:W3CDTF">2018-04-24T19:00:07Z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https://vandalsuidaho-my.sharepoint.com/personal/jimaf_uidaho_edu/Documents/CNAP/Cybersecurity-Curriculum-Templates/03. Module Template and Formatting Guidelines/02. Slide Template</vt:lpwstr>
  </property>
  <property fmtid="{D5CDD505-2E9C-101B-9397-08002B2CF9AE}" pid="3" name="ArticulateUseProject">
    <vt:lpwstr>1</vt:lpwstr>
  </property>
  <property fmtid="{D5CDD505-2E9C-101B-9397-08002B2CF9AE}" pid="4" name="ArticulateProjectVersion">
    <vt:lpwstr>8</vt:lpwstr>
  </property>
  <property fmtid="{D5CDD505-2E9C-101B-9397-08002B2CF9AE}" pid="5" name="ArticulateGUID">
    <vt:lpwstr>B6A6B71D-3E4E-4A99-B92E-C7042B49C7DF</vt:lpwstr>
  </property>
  <property fmtid="{D5CDD505-2E9C-101B-9397-08002B2CF9AE}" pid="6" name="ArticulateProjectFull">
    <vt:lpwstr>K:\CNAP\Deliverables\NetSec\LegalAspects_CyberCrime.ppta</vt:lpwstr>
  </property>
</Properties>
</file>