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2"/>
  </p:notesMasterIdLst>
  <p:sldIdLst>
    <p:sldId id="256" r:id="rId2"/>
    <p:sldId id="339" r:id="rId3"/>
    <p:sldId id="334" r:id="rId4"/>
    <p:sldId id="335" r:id="rId5"/>
    <p:sldId id="336" r:id="rId6"/>
    <p:sldId id="337" r:id="rId7"/>
    <p:sldId id="340" r:id="rId8"/>
    <p:sldId id="341" r:id="rId9"/>
    <p:sldId id="342" r:id="rId10"/>
    <p:sldId id="343" r:id="rId11"/>
  </p:sldIdLst>
  <p:sldSz cx="9144000" cy="6858000" type="screen4x3"/>
  <p:notesSz cx="7315200" cy="9601200"/>
  <p:custDataLst>
    <p:tags r:id="rId1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1" autoAdjust="0"/>
    <p:restoredTop sz="81930" autoAdjust="0"/>
  </p:normalViewPr>
  <p:slideViewPr>
    <p:cSldViewPr snapToGrid="0" snapToObjects="1">
      <p:cViewPr varScale="1">
        <p:scale>
          <a:sx n="66" d="100"/>
          <a:sy n="66" d="100"/>
        </p:scale>
        <p:origin x="21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53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34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3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</a:t>
            </a:r>
            <a:r>
              <a:rPr lang="en-US" altLang="x-none" sz="105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thics.acm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Module: Legal &amp; Ethical Aspects of Cyber Security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4: </a:t>
            </a:r>
            <a:r>
              <a:rPr lang="en-US" dirty="0"/>
              <a:t>Ethics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2785A2B3-FCF4-4D59-9841-12917D91B27A}"/>
              </a:ext>
            </a:extLst>
          </p:cNvPr>
          <p:cNvSpPr txBox="1">
            <a:spLocks/>
          </p:cNvSpPr>
          <p:nvPr/>
        </p:nvSpPr>
        <p:spPr>
          <a:xfrm>
            <a:off x="725683" y="871606"/>
            <a:ext cx="7893050" cy="5114787"/>
          </a:xfrm>
          <a:prstGeom prst="rect">
            <a:avLst/>
          </a:prstGeom>
        </p:spPr>
        <p:txBody>
          <a:bodyPr/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1600" dirty="0"/>
              <a:t>Except where otherwise noted, this work is licensed under https://creativecommons.org/licenses/by-nc-sa/4.0/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Creative Commons and the double C in a circle are registered trademarks of Creative commons in the United States and other countries. Third party marks and brands are the property of their respective holders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Project sponsored by the National Security Agency under grant Number </a:t>
            </a:r>
            <a:r>
              <a:rPr lang="en-US" sz="1600" dirty="0" smtClean="0"/>
              <a:t>H98230-17-1-0199. The </a:t>
            </a:r>
            <a:r>
              <a:rPr lang="en-US" sz="1600" dirty="0"/>
              <a:t>United States Government is authorized to reproduce and distribute reprints notwithstanding any copyright notation herein.</a:t>
            </a:r>
          </a:p>
          <a:p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359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lesson:</a:t>
            </a:r>
          </a:p>
          <a:p>
            <a:pPr lvl="1"/>
            <a:r>
              <a:rPr lang="en-US" dirty="0"/>
              <a:t>Students will be able to discuss ethical questions related to cyber security</a:t>
            </a:r>
          </a:p>
          <a:p>
            <a:pPr lvl="1"/>
            <a:r>
              <a:rPr lang="en-US" dirty="0"/>
              <a:t>Students will be able to research and discuss professional society codes of conduct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85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90CD47-DF56-40F4-A3E0-E88E07C8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A1B7B2-02FF-4684-99F1-19427399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ethical issues from computer use:</a:t>
            </a:r>
          </a:p>
          <a:p>
            <a:pPr lvl="1"/>
            <a:r>
              <a:rPr lang="en-US" dirty="0"/>
              <a:t>repositories and processors of information</a:t>
            </a:r>
          </a:p>
          <a:p>
            <a:pPr lvl="1"/>
            <a:r>
              <a:rPr lang="en-US" dirty="0"/>
              <a:t>producers of new forms and types of assets</a:t>
            </a:r>
          </a:p>
          <a:p>
            <a:pPr lvl="1"/>
            <a:r>
              <a:rPr lang="en-US" dirty="0"/>
              <a:t>instruments of acts</a:t>
            </a:r>
          </a:p>
          <a:p>
            <a:pPr lvl="1"/>
            <a:r>
              <a:rPr lang="en-US" dirty="0"/>
              <a:t>symbols of intimidation and deception</a:t>
            </a:r>
          </a:p>
          <a:p>
            <a:r>
              <a:rPr lang="en-US" dirty="0"/>
              <a:t>those who understand / exploit technology, and have access permission, have power over these</a:t>
            </a:r>
          </a:p>
          <a:p>
            <a:r>
              <a:rPr lang="en-US" dirty="0"/>
              <a:t>issue is balancing professional responsibilities with ethical or moral responsibilities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F0B2BD9-84B9-43DF-BEB6-77BED6AE9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3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3C5780-690D-434A-B801-A9F4381C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45DAC6-D687-4B13-BC41-9F671AA71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whistle-blower</a:t>
            </a:r>
          </a:p>
          <a:p>
            <a:pPr lvl="1"/>
            <a:r>
              <a:rPr lang="en-US" dirty="0"/>
              <a:t>when professional ethical duty conflicts with loyalty to employer</a:t>
            </a:r>
          </a:p>
          <a:p>
            <a:pPr lvl="1"/>
            <a:r>
              <a:rPr lang="en-US" dirty="0"/>
              <a:t>e.g. inadequately tested software product</a:t>
            </a:r>
          </a:p>
          <a:p>
            <a:pPr lvl="1"/>
            <a:r>
              <a:rPr lang="en-US" dirty="0"/>
              <a:t>organizations and professional societies should provide alternative mechanisms</a:t>
            </a:r>
          </a:p>
          <a:p>
            <a:r>
              <a:rPr lang="en-US" dirty="0"/>
              <a:t>potential conflict of interest</a:t>
            </a:r>
          </a:p>
          <a:p>
            <a:pPr lvl="1"/>
            <a:r>
              <a:rPr lang="en-US" dirty="0"/>
              <a:t>e.g. consultant has financial interest in vendor which should be revealed to client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324E5B2-09F7-4EB3-8B71-5CBABA2625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9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239509-4403-4B7B-A5BD-DB093A0A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of Conduct/Ethics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8C3C73-E5FA-4AB0-97A8-B0BE58EA7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ethics not precise laws or sets of facts</a:t>
            </a:r>
          </a:p>
          <a:p>
            <a:r>
              <a:rPr lang="en-US" dirty="0"/>
              <a:t>many areas may present ethical ambiguity</a:t>
            </a:r>
          </a:p>
          <a:p>
            <a:r>
              <a:rPr lang="en-US" dirty="0"/>
              <a:t>many professional societies have ethical codes of conduct which can:</a:t>
            </a:r>
          </a:p>
          <a:p>
            <a:pPr lvl="1"/>
            <a:r>
              <a:rPr lang="en-US" dirty="0"/>
              <a:t>be a positive stimulus and instill confidence</a:t>
            </a:r>
          </a:p>
          <a:p>
            <a:pPr lvl="1"/>
            <a:r>
              <a:rPr lang="en-US" dirty="0"/>
              <a:t>be educational</a:t>
            </a:r>
          </a:p>
          <a:p>
            <a:pPr lvl="1"/>
            <a:r>
              <a:rPr lang="en-US" dirty="0"/>
              <a:t>provide a measure of support</a:t>
            </a:r>
          </a:p>
          <a:p>
            <a:pPr lvl="1"/>
            <a:r>
              <a:rPr lang="en-US" dirty="0"/>
              <a:t>be a means of deterrence and discipline</a:t>
            </a:r>
          </a:p>
          <a:p>
            <a:pPr lvl="1"/>
            <a:r>
              <a:rPr lang="en-US" dirty="0"/>
              <a:t>enhance the profession's public image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9B73774-42A2-4595-82B6-D9F682C366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2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D2E57-39FF-4B88-9433-0449ED8F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of Conduct/Ethics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160B58-521A-46AC-AABE-AB9DBC4C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ACM, IEEE and AITP codes</a:t>
            </a:r>
          </a:p>
          <a:p>
            <a:r>
              <a:rPr lang="en-US" dirty="0"/>
              <a:t>place emphasis on responsibility other people</a:t>
            </a:r>
          </a:p>
          <a:p>
            <a:r>
              <a:rPr lang="en-US" dirty="0"/>
              <a:t>have some common themes:</a:t>
            </a:r>
          </a:p>
          <a:p>
            <a:pPr lvl="1"/>
            <a:r>
              <a:rPr lang="en-US" dirty="0"/>
              <a:t>dignity and worth of other people</a:t>
            </a:r>
          </a:p>
          <a:p>
            <a:pPr lvl="1"/>
            <a:r>
              <a:rPr lang="en-US" dirty="0"/>
              <a:t>personal integrity and honesty</a:t>
            </a:r>
          </a:p>
          <a:p>
            <a:pPr lvl="1"/>
            <a:r>
              <a:rPr lang="en-US" dirty="0"/>
              <a:t>responsibility for work</a:t>
            </a:r>
          </a:p>
          <a:p>
            <a:pPr lvl="1"/>
            <a:r>
              <a:rPr lang="en-US" dirty="0"/>
              <a:t>confidentiality of information</a:t>
            </a:r>
          </a:p>
          <a:p>
            <a:pPr lvl="1"/>
            <a:r>
              <a:rPr lang="en-US" dirty="0"/>
              <a:t>public safety, health, and welfare</a:t>
            </a:r>
          </a:p>
          <a:p>
            <a:pPr lvl="1"/>
            <a:r>
              <a:rPr lang="en-US" dirty="0"/>
              <a:t>participation in professional societies to improve standards of the profession</a:t>
            </a:r>
          </a:p>
          <a:p>
            <a:pPr lvl="1"/>
            <a:r>
              <a:rPr lang="en-US" dirty="0"/>
              <a:t>the notion that public knowledge and access to technology is equivalent to social power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5E37A6-D820-461F-AC82-6C64C89AE9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8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B284B2-DCA6-4F4F-945D-7DBD459D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ACM Code 2018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72DE08-8103-4913-B85F-FDE8AF01C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Code Developed in 1992, with software engineering code in 1998. New version coming in 2018. From Draft (</a:t>
            </a:r>
            <a:r>
              <a:rPr lang="en-US" dirty="0">
                <a:hlinkClick r:id="rId3"/>
              </a:rPr>
              <a:t>https://ethics.acm.org/</a:t>
            </a:r>
            <a:r>
              <a:rPr lang="en-US" dirty="0"/>
              <a:t>) </a:t>
            </a:r>
          </a:p>
          <a:p>
            <a:r>
              <a:rPr lang="en-US" b="1" dirty="0"/>
              <a:t>GENERAL MORAL PRINCIPLES.</a:t>
            </a:r>
          </a:p>
          <a:p>
            <a:pPr lvl="1"/>
            <a:r>
              <a:rPr lang="en-US" dirty="0"/>
              <a:t>A computing professional should…</a:t>
            </a:r>
          </a:p>
          <a:p>
            <a:pPr lvl="2"/>
            <a:r>
              <a:rPr lang="en-US" dirty="0"/>
              <a:t>1.1 Contribute to society and to human well-being, acknowledging that all people are stakeholders in computing.</a:t>
            </a:r>
          </a:p>
          <a:p>
            <a:pPr lvl="2"/>
            <a:r>
              <a:rPr lang="en-US" dirty="0"/>
              <a:t>1.2 Avoid harm.</a:t>
            </a:r>
          </a:p>
          <a:p>
            <a:pPr lvl="2"/>
            <a:r>
              <a:rPr lang="en-US" dirty="0"/>
              <a:t>1.3 Be honest and trustworthy.</a:t>
            </a:r>
          </a:p>
          <a:p>
            <a:pPr lvl="2"/>
            <a:r>
              <a:rPr lang="en-US" dirty="0"/>
              <a:t>1.4 Be fair and take action not to discriminate.</a:t>
            </a:r>
          </a:p>
          <a:p>
            <a:pPr lvl="2"/>
            <a:r>
              <a:rPr lang="en-US" dirty="0"/>
              <a:t>1.5 Respect the work required to produce new ideas, inventions, creative works, and computing artifacts.</a:t>
            </a:r>
          </a:p>
          <a:p>
            <a:pPr lvl="2"/>
            <a:r>
              <a:rPr lang="en-US" dirty="0"/>
              <a:t>1.6 Respect privacy.</a:t>
            </a:r>
          </a:p>
          <a:p>
            <a:pPr lvl="2"/>
            <a:r>
              <a:rPr lang="en-US" dirty="0"/>
              <a:t>1.7 Honor confidentiality.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0B68F91-CE8B-44E0-AFB7-9F45C3BBE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2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FC327A-5036-4AE9-80C7-5FB89D88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ACM Code 2018 Draft (more)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7BC317-B7D6-4539-BC8F-B968FFDA6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PROFESSIONAL RESPONSIBILITIES</a:t>
            </a:r>
          </a:p>
          <a:p>
            <a:pPr lvl="1"/>
            <a:r>
              <a:rPr lang="en-US" sz="2000" dirty="0"/>
              <a:t>A computing professional should…</a:t>
            </a:r>
          </a:p>
          <a:p>
            <a:pPr lvl="2"/>
            <a:r>
              <a:rPr lang="en-US" sz="1600" dirty="0"/>
              <a:t>2.1 Strive to achieve high quality in both the process and products of professional work.</a:t>
            </a:r>
          </a:p>
          <a:p>
            <a:pPr lvl="2"/>
            <a:r>
              <a:rPr lang="en-US" sz="1600" dirty="0"/>
              <a:t>2.2 Maintain high standards of professional competence, conduct, and ethical practice.</a:t>
            </a:r>
          </a:p>
          <a:p>
            <a:pPr lvl="2"/>
            <a:r>
              <a:rPr lang="en-US" sz="1600" dirty="0"/>
              <a:t>2.3 Know, respect, and apply existing rules pertaining to professional work.</a:t>
            </a:r>
          </a:p>
          <a:p>
            <a:pPr lvl="2"/>
            <a:r>
              <a:rPr lang="en-US" sz="1600" dirty="0"/>
              <a:t>2.4 Accept and provide appropriate professional review.</a:t>
            </a:r>
          </a:p>
          <a:p>
            <a:pPr lvl="2"/>
            <a:r>
              <a:rPr lang="en-US" sz="1600" dirty="0"/>
              <a:t>2.5 Give comprehensive and thorough evaluations of computer systems and their impacts, including analysis of possible risks.</a:t>
            </a:r>
          </a:p>
          <a:p>
            <a:pPr lvl="2"/>
            <a:r>
              <a:rPr lang="en-US" sz="1600" dirty="0"/>
              <a:t>2.6 Have the necessary expertise, or the ability to obtain that expertise, for completing a work assignment before accepting it. Once accepted, that commitment should be honored.</a:t>
            </a:r>
          </a:p>
          <a:p>
            <a:pPr lvl="2"/>
            <a:r>
              <a:rPr lang="en-US" sz="1600" dirty="0"/>
              <a:t>2.7 Improve public awareness and understanding of computing, related technologies, and their consequences.</a:t>
            </a:r>
          </a:p>
          <a:p>
            <a:pPr lvl="2"/>
            <a:r>
              <a:rPr lang="en-US" sz="1600" dirty="0"/>
              <a:t>2.8 Access computing and communication resources only when authorized to do so.</a:t>
            </a:r>
          </a:p>
          <a:p>
            <a:pPr lvl="2"/>
            <a:r>
              <a:rPr lang="en-US" sz="1600" dirty="0"/>
              <a:t>2.9 Design and implement systems that are robustly and usably secure.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1065C9-7E33-4C50-BF98-3E516A6A50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6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5F5E2E-5211-45D8-92BA-8577F217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B8E434-7ED8-4032-949A-E7B527C3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ethics important?</a:t>
            </a:r>
          </a:p>
          <a:p>
            <a:r>
              <a:rPr lang="en-US" dirty="0"/>
              <a:t>Why should professionals understand the Codes of their professional societies?</a:t>
            </a:r>
          </a:p>
          <a:p>
            <a:r>
              <a:rPr lang="en-US" dirty="0"/>
              <a:t>Discuss impacts of ethical violations.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7EDC200-4BF9-478F-80E8-AF248D9670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160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773992-k:\cnap\netsec course\lectures\lesson 1 introduction.pptx"/>
  <p:tag name="ARTICULATE_PRESENTER_VERSION" val="8"/>
  <p:tag name="ARTICULATE_USED_PAGE_ORIENTATION" val="1"/>
  <p:tag name="ARTICULATE_USED_PAGE_SIZE" val="1"/>
  <p:tag name="ARTICULATE_PROJECT_OPEN" val="0"/>
  <p:tag name="ARTICULATE_SLIDE_COUNT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1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USED_LAYOUT" val="2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9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3609</TotalTime>
  <Words>573</Words>
  <Application>Microsoft Macintosh PowerPoint</Application>
  <PresentationFormat>On-screen Show (4:3)</PresentationFormat>
  <Paragraphs>85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PP_C5Modules_CC_License_standard</vt:lpstr>
      <vt:lpstr>  Module: Legal &amp; Ethical Aspects of Cyber Security</vt:lpstr>
      <vt:lpstr>Learning Outcomes</vt:lpstr>
      <vt:lpstr>Ethics</vt:lpstr>
      <vt:lpstr>Ethics Examples</vt:lpstr>
      <vt:lpstr>Codes of Conduct/Ethics</vt:lpstr>
      <vt:lpstr>Codes of Conduct/Ethics Themes</vt:lpstr>
      <vt:lpstr>ACM Code 2018 Draft</vt:lpstr>
      <vt:lpstr>ACM Code 2018 Draft (more)</vt:lpstr>
      <vt:lpstr>Review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237</cp:revision>
  <cp:lastPrinted>2016-07-18T16:40:10Z</cp:lastPrinted>
  <dcterms:created xsi:type="dcterms:W3CDTF">2016-07-03T20:12:42Z</dcterms:created>
  <dcterms:modified xsi:type="dcterms:W3CDTF">2018-04-24T19:01:33Z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F560EEB5-2F98-40B2-9F90-60002D17958B</vt:lpwstr>
  </property>
  <property fmtid="{D5CDD505-2E9C-101B-9397-08002B2CF9AE}" pid="6" name="ArticulateProjectFull">
    <vt:lpwstr>K:\CNAP\Deliverables\NetSec\LegalAspects_Intellectual_Property.ppta</vt:lpwstr>
  </property>
</Properties>
</file>