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34" r:id="rId2"/>
    <p:sldId id="335" r:id="rId3"/>
    <p:sldId id="336" r:id="rId4"/>
    <p:sldId id="364" r:id="rId5"/>
    <p:sldId id="357" r:id="rId6"/>
    <p:sldId id="338" r:id="rId7"/>
    <p:sldId id="339" r:id="rId8"/>
    <p:sldId id="362" r:id="rId9"/>
    <p:sldId id="340" r:id="rId10"/>
    <p:sldId id="341" r:id="rId11"/>
    <p:sldId id="343" r:id="rId12"/>
    <p:sldId id="344" r:id="rId13"/>
    <p:sldId id="346" r:id="rId14"/>
    <p:sldId id="358" r:id="rId15"/>
    <p:sldId id="359" r:id="rId16"/>
    <p:sldId id="360" r:id="rId17"/>
    <p:sldId id="351" r:id="rId18"/>
    <p:sldId id="352" r:id="rId19"/>
    <p:sldId id="353" r:id="rId20"/>
    <p:sldId id="363" r:id="rId21"/>
    <p:sldId id="365" r:id="rId22"/>
    <p:sldId id="366" r:id="rId23"/>
    <p:sldId id="367" r:id="rId24"/>
    <p:sldId id="368" r:id="rId25"/>
    <p:sldId id="369" r:id="rId26"/>
    <p:sldId id="361" r:id="rId27"/>
    <p:sldId id="370"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607436D-37DC-8442-A407-3821E629EAC9}"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59C186D-6DF8-1D4B-A273-30C88AA9A593}" type="slidenum">
              <a:rPr lang="en-US" smtClean="0"/>
              <a:t>‹#›</a:t>
            </a:fld>
            <a:endParaRPr lang="en-US"/>
          </a:p>
        </p:txBody>
      </p:sp>
    </p:spTree>
    <p:extLst>
      <p:ext uri="{BB962C8B-B14F-4D97-AF65-F5344CB8AC3E}">
        <p14:creationId xmlns:p14="http://schemas.microsoft.com/office/powerpoint/2010/main" val="1411481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658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288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142029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29775" y="3911054"/>
            <a:ext cx="4611655" cy="803564"/>
          </a:xfrm>
        </p:spPr>
        <p:txBody>
          <a:bodyPr/>
          <a:lstStyle/>
          <a:p>
            <a:r>
              <a:rPr lang="en-US" smtClean="0"/>
              <a:t>Model 1</a:t>
            </a:r>
            <a:br>
              <a:rPr lang="en-US" smtClean="0"/>
            </a:br>
            <a:r>
              <a:rPr lang="en-US" smtClean="0"/>
              <a:t>Introduction to Information Assurance</a:t>
            </a:r>
            <a:endParaRPr lang="en-US"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13"/>
          </p:nvPr>
        </p:nvSpPr>
        <p:spPr>
          <a:xfrm>
            <a:off x="2499899" y="4714618"/>
            <a:ext cx="4871405" cy="317594"/>
          </a:xfrm>
        </p:spPr>
        <p:txBody>
          <a:bodyPr/>
          <a:lstStyle/>
          <a:p>
            <a:endParaRPr lang="en-US" dirty="0" smtClean="0"/>
          </a:p>
          <a:p>
            <a:r>
              <a:rPr lang="en-US" sz="2600" dirty="0" smtClean="0"/>
              <a:t>Lesson 2: </a:t>
            </a:r>
            <a:r>
              <a:rPr lang="en-US" sz="2400" dirty="0"/>
              <a:t>Identification, Authentication, and Access Control </a:t>
            </a:r>
            <a:endParaRPr lang="en-US" sz="2600" dirty="0"/>
          </a:p>
        </p:txBody>
      </p:sp>
    </p:spTree>
    <p:extLst>
      <p:ext uri="{BB962C8B-B14F-4D97-AF65-F5344CB8AC3E}">
        <p14:creationId xmlns:p14="http://schemas.microsoft.com/office/powerpoint/2010/main" val="326707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know </a:t>
            </a:r>
            <a:endParaRPr lang="en-US" dirty="0"/>
          </a:p>
        </p:txBody>
      </p:sp>
      <p:sp>
        <p:nvSpPr>
          <p:cNvPr id="3" name="Content Placeholder 2"/>
          <p:cNvSpPr>
            <a:spLocks noGrp="1"/>
          </p:cNvSpPr>
          <p:nvPr>
            <p:ph idx="1"/>
          </p:nvPr>
        </p:nvSpPr>
        <p:spPr/>
        <p:txBody>
          <a:bodyPr/>
          <a:lstStyle/>
          <a:p>
            <a:r>
              <a:rPr lang="en-US" dirty="0" smtClean="0"/>
              <a:t>Security questions</a:t>
            </a:r>
          </a:p>
          <a:p>
            <a:r>
              <a:rPr lang="en-US" dirty="0" smtClean="0"/>
              <a:t>Password</a:t>
            </a:r>
          </a:p>
          <a:p>
            <a:pPr lvl="1"/>
            <a:r>
              <a:rPr lang="en-US" dirty="0" smtClean="0"/>
              <a:t>Log in to a system, id and password are required.</a:t>
            </a:r>
          </a:p>
          <a:p>
            <a:endParaRPr lang="en-US" dirty="0" smtClean="0"/>
          </a:p>
          <a:p>
            <a:pPr lvl="1"/>
            <a:r>
              <a:rPr lang="en-US" dirty="0" smtClean="0"/>
              <a:t>Passwords examples</a:t>
            </a:r>
          </a:p>
          <a:p>
            <a:pPr lvl="2"/>
            <a:r>
              <a:rPr lang="en-US" dirty="0" smtClean="0"/>
              <a:t>Personal passwords (names, birthday)</a:t>
            </a:r>
          </a:p>
          <a:p>
            <a:pPr lvl="2"/>
            <a:r>
              <a:rPr lang="en-US" dirty="0" smtClean="0"/>
              <a:t>Dictionary words (password)</a:t>
            </a:r>
          </a:p>
          <a:p>
            <a:pPr lvl="2"/>
            <a:r>
              <a:rPr lang="en-US" dirty="0" smtClean="0"/>
              <a:t>Simple sentences (ILOVEYOU)</a:t>
            </a:r>
          </a:p>
          <a:p>
            <a:pPr lvl="2"/>
            <a:r>
              <a:rPr lang="en-US" dirty="0" smtClean="0"/>
              <a:t>123456, 000000, 111111</a:t>
            </a:r>
          </a:p>
          <a:p>
            <a:pPr lvl="2"/>
            <a:r>
              <a:rPr lang="en-US" dirty="0" err="1" smtClean="0"/>
              <a:t>aaaaaa</a:t>
            </a:r>
            <a:r>
              <a:rPr lang="en-US" dirty="0" smtClean="0"/>
              <a:t>, qwerty, </a:t>
            </a:r>
            <a:r>
              <a:rPr lang="en-US" dirty="0" err="1" smtClean="0"/>
              <a:t>asdfgh</a:t>
            </a:r>
            <a:endParaRPr lang="en-US" dirty="0" smtClean="0"/>
          </a:p>
          <a:p>
            <a:pPr lvl="2"/>
            <a:r>
              <a:rPr lang="en-US" dirty="0" smtClean="0"/>
              <a:t>……</a:t>
            </a:r>
          </a:p>
          <a:p>
            <a:endParaRPr lang="en-US" dirty="0"/>
          </a:p>
        </p:txBody>
      </p:sp>
    </p:spTree>
    <p:extLst>
      <p:ext uri="{BB962C8B-B14F-4D97-AF65-F5344CB8AC3E}">
        <p14:creationId xmlns:p14="http://schemas.microsoft.com/office/powerpoint/2010/main" val="94321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Attacking passwords</a:t>
            </a:r>
            <a:endParaRPr lang="en-US" dirty="0"/>
          </a:p>
        </p:txBody>
      </p:sp>
      <p:sp>
        <p:nvSpPr>
          <p:cNvPr id="3" name="Content Placeholder 2"/>
          <p:cNvSpPr>
            <a:spLocks noGrp="1"/>
          </p:cNvSpPr>
          <p:nvPr>
            <p:ph idx="1"/>
          </p:nvPr>
        </p:nvSpPr>
        <p:spPr/>
        <p:txBody>
          <a:bodyPr/>
          <a:lstStyle/>
          <a:p>
            <a:r>
              <a:rPr lang="en-US" dirty="0" smtClean="0"/>
              <a:t>12 steps an attacker might try to determine a password</a:t>
            </a:r>
          </a:p>
          <a:p>
            <a:pPr marL="800100" lvl="1" indent="-457200">
              <a:buFont typeface="+mj-lt"/>
              <a:buAutoNum type="arabicPeriod"/>
            </a:pPr>
            <a:r>
              <a:rPr lang="en-US" dirty="0" smtClean="0"/>
              <a:t>No password</a:t>
            </a:r>
          </a:p>
          <a:p>
            <a:pPr marL="800100" lvl="1" indent="-457200">
              <a:buFont typeface="+mj-lt"/>
              <a:buAutoNum type="arabicPeriod"/>
            </a:pPr>
            <a:r>
              <a:rPr lang="en-US" dirty="0"/>
              <a:t>I</a:t>
            </a:r>
            <a:r>
              <a:rPr lang="en-US" dirty="0" smtClean="0"/>
              <a:t>dentical to user ID</a:t>
            </a:r>
          </a:p>
          <a:p>
            <a:pPr marL="800100" lvl="1" indent="-457200">
              <a:buFont typeface="+mj-lt"/>
              <a:buAutoNum type="arabicPeriod"/>
            </a:pPr>
            <a:r>
              <a:rPr lang="en-US" dirty="0" smtClean="0"/>
              <a:t>Is, or is derived from, the user’s name</a:t>
            </a:r>
          </a:p>
          <a:p>
            <a:pPr marL="800100" lvl="1" indent="-457200">
              <a:buFont typeface="+mj-lt"/>
              <a:buAutoNum type="arabicPeriod"/>
            </a:pPr>
            <a:r>
              <a:rPr lang="en-US" dirty="0" smtClean="0"/>
              <a:t>can be found on a common word list (password, secret, private) plus common names and patterns (</a:t>
            </a:r>
            <a:r>
              <a:rPr lang="en-US" dirty="0" err="1" smtClean="0"/>
              <a:t>aaaaaa</a:t>
            </a:r>
            <a:r>
              <a:rPr lang="en-US" dirty="0" smtClean="0"/>
              <a:t>, qwerty,123456)</a:t>
            </a:r>
          </a:p>
          <a:p>
            <a:pPr marL="800100" lvl="1" indent="-457200">
              <a:buFont typeface="+mj-lt"/>
              <a:buAutoNum type="arabicPeriod"/>
            </a:pPr>
            <a:r>
              <a:rPr lang="en-US" dirty="0" smtClean="0"/>
              <a:t>Contained in a short college dictionary</a:t>
            </a:r>
          </a:p>
          <a:p>
            <a:pPr marL="800100" lvl="1" indent="-457200">
              <a:buFont typeface="+mj-lt"/>
              <a:buAutoNum type="arabicPeriod"/>
            </a:pPr>
            <a:r>
              <a:rPr lang="en-US" dirty="0" smtClean="0"/>
              <a:t>Contained in a complete English word list</a:t>
            </a:r>
          </a:p>
          <a:p>
            <a:pPr marL="800100" lvl="1" indent="-457200">
              <a:buFont typeface="+mj-lt"/>
              <a:buAutoNum type="arabicPeriod"/>
            </a:pPr>
            <a:r>
              <a:rPr lang="en-US" dirty="0" smtClean="0"/>
              <a:t>Contained in common non-English-language dictionaries</a:t>
            </a:r>
            <a:endParaRPr lang="en-US" dirty="0"/>
          </a:p>
        </p:txBody>
      </p:sp>
    </p:spTree>
    <p:extLst>
      <p:ext uri="{BB962C8B-B14F-4D97-AF65-F5344CB8AC3E}">
        <p14:creationId xmlns:p14="http://schemas.microsoft.com/office/powerpoint/2010/main" val="45858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Attacking passwords (cont.)</a:t>
            </a:r>
            <a:endParaRPr lang="en-US" dirty="0"/>
          </a:p>
        </p:txBody>
      </p:sp>
      <p:sp>
        <p:nvSpPr>
          <p:cNvPr id="3" name="Content Placeholder 2"/>
          <p:cNvSpPr>
            <a:spLocks noGrp="1"/>
          </p:cNvSpPr>
          <p:nvPr>
            <p:ph idx="1"/>
          </p:nvPr>
        </p:nvSpPr>
        <p:spPr/>
        <p:txBody>
          <a:bodyPr/>
          <a:lstStyle/>
          <a:p>
            <a:pPr marL="800100" lvl="1" indent="-457200">
              <a:buFont typeface="+mj-lt"/>
              <a:buAutoNum type="arabicPeriod" startAt="8"/>
            </a:pPr>
            <a:r>
              <a:rPr lang="en-US" dirty="0" smtClean="0"/>
              <a:t>Contained in a short college dictionary with capitalizations (</a:t>
            </a:r>
            <a:r>
              <a:rPr lang="en-US" dirty="0" err="1" smtClean="0"/>
              <a:t>PaSsWorD</a:t>
            </a:r>
            <a:r>
              <a:rPr lang="en-US" dirty="0" smtClean="0"/>
              <a:t>) or substitutions (digit 0 for letter O, digit 5 for letter S)</a:t>
            </a:r>
          </a:p>
          <a:p>
            <a:pPr marL="800100" lvl="1" indent="-457200">
              <a:buFont typeface="+mj-lt"/>
              <a:buAutoNum type="arabicPeriod" startAt="8"/>
            </a:pPr>
            <a:r>
              <a:rPr lang="en-US" dirty="0" smtClean="0"/>
              <a:t>Contained in a complete English dictionary with capitalizations or substitutions</a:t>
            </a:r>
          </a:p>
          <a:p>
            <a:pPr marL="800100" lvl="1" indent="-457200">
              <a:buFont typeface="+mj-lt"/>
              <a:buAutoNum type="arabicPeriod" startAt="8"/>
            </a:pPr>
            <a:r>
              <a:rPr lang="en-US" dirty="0" smtClean="0"/>
              <a:t>Contained in common non-English dictionaries with capitalization or substitutions</a:t>
            </a:r>
          </a:p>
          <a:p>
            <a:pPr marL="800100" lvl="1" indent="-457200">
              <a:buFont typeface="+mj-lt"/>
              <a:buAutoNum type="arabicPeriod" startAt="8"/>
            </a:pPr>
            <a:r>
              <a:rPr lang="en-US" dirty="0" smtClean="0"/>
              <a:t>Obtained by brute force, trying all possible combinations of alphabetic characters</a:t>
            </a:r>
          </a:p>
          <a:p>
            <a:pPr marL="800100" lvl="1" indent="-457200">
              <a:buFont typeface="+mj-lt"/>
              <a:buAutoNum type="arabicPeriod" startAt="8"/>
            </a:pPr>
            <a:r>
              <a:rPr lang="en-US" dirty="0" smtClean="0"/>
              <a:t>Obtained by brute force, trying all possible combinations from the full character set</a:t>
            </a:r>
          </a:p>
          <a:p>
            <a:endParaRPr lang="en-US" dirty="0" smtClean="0"/>
          </a:p>
          <a:p>
            <a:endParaRPr lang="en-US" dirty="0"/>
          </a:p>
        </p:txBody>
      </p:sp>
    </p:spTree>
    <p:extLst>
      <p:ext uri="{BB962C8B-B14F-4D97-AF65-F5344CB8AC3E}">
        <p14:creationId xmlns:p14="http://schemas.microsoft.com/office/powerpoint/2010/main" val="17994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Defeating concealment</a:t>
            </a:r>
            <a:endParaRPr lang="en-US" dirty="0"/>
          </a:p>
        </p:txBody>
      </p:sp>
      <p:sp>
        <p:nvSpPr>
          <p:cNvPr id="3" name="Content Placeholder 2"/>
          <p:cNvSpPr>
            <a:spLocks noGrp="1"/>
          </p:cNvSpPr>
          <p:nvPr>
            <p:ph idx="1"/>
          </p:nvPr>
        </p:nvSpPr>
        <p:spPr/>
        <p:txBody>
          <a:bodyPr/>
          <a:lstStyle/>
          <a:p>
            <a:r>
              <a:rPr lang="en-US" dirty="0" smtClean="0"/>
              <a:t>Operating systems usually store passwords in encrypted form (</a:t>
            </a:r>
            <a:r>
              <a:rPr lang="en-US" dirty="0" err="1" smtClean="0"/>
              <a:t>eg</a:t>
            </a:r>
            <a:r>
              <a:rPr lang="en-US" dirty="0" smtClean="0"/>
              <a:t>. using one-way hash function) so that compromising the id-password list does not mean the attacks have access to the accounts.</a:t>
            </a:r>
          </a:p>
          <a:p>
            <a:pPr lvl="1"/>
            <a:r>
              <a:rPr lang="en-US" dirty="0" smtClean="0"/>
              <a:t>When a user creates a password, the operating system accepts and immediately conceals it, storing the unreadable version. </a:t>
            </a:r>
          </a:p>
          <a:p>
            <a:pPr lvl="1"/>
            <a:r>
              <a:rPr lang="en-US" dirty="0" smtClean="0"/>
              <a:t>When the user attempts to authenticate, the typed string will be concealed using the same algorithm and compare with the stored one.</a:t>
            </a:r>
          </a:p>
          <a:p>
            <a:pPr lvl="1"/>
            <a:r>
              <a:rPr lang="en-US" dirty="0" smtClean="0"/>
              <a:t>Forgot your password? Only reset. (the systems do not know how to reverse it to get the original password.)</a:t>
            </a:r>
          </a:p>
          <a:p>
            <a:pPr lvl="1"/>
            <a:r>
              <a:rPr lang="en-US" dirty="0" smtClean="0"/>
              <a:t>Wrong passwords attempts, lock the account.</a:t>
            </a:r>
          </a:p>
          <a:p>
            <a:endParaRPr lang="en-US" dirty="0"/>
          </a:p>
        </p:txBody>
      </p:sp>
    </p:spTree>
    <p:extLst>
      <p:ext uri="{BB962C8B-B14F-4D97-AF65-F5344CB8AC3E}">
        <p14:creationId xmlns:p14="http://schemas.microsoft.com/office/powerpoint/2010/main" val="141393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guessing of passwords</a:t>
            </a:r>
            <a:endParaRPr lang="en-US" dirty="0"/>
          </a:p>
        </p:txBody>
      </p:sp>
      <p:sp>
        <p:nvSpPr>
          <p:cNvPr id="3" name="Content Placeholder 2"/>
          <p:cNvSpPr>
            <a:spLocks noGrp="1"/>
          </p:cNvSpPr>
          <p:nvPr>
            <p:ph idx="1"/>
          </p:nvPr>
        </p:nvSpPr>
        <p:spPr/>
        <p:txBody>
          <a:bodyPr/>
          <a:lstStyle/>
          <a:p>
            <a:r>
              <a:rPr lang="en-US" dirty="0" smtClean="0"/>
              <a:t>Brute force password attack - </a:t>
            </a:r>
            <a:r>
              <a:rPr lang="en-US" dirty="0"/>
              <a:t>A method of accessing an obstructed device through attempting multiple combinations of numeric and/or alphanumeric passwords. </a:t>
            </a:r>
            <a:endParaRPr lang="en-US" dirty="0" smtClean="0"/>
          </a:p>
          <a:p>
            <a:pPr lvl="1"/>
            <a:r>
              <a:rPr lang="en-US" dirty="0" smtClean="0"/>
              <a:t>Six character (random uppercase, lowercase, digits) takes around 10 minutes to be brute forced. </a:t>
            </a:r>
          </a:p>
          <a:p>
            <a:pPr lvl="1"/>
            <a:r>
              <a:rPr lang="en-US" dirty="0" smtClean="0"/>
              <a:t>Eight </a:t>
            </a:r>
            <a:r>
              <a:rPr lang="en-US" dirty="0"/>
              <a:t>character (random uppercase, lowercase, digits) takes around </a:t>
            </a:r>
            <a:r>
              <a:rPr lang="en-US" dirty="0" smtClean="0"/>
              <a:t>6 days to </a:t>
            </a:r>
            <a:r>
              <a:rPr lang="en-US" dirty="0"/>
              <a:t>be brute forced. </a:t>
            </a:r>
            <a:endParaRPr lang="en-US" dirty="0" smtClean="0"/>
          </a:p>
          <a:p>
            <a:r>
              <a:rPr lang="en-US" dirty="0" smtClean="0"/>
              <a:t>Passwords are not really random</a:t>
            </a:r>
          </a:p>
          <a:p>
            <a:pPr lvl="1"/>
            <a:r>
              <a:rPr lang="en-US" dirty="0" smtClean="0"/>
              <a:t>try the popular passwords first</a:t>
            </a:r>
          </a:p>
          <a:p>
            <a:pPr lvl="1"/>
            <a:r>
              <a:rPr lang="en-US" dirty="0" smtClean="0"/>
              <a:t>create a rainbow table (a rainbow table is a table stores potential password and their hash values)</a:t>
            </a:r>
            <a:endParaRPr lang="en-US" dirty="0"/>
          </a:p>
        </p:txBody>
      </p:sp>
    </p:spTree>
    <p:extLst>
      <p:ext uri="{BB962C8B-B14F-4D97-AF65-F5344CB8AC3E}">
        <p14:creationId xmlns:p14="http://schemas.microsoft.com/office/powerpoint/2010/main" val="200496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 from password guessing</a:t>
            </a:r>
            <a:endParaRPr lang="en-US" dirty="0"/>
          </a:p>
        </p:txBody>
      </p:sp>
      <p:sp>
        <p:nvSpPr>
          <p:cNvPr id="3" name="Content Placeholder 2"/>
          <p:cNvSpPr>
            <a:spLocks noGrp="1"/>
          </p:cNvSpPr>
          <p:nvPr>
            <p:ph idx="1"/>
          </p:nvPr>
        </p:nvSpPr>
        <p:spPr/>
        <p:txBody>
          <a:bodyPr/>
          <a:lstStyle/>
          <a:p>
            <a:pPr lvl="0"/>
            <a:r>
              <a:rPr lang="en-US" dirty="0" smtClean="0">
                <a:sym typeface="Gloria Hallelujah"/>
              </a:rPr>
              <a:t>If two users use the same password:</a:t>
            </a:r>
          </a:p>
          <a:p>
            <a:pPr lvl="1"/>
            <a:r>
              <a:rPr lang="en-US" sz="2800" dirty="0" smtClean="0">
                <a:sym typeface="Gloria Hallelujah"/>
              </a:rPr>
              <a:t>Add a random salt before hashing, so that the hash value will be different.</a:t>
            </a:r>
          </a:p>
          <a:p>
            <a:pPr lvl="1"/>
            <a:r>
              <a:rPr lang="en-US" sz="2800" dirty="0" smtClean="0"/>
              <a:t>Salt - A </a:t>
            </a:r>
            <a:r>
              <a:rPr lang="en-US" sz="2800" dirty="0"/>
              <a:t>non-secret value that is used in a cryptographic process, usually to ensure that the results of computations for one instance cannot be reused by an Attacker. </a:t>
            </a:r>
          </a:p>
          <a:p>
            <a:endParaRPr lang="en-US" dirty="0"/>
          </a:p>
        </p:txBody>
      </p:sp>
    </p:spTree>
    <p:extLst>
      <p:ext uri="{BB962C8B-B14F-4D97-AF65-F5344CB8AC3E}">
        <p14:creationId xmlns:p14="http://schemas.microsoft.com/office/powerpoint/2010/main" val="97413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a:t>
            </a:r>
          </a:p>
        </p:txBody>
      </p:sp>
      <p:sp>
        <p:nvSpPr>
          <p:cNvPr id="3" name="Content Placeholder 2"/>
          <p:cNvSpPr>
            <a:spLocks noGrp="1"/>
          </p:cNvSpPr>
          <p:nvPr>
            <p:ph idx="1"/>
          </p:nvPr>
        </p:nvSpPr>
        <p:spPr/>
        <p:txBody>
          <a:bodyPr/>
          <a:lstStyle/>
          <a:p>
            <a:r>
              <a:rPr lang="en-US" dirty="0" smtClean="0"/>
              <a:t>Discussion:</a:t>
            </a:r>
            <a:endParaRPr lang="en-US" dirty="0"/>
          </a:p>
          <a:p>
            <a:pPr lvl="1"/>
            <a:r>
              <a:rPr lang="en-US" sz="2800" dirty="0" smtClean="0"/>
              <a:t>What </a:t>
            </a:r>
            <a:r>
              <a:rPr lang="en-US" sz="2800" dirty="0"/>
              <a:t>are the identifiers that we use to identify ourselves?</a:t>
            </a:r>
          </a:p>
          <a:p>
            <a:pPr lvl="1"/>
            <a:r>
              <a:rPr lang="en-US" sz="2800" dirty="0"/>
              <a:t>What kind of passwords are strong passwords?</a:t>
            </a:r>
          </a:p>
          <a:p>
            <a:endParaRPr lang="en-US" dirty="0"/>
          </a:p>
        </p:txBody>
      </p:sp>
    </p:spTree>
    <p:extLst>
      <p:ext uri="{BB962C8B-B14F-4D97-AF65-F5344CB8AC3E}">
        <p14:creationId xmlns:p14="http://schemas.microsoft.com/office/powerpoint/2010/main" val="91706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Good passwords</a:t>
            </a:r>
            <a:endParaRPr lang="en-US" dirty="0"/>
          </a:p>
        </p:txBody>
      </p:sp>
      <p:sp>
        <p:nvSpPr>
          <p:cNvPr id="3" name="Content Placeholder 2"/>
          <p:cNvSpPr>
            <a:spLocks noGrp="1"/>
          </p:cNvSpPr>
          <p:nvPr>
            <p:ph idx="1"/>
          </p:nvPr>
        </p:nvSpPr>
        <p:spPr/>
        <p:txBody>
          <a:bodyPr/>
          <a:lstStyle/>
          <a:p>
            <a:r>
              <a:rPr lang="en-US" dirty="0" smtClean="0"/>
              <a:t>Use characters other than just A-Z a-z. (use digits, symbols)</a:t>
            </a:r>
          </a:p>
          <a:p>
            <a:r>
              <a:rPr lang="en-US" dirty="0" smtClean="0"/>
              <a:t>Choose long passwords. (longer passwords require longer time to break)</a:t>
            </a:r>
          </a:p>
          <a:p>
            <a:r>
              <a:rPr lang="en-US" dirty="0" smtClean="0"/>
              <a:t>Avoid actual names or words. (password guessing based on dictionary)</a:t>
            </a:r>
          </a:p>
          <a:p>
            <a:r>
              <a:rPr lang="en-US" dirty="0" smtClean="0"/>
              <a:t>Choose an unlikely password.</a:t>
            </a:r>
          </a:p>
          <a:p>
            <a:r>
              <a:rPr lang="en-US" dirty="0" smtClean="0"/>
              <a:t>Change the password regularly.</a:t>
            </a:r>
          </a:p>
          <a:p>
            <a:r>
              <a:rPr lang="en-US" dirty="0" smtClean="0"/>
              <a:t>Don't write it down.</a:t>
            </a:r>
          </a:p>
          <a:p>
            <a:r>
              <a:rPr lang="en-US" dirty="0" smtClean="0"/>
              <a:t>Don't tell anyone else.</a:t>
            </a:r>
            <a:endParaRPr lang="en-US" dirty="0"/>
          </a:p>
        </p:txBody>
      </p:sp>
    </p:spTree>
    <p:extLst>
      <p:ext uri="{BB962C8B-B14F-4D97-AF65-F5344CB8AC3E}">
        <p14:creationId xmlns:p14="http://schemas.microsoft.com/office/powerpoint/2010/main" val="44629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are</a:t>
            </a:r>
            <a:endParaRPr lang="en-US" dirty="0"/>
          </a:p>
        </p:txBody>
      </p:sp>
      <p:sp>
        <p:nvSpPr>
          <p:cNvPr id="3" name="Content Placeholder 2"/>
          <p:cNvSpPr>
            <a:spLocks noGrp="1"/>
          </p:cNvSpPr>
          <p:nvPr>
            <p:ph idx="1"/>
          </p:nvPr>
        </p:nvSpPr>
        <p:spPr/>
        <p:txBody>
          <a:bodyPr/>
          <a:lstStyle/>
          <a:p>
            <a:r>
              <a:rPr lang="en-US" dirty="0" smtClean="0"/>
              <a:t>Biometrics are biological authenticators, based on physical characteristics of the human body.</a:t>
            </a:r>
          </a:p>
          <a:p>
            <a:pPr lvl="1"/>
            <a:r>
              <a:rPr lang="en-US" dirty="0" smtClean="0"/>
              <a:t>Fingerprint, voice, retina, signature, face.</a:t>
            </a:r>
          </a:p>
          <a:p>
            <a:r>
              <a:rPr lang="en-US" dirty="0" smtClean="0"/>
              <a:t>Advantage: </a:t>
            </a:r>
          </a:p>
          <a:p>
            <a:pPr lvl="1"/>
            <a:r>
              <a:rPr lang="en-US" dirty="0" smtClean="0"/>
              <a:t>cannot be lost, stolen, forgotten, always at hand.</a:t>
            </a:r>
          </a:p>
          <a:p>
            <a:r>
              <a:rPr lang="en-US" dirty="0" smtClean="0"/>
              <a:t>Disadvantage: </a:t>
            </a:r>
          </a:p>
          <a:p>
            <a:pPr lvl="1"/>
            <a:r>
              <a:rPr lang="en-US" dirty="0" smtClean="0"/>
              <a:t>- Physical characteristic can be vary from day to day or as people age. </a:t>
            </a:r>
          </a:p>
          <a:p>
            <a:pPr lvl="1"/>
            <a:r>
              <a:rPr lang="en-US" dirty="0" smtClean="0"/>
              <a:t>- Not exact, false positives (incorrectly confirming an identity) and false negatives (incorrectly denying an identity) may happen.</a:t>
            </a:r>
            <a:endParaRPr lang="en-US" dirty="0"/>
          </a:p>
        </p:txBody>
      </p:sp>
    </p:spTree>
    <p:extLst>
      <p:ext uri="{BB962C8B-B14F-4D97-AF65-F5344CB8AC3E}">
        <p14:creationId xmlns:p14="http://schemas.microsoft.com/office/powerpoint/2010/main" val="182817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based on something you have</a:t>
            </a:r>
            <a:endParaRPr lang="en-US" dirty="0"/>
          </a:p>
        </p:txBody>
      </p:sp>
      <p:sp>
        <p:nvSpPr>
          <p:cNvPr id="3" name="Content Placeholder 2"/>
          <p:cNvSpPr>
            <a:spLocks noGrp="1"/>
          </p:cNvSpPr>
          <p:nvPr>
            <p:ph idx="1"/>
          </p:nvPr>
        </p:nvSpPr>
        <p:spPr/>
        <p:txBody>
          <a:bodyPr/>
          <a:lstStyle/>
          <a:p>
            <a:r>
              <a:rPr lang="en-US" dirty="0" smtClean="0"/>
              <a:t>Something you have means that you have a physical object which can be used to authenticate.</a:t>
            </a:r>
          </a:p>
          <a:p>
            <a:r>
              <a:rPr lang="en-US" dirty="0" smtClean="0"/>
              <a:t>For example, Credit cards, passport, physical key...</a:t>
            </a:r>
          </a:p>
          <a:p>
            <a:r>
              <a:rPr lang="en-US" dirty="0" smtClean="0"/>
              <a:t>Static and dynamic tokens (may require additional hardware)</a:t>
            </a:r>
          </a:p>
          <a:p>
            <a:pPr lvl="1"/>
            <a:r>
              <a:rPr lang="en-US" dirty="0" smtClean="0"/>
              <a:t>Static token remains fixed</a:t>
            </a:r>
          </a:p>
          <a:p>
            <a:pPr lvl="1"/>
            <a:r>
              <a:rPr lang="en-US" dirty="0" smtClean="0"/>
              <a:t>Dynamic tokens can be changed each time</a:t>
            </a:r>
            <a:endParaRPr lang="en-US" dirty="0"/>
          </a:p>
        </p:txBody>
      </p:sp>
    </p:spTree>
    <p:extLst>
      <p:ext uri="{BB962C8B-B14F-4D97-AF65-F5344CB8AC3E}">
        <p14:creationId xmlns:p14="http://schemas.microsoft.com/office/powerpoint/2010/main" val="212962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1: Introduction to Cyber Security Concepts</a:t>
            </a:r>
            <a:endParaRPr lang="en-US" dirty="0"/>
          </a:p>
        </p:txBody>
      </p:sp>
      <p:sp>
        <p:nvSpPr>
          <p:cNvPr id="3" name="Content Placeholder 2"/>
          <p:cNvSpPr>
            <a:spLocks noGrp="1"/>
          </p:cNvSpPr>
          <p:nvPr>
            <p:ph idx="1"/>
          </p:nvPr>
        </p:nvSpPr>
        <p:spPr>
          <a:xfrm>
            <a:off x="628650" y="1504472"/>
            <a:ext cx="7886700" cy="4799100"/>
          </a:xfrm>
        </p:spPr>
        <p:txBody>
          <a:bodyPr/>
          <a:lstStyle/>
          <a:p>
            <a:r>
              <a:rPr lang="en-US" sz="2400" dirty="0"/>
              <a:t>This module provides students fundamental knowledge of cybersecurity. It is broken into two micro modules: computer security overview, identification authentication and access control. Computer security overview lists basic terminologies of cyber security. Identification and authentication are discussed with an emphasis on different authentication methods. Access control methods are introduced as well. </a:t>
            </a:r>
            <a:endParaRPr lang="en-US" sz="2400" dirty="0" smtClean="0"/>
          </a:p>
          <a:p>
            <a:r>
              <a:rPr lang="en-US" sz="2400" dirty="0" smtClean="0"/>
              <a:t>Topics:</a:t>
            </a:r>
          </a:p>
          <a:p>
            <a:pPr lvl="1"/>
            <a:r>
              <a:rPr lang="en-US" dirty="0" smtClean="0"/>
              <a:t>Lesson 1: Computer security overview</a:t>
            </a:r>
          </a:p>
          <a:p>
            <a:pPr lvl="1"/>
            <a:r>
              <a:rPr lang="en-US" dirty="0" smtClean="0"/>
              <a:t>Lesson 2: </a:t>
            </a:r>
            <a:r>
              <a:rPr lang="en-US" dirty="0"/>
              <a:t>Identification, Authentication, and Access Control </a:t>
            </a:r>
            <a:endParaRPr lang="en-US" dirty="0" smtClean="0"/>
          </a:p>
        </p:txBody>
      </p:sp>
    </p:spTree>
    <p:extLst>
      <p:ext uri="{BB962C8B-B14F-4D97-AF65-F5344CB8AC3E}">
        <p14:creationId xmlns:p14="http://schemas.microsoft.com/office/powerpoint/2010/main" val="2012784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Multifactor authentication</a:t>
            </a:r>
            <a:endParaRPr lang="en-US" dirty="0"/>
          </a:p>
        </p:txBody>
      </p:sp>
      <p:sp>
        <p:nvSpPr>
          <p:cNvPr id="3" name="Content Placeholder 2"/>
          <p:cNvSpPr>
            <a:spLocks noGrp="1"/>
          </p:cNvSpPr>
          <p:nvPr>
            <p:ph idx="1"/>
          </p:nvPr>
        </p:nvSpPr>
        <p:spPr/>
        <p:txBody>
          <a:bodyPr/>
          <a:lstStyle/>
          <a:p>
            <a:r>
              <a:rPr lang="en-US" dirty="0" smtClean="0"/>
              <a:t>Multifactor authentication - Authentication </a:t>
            </a:r>
            <a:r>
              <a:rPr lang="en-US" dirty="0"/>
              <a:t>using two or more factors to achieve authentication. Factors include: (</a:t>
            </a:r>
            <a:r>
              <a:rPr lang="en-US" dirty="0" err="1"/>
              <a:t>i</a:t>
            </a:r>
            <a:r>
              <a:rPr lang="en-US" dirty="0"/>
              <a:t>) something you know (e.g. password/PIN); (ii) something you have (e.g., cryptographic identification device, token); or (iii) something you are (e.g., biometric). </a:t>
            </a:r>
            <a:endParaRPr lang="en-US" dirty="0" smtClean="0"/>
          </a:p>
          <a:p>
            <a:endParaRPr lang="en-US" dirty="0"/>
          </a:p>
          <a:p>
            <a:r>
              <a:rPr lang="en-US" dirty="0" smtClean="0"/>
              <a:t>For example: withdraw money from ATM, you need to have your debit card, and you need to know your PIN number to be able to get authenticated by the ATM.</a:t>
            </a:r>
            <a:endParaRPr lang="en-US" dirty="0"/>
          </a:p>
          <a:p>
            <a:endParaRPr lang="en-US" dirty="0"/>
          </a:p>
        </p:txBody>
      </p:sp>
    </p:spTree>
    <p:extLst>
      <p:ext uri="{BB962C8B-B14F-4D97-AF65-F5344CB8AC3E}">
        <p14:creationId xmlns:p14="http://schemas.microsoft.com/office/powerpoint/2010/main" val="119567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control</a:t>
            </a:r>
            <a:endParaRPr lang="en-US" dirty="0"/>
          </a:p>
        </p:txBody>
      </p:sp>
      <p:sp>
        <p:nvSpPr>
          <p:cNvPr id="3" name="Content Placeholder 2"/>
          <p:cNvSpPr>
            <a:spLocks noGrp="1"/>
          </p:cNvSpPr>
          <p:nvPr>
            <p:ph idx="1"/>
          </p:nvPr>
        </p:nvSpPr>
        <p:spPr/>
        <p:txBody>
          <a:bodyPr/>
          <a:lstStyle/>
          <a:p>
            <a:r>
              <a:rPr lang="en-US" dirty="0" smtClean="0"/>
              <a:t>Access control - The process of granting or denying specific requests to: 1) obtain and use information and related information processing services; and 2) enter specific physical facilities (e.g., federal buildings, military establishments, border crossing entrances). </a:t>
            </a:r>
          </a:p>
          <a:p>
            <a:r>
              <a:rPr lang="en-US" dirty="0" smtClean="0"/>
              <a:t>Subjects are human users.</a:t>
            </a:r>
          </a:p>
          <a:p>
            <a:r>
              <a:rPr lang="en-US" dirty="0" smtClean="0"/>
              <a:t>Objects are things on which an action can be performed, such as files, tables and users)</a:t>
            </a:r>
          </a:p>
          <a:p>
            <a:r>
              <a:rPr lang="en-US" dirty="0" smtClean="0"/>
              <a:t>Access mode are any controllable actions. (</a:t>
            </a:r>
            <a:r>
              <a:rPr lang="en-US" dirty="0" err="1" smtClean="0"/>
              <a:t>owrx</a:t>
            </a:r>
            <a:r>
              <a:rPr lang="en-US" dirty="0" smtClean="0"/>
              <a:t>)</a:t>
            </a:r>
            <a:endParaRPr lang="en-US" dirty="0"/>
          </a:p>
        </p:txBody>
      </p:sp>
    </p:spTree>
    <p:extLst>
      <p:ext uri="{BB962C8B-B14F-4D97-AF65-F5344CB8AC3E}">
        <p14:creationId xmlns:p14="http://schemas.microsoft.com/office/powerpoint/2010/main" val="106150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a:t>
            </a:r>
            <a:endParaRPr lang="en-US" dirty="0"/>
          </a:p>
        </p:txBody>
      </p:sp>
      <p:sp>
        <p:nvSpPr>
          <p:cNvPr id="3" name="Content Placeholder 2"/>
          <p:cNvSpPr>
            <a:spLocks noGrp="1"/>
          </p:cNvSpPr>
          <p:nvPr>
            <p:ph idx="1"/>
          </p:nvPr>
        </p:nvSpPr>
        <p:spPr/>
        <p:txBody>
          <a:bodyPr/>
          <a:lstStyle/>
          <a:p>
            <a:pPr lvl="1"/>
            <a:r>
              <a:rPr lang="en-US" dirty="0" smtClean="0"/>
              <a:t>In access control matrix, each row represents a subject, each column represents an object, and each entry is the access rights for that subject to that </a:t>
            </a:r>
            <a:r>
              <a:rPr lang="en-US" dirty="0"/>
              <a:t>object. </a:t>
            </a:r>
            <a:endParaRPr lang="en-US" dirty="0" smtClean="0"/>
          </a:p>
          <a:p>
            <a:pPr lvl="1"/>
            <a:r>
              <a:rPr lang="en-US" dirty="0" smtClean="0"/>
              <a:t>r </a:t>
            </a:r>
            <a:r>
              <a:rPr lang="mr-IN" dirty="0"/>
              <a:t>–</a:t>
            </a:r>
            <a:r>
              <a:rPr lang="en-US" dirty="0"/>
              <a:t> </a:t>
            </a:r>
            <a:r>
              <a:rPr lang="en-US" dirty="0" smtClean="0"/>
              <a:t>read, w </a:t>
            </a:r>
            <a:r>
              <a:rPr lang="mr-IN" dirty="0"/>
              <a:t>–</a:t>
            </a:r>
            <a:r>
              <a:rPr lang="en-US" dirty="0"/>
              <a:t> </a:t>
            </a:r>
            <a:r>
              <a:rPr lang="en-US" dirty="0" smtClean="0"/>
              <a:t>write, o </a:t>
            </a:r>
            <a:r>
              <a:rPr lang="mr-IN" dirty="0"/>
              <a:t>–</a:t>
            </a:r>
            <a:r>
              <a:rPr lang="en-US" dirty="0"/>
              <a:t> own</a:t>
            </a:r>
          </a:p>
          <a:p>
            <a:endParaRPr lang="en-US" dirty="0"/>
          </a:p>
        </p:txBody>
      </p:sp>
      <p:graphicFrame>
        <p:nvGraphicFramePr>
          <p:cNvPr id="7" name="Content Placeholder 4" title="Access control matrix example"/>
          <p:cNvGraphicFramePr>
            <a:graphicFrameLocks/>
          </p:cNvGraphicFramePr>
          <p:nvPr>
            <p:extLst>
              <p:ext uri="{D42A27DB-BD31-4B8C-83A1-F6EECF244321}">
                <p14:modId xmlns:p14="http://schemas.microsoft.com/office/powerpoint/2010/main" val="984159057"/>
              </p:ext>
            </p:extLst>
          </p:nvPr>
        </p:nvGraphicFramePr>
        <p:xfrm>
          <a:off x="627162" y="3373005"/>
          <a:ext cx="7888188" cy="2123440"/>
        </p:xfrm>
        <a:graphic>
          <a:graphicData uri="http://schemas.openxmlformats.org/drawingml/2006/table">
            <a:tbl>
              <a:tblPr firstRow="1" bandRow="1">
                <a:tableStyleId>{5C22544A-7EE6-4342-B048-85BDC9FD1C3A}</a:tableStyleId>
              </a:tblPr>
              <a:tblGrid>
                <a:gridCol w="1126884"/>
                <a:gridCol w="1126884"/>
                <a:gridCol w="852618"/>
                <a:gridCol w="1170471"/>
                <a:gridCol w="1070552"/>
                <a:gridCol w="1284663"/>
                <a:gridCol w="1256116"/>
              </a:tblGrid>
              <a:tr h="370840">
                <a:tc>
                  <a:txBody>
                    <a:bodyPr/>
                    <a:lstStyle/>
                    <a:p>
                      <a:endParaRPr lang="en-US" sz="1800" dirty="0"/>
                    </a:p>
                  </a:txBody>
                  <a:tcPr marL="94209" marR="94209"/>
                </a:tc>
                <a:tc>
                  <a:txBody>
                    <a:bodyPr/>
                    <a:lstStyle/>
                    <a:p>
                      <a:r>
                        <a:rPr lang="en-US" sz="1800" dirty="0" err="1" smtClean="0"/>
                        <a:t>readme.txt</a:t>
                      </a:r>
                      <a:endParaRPr lang="en-US" sz="1800" dirty="0"/>
                    </a:p>
                  </a:txBody>
                  <a:tcPr marL="94209" marR="94209"/>
                </a:tc>
                <a:tc>
                  <a:txBody>
                    <a:bodyPr/>
                    <a:lstStyle/>
                    <a:p>
                      <a:r>
                        <a:rPr lang="en-US" sz="1800" dirty="0" err="1" smtClean="0"/>
                        <a:t>share.txt</a:t>
                      </a:r>
                      <a:endParaRPr lang="en-US" sz="1800" dirty="0"/>
                    </a:p>
                  </a:txBody>
                  <a:tcPr marL="94209" marR="94209"/>
                </a:tc>
                <a:tc>
                  <a:txBody>
                    <a:bodyPr/>
                    <a:lstStyle/>
                    <a:p>
                      <a:r>
                        <a:rPr lang="en-US" sz="1800" dirty="0" err="1" smtClean="0"/>
                        <a:t>alice_file.txt</a:t>
                      </a:r>
                      <a:endParaRPr lang="en-US" sz="1800" dirty="0"/>
                    </a:p>
                  </a:txBody>
                  <a:tcPr marL="94209" marR="94209"/>
                </a:tc>
                <a:tc>
                  <a:txBody>
                    <a:bodyPr/>
                    <a:lstStyle/>
                    <a:p>
                      <a:r>
                        <a:rPr lang="en-US" sz="1800" dirty="0" err="1" smtClean="0"/>
                        <a:t>bob_file.txt</a:t>
                      </a:r>
                      <a:endParaRPr lang="en-US" sz="1800" dirty="0"/>
                    </a:p>
                  </a:txBody>
                  <a:tcPr marL="94209" marR="94209"/>
                </a:tc>
                <a:tc>
                  <a:txBody>
                    <a:bodyPr/>
                    <a:lstStyle/>
                    <a:p>
                      <a:r>
                        <a:rPr lang="en-US" sz="1800" dirty="0" err="1" smtClean="0"/>
                        <a:t>charlie_file.txt</a:t>
                      </a:r>
                      <a:endParaRPr lang="en-US" sz="1800" dirty="0"/>
                    </a:p>
                  </a:txBody>
                  <a:tcPr marL="94209" marR="94209"/>
                </a:tc>
                <a:tc>
                  <a:txBody>
                    <a:bodyPr/>
                    <a:lstStyle/>
                    <a:p>
                      <a:r>
                        <a:rPr lang="en-US" sz="1800" dirty="0" err="1" smtClean="0"/>
                        <a:t>admin_file.txt</a:t>
                      </a:r>
                      <a:endParaRPr lang="en-US" sz="1800" dirty="0"/>
                    </a:p>
                  </a:txBody>
                  <a:tcPr marL="94209" marR="94209"/>
                </a:tc>
              </a:tr>
              <a:tr h="370840">
                <a:tc>
                  <a:txBody>
                    <a:bodyPr/>
                    <a:lstStyle/>
                    <a:p>
                      <a:r>
                        <a:rPr lang="en-US" sz="1800" dirty="0" smtClean="0"/>
                        <a:t>Alice</a:t>
                      </a:r>
                      <a:endParaRPr lang="en-US" sz="1800" dirty="0"/>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rwo</a:t>
                      </a:r>
                      <a:endParaRPr lang="en-US" sz="1800" dirty="0"/>
                    </a:p>
                  </a:txBody>
                  <a:tcPr marL="94209" marR="94209"/>
                </a:tc>
                <a:tc>
                  <a:txBody>
                    <a:bodyPr/>
                    <a:lstStyle/>
                    <a:p>
                      <a:endParaRPr lang="en-US" sz="1800"/>
                    </a:p>
                  </a:txBody>
                  <a:tcPr marL="94209" marR="94209"/>
                </a:tc>
                <a:tc>
                  <a:txBody>
                    <a:bodyPr/>
                    <a:lstStyle/>
                    <a:p>
                      <a:endParaRPr lang="en-US" sz="1800"/>
                    </a:p>
                  </a:txBody>
                  <a:tcPr marL="94209" marR="94209"/>
                </a:tc>
                <a:tc>
                  <a:txBody>
                    <a:bodyPr/>
                    <a:lstStyle/>
                    <a:p>
                      <a:endParaRPr lang="en-US" sz="1800"/>
                    </a:p>
                  </a:txBody>
                  <a:tcPr marL="94209" marR="94209"/>
                </a:tc>
              </a:tr>
              <a:tr h="370840">
                <a:tc>
                  <a:txBody>
                    <a:bodyPr/>
                    <a:lstStyle/>
                    <a:p>
                      <a:r>
                        <a:rPr lang="en-US" sz="1800" dirty="0" smtClean="0"/>
                        <a:t>Bob</a:t>
                      </a:r>
                      <a:endParaRPr lang="en-US" sz="1800" dirty="0"/>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endParaRPr lang="en-US" sz="1800"/>
                    </a:p>
                  </a:txBody>
                  <a:tcPr marL="94209" marR="94209"/>
                </a:tc>
                <a:tc>
                  <a:txBody>
                    <a:bodyPr/>
                    <a:lstStyle/>
                    <a:p>
                      <a:r>
                        <a:rPr lang="en-US" sz="1800" dirty="0" err="1" smtClean="0"/>
                        <a:t>rwo</a:t>
                      </a:r>
                      <a:endParaRPr lang="en-US" sz="1800" dirty="0"/>
                    </a:p>
                  </a:txBody>
                  <a:tcPr marL="94209" marR="94209"/>
                </a:tc>
                <a:tc>
                  <a:txBody>
                    <a:bodyPr/>
                    <a:lstStyle/>
                    <a:p>
                      <a:endParaRPr lang="en-US" sz="1800" dirty="0"/>
                    </a:p>
                  </a:txBody>
                  <a:tcPr marL="94209" marR="94209"/>
                </a:tc>
                <a:tc>
                  <a:txBody>
                    <a:bodyPr/>
                    <a:lstStyle/>
                    <a:p>
                      <a:endParaRPr lang="en-US" sz="1800"/>
                    </a:p>
                  </a:txBody>
                  <a:tcPr marL="94209" marR="94209"/>
                </a:tc>
              </a:tr>
              <a:tr h="370840">
                <a:tc>
                  <a:txBody>
                    <a:bodyPr/>
                    <a:lstStyle/>
                    <a:p>
                      <a:r>
                        <a:rPr lang="en-US" sz="1800" dirty="0" smtClean="0"/>
                        <a:t>Charlie</a:t>
                      </a:r>
                    </a:p>
                  </a:txBody>
                  <a:tcPr marL="94209" marR="94209"/>
                </a:tc>
                <a:tc>
                  <a:txBody>
                    <a:bodyPr/>
                    <a:lstStyle/>
                    <a:p>
                      <a:r>
                        <a:rPr lang="en-US" sz="1800" dirty="0" smtClean="0"/>
                        <a:t>r</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endParaRPr lang="en-US" sz="1800" dirty="0"/>
                    </a:p>
                  </a:txBody>
                  <a:tcPr marL="94209" marR="94209"/>
                </a:tc>
                <a:tc>
                  <a:txBody>
                    <a:bodyPr/>
                    <a:lstStyle/>
                    <a:p>
                      <a:endParaRPr lang="en-US" sz="1800"/>
                    </a:p>
                  </a:txBody>
                  <a:tcPr marL="94209" marR="94209"/>
                </a:tc>
                <a:tc>
                  <a:txBody>
                    <a:bodyPr/>
                    <a:lstStyle/>
                    <a:p>
                      <a:r>
                        <a:rPr lang="en-US" sz="1800" dirty="0" err="1" smtClean="0"/>
                        <a:t>rwo</a:t>
                      </a:r>
                      <a:endParaRPr lang="en-US" sz="1800" dirty="0"/>
                    </a:p>
                  </a:txBody>
                  <a:tcPr marL="94209" marR="94209"/>
                </a:tc>
                <a:tc>
                  <a:txBody>
                    <a:bodyPr/>
                    <a:lstStyle/>
                    <a:p>
                      <a:endParaRPr lang="en-US" sz="1800"/>
                    </a:p>
                  </a:txBody>
                  <a:tcPr marL="94209" marR="94209"/>
                </a:tc>
              </a:tr>
              <a:tr h="370840">
                <a:tc>
                  <a:txBody>
                    <a:bodyPr/>
                    <a:lstStyle/>
                    <a:p>
                      <a:r>
                        <a:rPr lang="en-US" sz="1800" dirty="0" smtClean="0"/>
                        <a:t>Admin</a:t>
                      </a:r>
                    </a:p>
                  </a:txBody>
                  <a:tcPr marL="94209" marR="94209"/>
                </a:tc>
                <a:tc>
                  <a:txBody>
                    <a:bodyPr/>
                    <a:lstStyle/>
                    <a:p>
                      <a:r>
                        <a:rPr lang="en-US" sz="1800" dirty="0" err="1" smtClean="0"/>
                        <a:t>rwo</a:t>
                      </a:r>
                      <a:endParaRPr lang="en-US" sz="1800" dirty="0"/>
                    </a:p>
                  </a:txBody>
                  <a:tcPr marL="94209" marR="94209"/>
                </a:tc>
                <a:tc>
                  <a:txBody>
                    <a:bodyPr/>
                    <a:lstStyle/>
                    <a:p>
                      <a:r>
                        <a:rPr lang="en-US" sz="1800" dirty="0" err="1" smtClean="0"/>
                        <a:t>rwo</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a:t>
                      </a:r>
                      <a:endParaRPr lang="en-US" sz="1800" dirty="0"/>
                    </a:p>
                  </a:txBody>
                  <a:tcPr marL="94209" marR="94209"/>
                </a:tc>
                <a:tc>
                  <a:txBody>
                    <a:bodyPr/>
                    <a:lstStyle/>
                    <a:p>
                      <a:r>
                        <a:rPr lang="en-US" sz="1800" dirty="0" err="1" smtClean="0"/>
                        <a:t>rwo</a:t>
                      </a:r>
                      <a:endParaRPr lang="en-US" sz="1800" dirty="0"/>
                    </a:p>
                  </a:txBody>
                  <a:tcPr marL="94209" marR="94209"/>
                </a:tc>
              </a:tr>
            </a:tbl>
          </a:graphicData>
        </a:graphic>
      </p:graphicFrame>
    </p:spTree>
    <p:extLst>
      <p:ext uri="{BB962C8B-B14F-4D97-AF65-F5344CB8AC3E}">
        <p14:creationId xmlns:p14="http://schemas.microsoft.com/office/powerpoint/2010/main" val="1535626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control list</a:t>
            </a:r>
            <a:endParaRPr lang="en-US" dirty="0"/>
          </a:p>
        </p:txBody>
      </p:sp>
      <p:sp>
        <p:nvSpPr>
          <p:cNvPr id="7" name="Content Placeholder 6"/>
          <p:cNvSpPr>
            <a:spLocks noGrp="1"/>
          </p:cNvSpPr>
          <p:nvPr>
            <p:ph idx="1"/>
          </p:nvPr>
        </p:nvSpPr>
        <p:spPr/>
        <p:txBody>
          <a:bodyPr/>
          <a:lstStyle/>
          <a:p>
            <a:r>
              <a:rPr lang="en-US" dirty="0" smtClean="0"/>
              <a:t>A mechanism that implements access control for a system resource by enumerating the system entities that are permitted to access the resource and stating, either implicitly or explicitly, the access modes granted to each entity. </a:t>
            </a:r>
          </a:p>
          <a:p>
            <a:endParaRPr lang="en-US" dirty="0"/>
          </a:p>
        </p:txBody>
      </p:sp>
    </p:spTree>
    <p:extLst>
      <p:ext uri="{BB962C8B-B14F-4D97-AF65-F5344CB8AC3E}">
        <p14:creationId xmlns:p14="http://schemas.microsoft.com/office/powerpoint/2010/main" val="82011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policies</a:t>
            </a:r>
            <a:endParaRPr lang="en-US" dirty="0"/>
          </a:p>
        </p:txBody>
      </p:sp>
      <p:sp>
        <p:nvSpPr>
          <p:cNvPr id="3" name="Content Placeholder 2"/>
          <p:cNvSpPr>
            <a:spLocks noGrp="1"/>
          </p:cNvSpPr>
          <p:nvPr>
            <p:ph idx="1"/>
          </p:nvPr>
        </p:nvSpPr>
        <p:spPr/>
        <p:txBody>
          <a:bodyPr/>
          <a:lstStyle/>
          <a:p>
            <a:r>
              <a:rPr lang="en-US" dirty="0" smtClean="0"/>
              <a:t>Discretionary access control (DAC)</a:t>
            </a:r>
          </a:p>
          <a:p>
            <a:pPr lvl="1"/>
            <a:r>
              <a:rPr lang="en-US" dirty="0"/>
              <a:t>Controls access based on the identity of the requestor and on access rules </a:t>
            </a:r>
            <a:r>
              <a:rPr lang="en-US" dirty="0" smtClean="0"/>
              <a:t>stating </a:t>
            </a:r>
            <a:r>
              <a:rPr lang="en-US" dirty="0"/>
              <a:t>what requestors </a:t>
            </a:r>
            <a:r>
              <a:rPr lang="en-US" dirty="0" smtClean="0"/>
              <a:t>are allowed. </a:t>
            </a:r>
            <a:endParaRPr lang="en-US" dirty="0"/>
          </a:p>
          <a:p>
            <a:pPr lvl="1"/>
            <a:r>
              <a:rPr lang="en-US" dirty="0" smtClean="0"/>
              <a:t>Often use a access control matrix </a:t>
            </a:r>
          </a:p>
          <a:p>
            <a:pPr lvl="1"/>
            <a:r>
              <a:rPr lang="en-US" dirty="0" smtClean="0"/>
              <a:t>Each entry in the matrix indicated whether the subject has access rights to a particular object.</a:t>
            </a:r>
          </a:p>
          <a:p>
            <a:r>
              <a:rPr lang="en-US" dirty="0" smtClean="0"/>
              <a:t>Mandatory access control (MAC)</a:t>
            </a:r>
          </a:p>
          <a:p>
            <a:pPr lvl="1"/>
            <a:r>
              <a:rPr lang="en-US" dirty="0"/>
              <a:t>A means of restricting access to objects based on the sensitivity (as represented by a security label) of the information contained in the objects and the formal authorization (i.e., clearance, formal access approvals, and need-to-know) of subjects to access information of such sensitivity. </a:t>
            </a:r>
          </a:p>
          <a:p>
            <a:endParaRPr lang="en-US" dirty="0" smtClean="0"/>
          </a:p>
        </p:txBody>
      </p:sp>
    </p:spTree>
    <p:extLst>
      <p:ext uri="{BB962C8B-B14F-4D97-AF65-F5344CB8AC3E}">
        <p14:creationId xmlns:p14="http://schemas.microsoft.com/office/powerpoint/2010/main" val="113822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t>
            </a:r>
            <a:r>
              <a:rPr lang="en-US" dirty="0" smtClean="0"/>
              <a:t>policies (cont.)</a:t>
            </a:r>
            <a:endParaRPr lang="en-US" dirty="0"/>
          </a:p>
        </p:txBody>
      </p:sp>
      <p:sp>
        <p:nvSpPr>
          <p:cNvPr id="3" name="Content Placeholder 2"/>
          <p:cNvSpPr>
            <a:spLocks noGrp="1"/>
          </p:cNvSpPr>
          <p:nvPr>
            <p:ph idx="1"/>
          </p:nvPr>
        </p:nvSpPr>
        <p:spPr/>
        <p:txBody>
          <a:bodyPr/>
          <a:lstStyle/>
          <a:p>
            <a:r>
              <a:rPr lang="en-US" dirty="0"/>
              <a:t>Role-based access control (RBAC</a:t>
            </a:r>
            <a:r>
              <a:rPr lang="en-US" dirty="0" smtClean="0"/>
              <a:t>)</a:t>
            </a:r>
          </a:p>
          <a:p>
            <a:pPr lvl="1"/>
            <a:r>
              <a:rPr lang="en-US" dirty="0"/>
              <a:t>A model for controlling access to resources where permitted actions on resources are identified with roles rather than with individual subject identities. </a:t>
            </a:r>
            <a:endParaRPr lang="en-US" dirty="0" smtClean="0"/>
          </a:p>
          <a:p>
            <a:pPr lvl="1"/>
            <a:r>
              <a:rPr lang="en-US" dirty="0"/>
              <a:t>RBAC is based on the roles that users assume in a </a:t>
            </a:r>
            <a:r>
              <a:rPr lang="en-US" dirty="0" smtClean="0"/>
              <a:t>system (such as the job function within in an organization), not the </a:t>
            </a:r>
            <a:r>
              <a:rPr lang="en-US" dirty="0"/>
              <a:t>user’s identity</a:t>
            </a:r>
            <a:r>
              <a:rPr lang="en-US" dirty="0" smtClean="0"/>
              <a:t>.</a:t>
            </a:r>
            <a:endParaRPr lang="en-US" dirty="0"/>
          </a:p>
          <a:p>
            <a:r>
              <a:rPr lang="en-US" dirty="0"/>
              <a:t>Attribute-based access control (ABAC</a:t>
            </a:r>
            <a:r>
              <a:rPr lang="en-US" dirty="0" smtClean="0"/>
              <a:t>)</a:t>
            </a:r>
          </a:p>
          <a:p>
            <a:pPr marL="514350" lvl="2">
              <a:spcBef>
                <a:spcPts val="750"/>
              </a:spcBef>
            </a:pPr>
            <a:r>
              <a:rPr lang="en-US" sz="2400" dirty="0"/>
              <a:t>Controls access based on attributes of the user, the resource to be accessed, and </a:t>
            </a:r>
            <a:r>
              <a:rPr lang="en-US" sz="2400" dirty="0" smtClean="0"/>
              <a:t>the current </a:t>
            </a:r>
            <a:r>
              <a:rPr lang="en-US" sz="2400" dirty="0"/>
              <a:t>environmental </a:t>
            </a:r>
            <a:r>
              <a:rPr lang="en-US" sz="2400" dirty="0" smtClean="0"/>
              <a:t>conditions.</a:t>
            </a:r>
          </a:p>
          <a:p>
            <a:pPr marL="514350" lvl="2">
              <a:spcBef>
                <a:spcPts val="750"/>
              </a:spcBef>
            </a:pPr>
            <a:r>
              <a:rPr lang="en-US" sz="2400" dirty="0" smtClean="0"/>
              <a:t>It can </a:t>
            </a:r>
            <a:r>
              <a:rPr lang="en-US" sz="2400" dirty="0"/>
              <a:t>define authorizations </a:t>
            </a:r>
            <a:r>
              <a:rPr lang="en-US" sz="2400" dirty="0" smtClean="0"/>
              <a:t>based on </a:t>
            </a:r>
            <a:r>
              <a:rPr lang="en-US" sz="2400" dirty="0"/>
              <a:t>properties of both the resource and the </a:t>
            </a:r>
            <a:r>
              <a:rPr lang="en-US" sz="2400" dirty="0" smtClean="0"/>
              <a:t>subject.</a:t>
            </a:r>
            <a:endParaRPr lang="en-US" sz="2400" dirty="0"/>
          </a:p>
          <a:p>
            <a:pPr marL="514350" lvl="2">
              <a:spcBef>
                <a:spcPts val="750"/>
              </a:spcBef>
            </a:pP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29591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Identification, identifier</a:t>
            </a:r>
          </a:p>
          <a:p>
            <a:pPr lvl="1"/>
            <a:r>
              <a:rPr lang="en-US" sz="2800" dirty="0"/>
              <a:t>Authentication </a:t>
            </a:r>
          </a:p>
          <a:p>
            <a:pPr lvl="1"/>
            <a:r>
              <a:rPr lang="en-US" sz="2800" dirty="0"/>
              <a:t>Password, brute force attack, rainbow table, salt. </a:t>
            </a:r>
          </a:p>
          <a:p>
            <a:pPr lvl="1"/>
            <a:r>
              <a:rPr lang="en-US" sz="2800" dirty="0"/>
              <a:t>Access control principles, subjects, objects, access rights</a:t>
            </a:r>
          </a:p>
          <a:p>
            <a:pPr lvl="1"/>
            <a:r>
              <a:rPr lang="en-US" sz="2800" dirty="0"/>
              <a:t>Access control methods (MAC, DAC, RBAC) </a:t>
            </a:r>
          </a:p>
          <a:p>
            <a:pPr lvl="1"/>
            <a:r>
              <a:rPr lang="en-US" sz="2800" dirty="0"/>
              <a:t>access control list, access control matrix </a:t>
            </a:r>
          </a:p>
        </p:txBody>
      </p:sp>
    </p:spTree>
    <p:extLst>
      <p:ext uri="{BB962C8B-B14F-4D97-AF65-F5344CB8AC3E}">
        <p14:creationId xmlns:p14="http://schemas.microsoft.com/office/powerpoint/2010/main" val="85699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04514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Lesson 2: Identification, Authentication, and Access Control </a:t>
            </a:r>
          </a:p>
        </p:txBody>
      </p:sp>
      <p:sp>
        <p:nvSpPr>
          <p:cNvPr id="3" name="Content Placeholder 2"/>
          <p:cNvSpPr>
            <a:spLocks noGrp="1"/>
          </p:cNvSpPr>
          <p:nvPr>
            <p:ph idx="1"/>
          </p:nvPr>
        </p:nvSpPr>
        <p:spPr/>
        <p:txBody>
          <a:bodyPr/>
          <a:lstStyle/>
          <a:p>
            <a:r>
              <a:rPr lang="en-US" dirty="0" smtClean="0"/>
              <a:t>Topics:</a:t>
            </a:r>
          </a:p>
          <a:p>
            <a:pPr lvl="1"/>
            <a:r>
              <a:rPr lang="en-US" sz="2800" dirty="0"/>
              <a:t>Identification, </a:t>
            </a:r>
            <a:r>
              <a:rPr lang="en-US" sz="2800" dirty="0" smtClean="0"/>
              <a:t>identifier</a:t>
            </a:r>
          </a:p>
          <a:p>
            <a:pPr lvl="1"/>
            <a:r>
              <a:rPr lang="en-US" sz="2800" dirty="0" smtClean="0"/>
              <a:t>Authentication </a:t>
            </a:r>
          </a:p>
          <a:p>
            <a:pPr lvl="1"/>
            <a:r>
              <a:rPr lang="en-US" sz="2800" dirty="0" smtClean="0"/>
              <a:t>Password</a:t>
            </a:r>
            <a:r>
              <a:rPr lang="en-US" sz="2800" dirty="0"/>
              <a:t>, brute force attack, rainbow table, salt. </a:t>
            </a:r>
            <a:endParaRPr lang="en-US" sz="2800" dirty="0" smtClean="0"/>
          </a:p>
          <a:p>
            <a:pPr lvl="1"/>
            <a:r>
              <a:rPr lang="en-US" sz="2800" dirty="0"/>
              <a:t>Access control principles, subjects, objects, access </a:t>
            </a:r>
            <a:r>
              <a:rPr lang="en-US" sz="2800" dirty="0" smtClean="0"/>
              <a:t>rights</a:t>
            </a:r>
          </a:p>
          <a:p>
            <a:pPr lvl="1"/>
            <a:r>
              <a:rPr lang="en-US" sz="2800" dirty="0"/>
              <a:t>A</a:t>
            </a:r>
            <a:r>
              <a:rPr lang="en-US" sz="2800" dirty="0" smtClean="0"/>
              <a:t>ccess </a:t>
            </a:r>
            <a:r>
              <a:rPr lang="en-US" sz="2800" dirty="0"/>
              <a:t>control methods (MAC, DAC, RBAC</a:t>
            </a:r>
            <a:r>
              <a:rPr lang="en-US" sz="2800" dirty="0" smtClean="0"/>
              <a:t>) </a:t>
            </a:r>
          </a:p>
          <a:p>
            <a:pPr lvl="1"/>
            <a:r>
              <a:rPr lang="en-US" sz="2800" dirty="0" smtClean="0"/>
              <a:t>access </a:t>
            </a:r>
            <a:r>
              <a:rPr lang="en-US" sz="2800" dirty="0"/>
              <a:t>control list, access control </a:t>
            </a:r>
            <a:r>
              <a:rPr lang="en-US" sz="2800" dirty="0" smtClean="0"/>
              <a:t>matrix </a:t>
            </a:r>
            <a:endParaRPr lang="en-US" sz="2800" dirty="0"/>
          </a:p>
          <a:p>
            <a:pPr lvl="1"/>
            <a:endParaRPr lang="en-US" dirty="0"/>
          </a:p>
          <a:p>
            <a:endParaRPr lang="en-US" dirty="0"/>
          </a:p>
        </p:txBody>
      </p:sp>
    </p:spTree>
    <p:extLst>
      <p:ext uri="{BB962C8B-B14F-4D97-AF65-F5344CB8AC3E}">
        <p14:creationId xmlns:p14="http://schemas.microsoft.com/office/powerpoint/2010/main" val="170691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Authentication, and Access Control </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dirty="0"/>
              <a:t>Upon completion of this lesson:</a:t>
            </a:r>
          </a:p>
          <a:p>
            <a:pPr lvl="1"/>
            <a:r>
              <a:rPr lang="en-US" dirty="0"/>
              <a:t>Students will be able to understand different authentication methods.</a:t>
            </a:r>
            <a:endParaRPr lang="en-US" sz="2000" dirty="0"/>
          </a:p>
          <a:p>
            <a:pPr lvl="1"/>
            <a:r>
              <a:rPr lang="en-US" dirty="0"/>
              <a:t>Students will be able to understand how to pick strong passwords. </a:t>
            </a:r>
            <a:endParaRPr lang="en-US" sz="2000" dirty="0"/>
          </a:p>
          <a:p>
            <a:pPr lvl="1"/>
            <a:r>
              <a:rPr lang="en-US" dirty="0"/>
              <a:t>Students will be able </a:t>
            </a:r>
            <a:r>
              <a:rPr lang="en-US"/>
              <a:t>to describe different identifications methods. </a:t>
            </a:r>
            <a:endParaRPr lang="en-US" smtClean="0"/>
          </a:p>
          <a:p>
            <a:pPr lvl="1"/>
            <a:r>
              <a:rPr lang="en-US" smtClean="0"/>
              <a:t>Students </a:t>
            </a:r>
            <a:r>
              <a:rPr lang="en-US" dirty="0"/>
              <a:t>will be able to understand different access control models.</a:t>
            </a:r>
            <a:endParaRPr lang="en-US" sz="2000" dirty="0"/>
          </a:p>
          <a:p>
            <a:pPr lvl="1"/>
            <a:r>
              <a:rPr lang="en-US" dirty="0"/>
              <a:t>Students will be able to apply proper access control model to a system based on its requirement.</a:t>
            </a:r>
            <a:endParaRPr lang="en-US" sz="2000" dirty="0"/>
          </a:p>
          <a:p>
            <a:endParaRPr lang="en-US" dirty="0"/>
          </a:p>
        </p:txBody>
      </p:sp>
    </p:spTree>
    <p:extLst>
      <p:ext uri="{BB962C8B-B14F-4D97-AF65-F5344CB8AC3E}">
        <p14:creationId xmlns:p14="http://schemas.microsoft.com/office/powerpoint/2010/main" val="169620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Where do you see authentication in </a:t>
            </a:r>
            <a:r>
              <a:rPr lang="en-US" dirty="0"/>
              <a:t>our daily life</a:t>
            </a:r>
            <a:r>
              <a:rPr lang="en-US" dirty="0" smtClean="0"/>
              <a:t>?</a:t>
            </a:r>
          </a:p>
          <a:p>
            <a:r>
              <a:rPr lang="en-US" dirty="0" smtClean="0"/>
              <a:t>What do you need to be authenticated?</a:t>
            </a:r>
            <a:endParaRPr lang="en-US" dirty="0"/>
          </a:p>
          <a:p>
            <a:endParaRPr lang="en-US" dirty="0"/>
          </a:p>
        </p:txBody>
      </p:sp>
    </p:spTree>
    <p:extLst>
      <p:ext uri="{BB962C8B-B14F-4D97-AF65-F5344CB8AC3E}">
        <p14:creationId xmlns:p14="http://schemas.microsoft.com/office/powerpoint/2010/main" val="81602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Controlled access</a:t>
            </a:r>
            <a:endParaRPr lang="en-US" dirty="0"/>
          </a:p>
        </p:txBody>
      </p:sp>
      <p:sp>
        <p:nvSpPr>
          <p:cNvPr id="3" name="Content Placeholder 2"/>
          <p:cNvSpPr>
            <a:spLocks noGrp="1"/>
          </p:cNvSpPr>
          <p:nvPr>
            <p:ph idx="1"/>
          </p:nvPr>
        </p:nvSpPr>
        <p:spPr/>
        <p:txBody>
          <a:bodyPr/>
          <a:lstStyle/>
          <a:p>
            <a:r>
              <a:rPr lang="en-US" dirty="0" smtClean="0"/>
              <a:t>The basis of computer security is controlled access:</a:t>
            </a:r>
          </a:p>
          <a:p>
            <a:r>
              <a:rPr lang="en-US" dirty="0" smtClean="0"/>
              <a:t>Someone is authorized to take some actions on something.</a:t>
            </a:r>
          </a:p>
          <a:p>
            <a:r>
              <a:rPr lang="en-US" dirty="0" smtClean="0"/>
              <a:t>We need to be sure who the someone is.</a:t>
            </a:r>
          </a:p>
          <a:p>
            <a:pPr lvl="1"/>
            <a:r>
              <a:rPr lang="en-US" dirty="0" smtClean="0"/>
              <a:t> Identification</a:t>
            </a:r>
          </a:p>
          <a:p>
            <a:pPr lvl="1"/>
            <a:r>
              <a:rPr lang="en-US" dirty="0" smtClean="0"/>
              <a:t> Authentication</a:t>
            </a:r>
          </a:p>
          <a:p>
            <a:r>
              <a:rPr lang="en-US" dirty="0" smtClean="0"/>
              <a:t>Access Control</a:t>
            </a:r>
          </a:p>
          <a:p>
            <a:pPr lvl="1"/>
            <a:r>
              <a:rPr lang="en-US" dirty="0" smtClean="0"/>
              <a:t>Subject</a:t>
            </a:r>
          </a:p>
          <a:p>
            <a:pPr lvl="1"/>
            <a:r>
              <a:rPr lang="en-US" dirty="0" smtClean="0"/>
              <a:t>Object</a:t>
            </a:r>
          </a:p>
          <a:p>
            <a:pPr lvl="1"/>
            <a:r>
              <a:rPr lang="en-US" dirty="0" smtClean="0"/>
              <a:t>Access right</a:t>
            </a:r>
          </a:p>
          <a:p>
            <a:endParaRPr lang="en-US" dirty="0"/>
          </a:p>
        </p:txBody>
      </p:sp>
    </p:spTree>
    <p:extLst>
      <p:ext uri="{BB962C8B-B14F-4D97-AF65-F5344CB8AC3E}">
        <p14:creationId xmlns:p14="http://schemas.microsoft.com/office/powerpoint/2010/main" val="4512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and Authentication</a:t>
            </a:r>
            <a:endParaRPr lang="en-US" dirty="0"/>
          </a:p>
        </p:txBody>
      </p:sp>
      <p:sp>
        <p:nvSpPr>
          <p:cNvPr id="3" name="Content Placeholder 2"/>
          <p:cNvSpPr>
            <a:spLocks noGrp="1"/>
          </p:cNvSpPr>
          <p:nvPr>
            <p:ph idx="1"/>
          </p:nvPr>
        </p:nvSpPr>
        <p:spPr/>
        <p:txBody>
          <a:bodyPr/>
          <a:lstStyle/>
          <a:p>
            <a:r>
              <a:rPr lang="en-US" dirty="0" smtClean="0"/>
              <a:t>Identification - </a:t>
            </a:r>
            <a:r>
              <a:rPr lang="en-US" dirty="0"/>
              <a:t>The process of verifying the identity of a user, process, or device, usually as a prerequisite for granting access to resources in an IT system. </a:t>
            </a:r>
          </a:p>
          <a:p>
            <a:r>
              <a:rPr lang="en-US" dirty="0" smtClean="0"/>
              <a:t>Authentication - </a:t>
            </a:r>
            <a:r>
              <a:rPr lang="en-US" dirty="0"/>
              <a:t>Verifying the identity of a user, process, or device, often as a prerequisite to allowing access to resources in an information system. </a:t>
            </a:r>
            <a:endParaRPr lang="en-US" dirty="0" smtClean="0"/>
          </a:p>
        </p:txBody>
      </p:sp>
    </p:spTree>
    <p:extLst>
      <p:ext uri="{BB962C8B-B14F-4D97-AF65-F5344CB8AC3E}">
        <p14:creationId xmlns:p14="http://schemas.microsoft.com/office/powerpoint/2010/main" val="188887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and </a:t>
            </a:r>
            <a:r>
              <a:rPr lang="en-US" dirty="0" smtClean="0"/>
              <a:t>Authentication (cont.)</a:t>
            </a:r>
            <a:endParaRPr lang="en-US" dirty="0"/>
          </a:p>
        </p:txBody>
      </p:sp>
      <p:sp>
        <p:nvSpPr>
          <p:cNvPr id="3" name="Content Placeholder 2"/>
          <p:cNvSpPr>
            <a:spLocks noGrp="1"/>
          </p:cNvSpPr>
          <p:nvPr>
            <p:ph idx="1"/>
          </p:nvPr>
        </p:nvSpPr>
        <p:spPr/>
        <p:txBody>
          <a:bodyPr/>
          <a:lstStyle/>
          <a:p>
            <a:r>
              <a:rPr lang="en-US" dirty="0"/>
              <a:t>Identities are typically pubic or well known or predictable.</a:t>
            </a:r>
          </a:p>
          <a:p>
            <a:pPr lvl="1"/>
            <a:r>
              <a:rPr lang="en-US" dirty="0"/>
              <a:t>for example: email address</a:t>
            </a:r>
          </a:p>
          <a:p>
            <a:r>
              <a:rPr lang="en-US" dirty="0"/>
              <a:t>Authentication is necessarily protected, it should be private</a:t>
            </a:r>
            <a:r>
              <a:rPr lang="en-US" dirty="0" smtClean="0"/>
              <a:t>.</a:t>
            </a:r>
          </a:p>
          <a:p>
            <a:r>
              <a:rPr lang="en-US" dirty="0" smtClean="0"/>
              <a:t>Identifier - Unique </a:t>
            </a:r>
            <a:r>
              <a:rPr lang="en-US" dirty="0"/>
              <a:t>data used to represent a person’s identity and associated attributes. A name or a card number are examples of identifiers. </a:t>
            </a:r>
          </a:p>
          <a:p>
            <a:endParaRPr lang="en-US" dirty="0"/>
          </a:p>
          <a:p>
            <a:endParaRPr lang="en-US" dirty="0"/>
          </a:p>
        </p:txBody>
      </p:sp>
    </p:spTree>
    <p:extLst>
      <p:ext uri="{BB962C8B-B14F-4D97-AF65-F5344CB8AC3E}">
        <p14:creationId xmlns:p14="http://schemas.microsoft.com/office/powerpoint/2010/main" val="203763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Authentication mechanisms are based on:</a:t>
            </a:r>
            <a:endParaRPr lang="en-US" dirty="0"/>
          </a:p>
        </p:txBody>
      </p:sp>
      <p:sp>
        <p:nvSpPr>
          <p:cNvPr id="3" name="Content Placeholder 2"/>
          <p:cNvSpPr>
            <a:spLocks noGrp="1"/>
          </p:cNvSpPr>
          <p:nvPr>
            <p:ph idx="1"/>
          </p:nvPr>
        </p:nvSpPr>
        <p:spPr/>
        <p:txBody>
          <a:bodyPr/>
          <a:lstStyle/>
          <a:p>
            <a:r>
              <a:rPr lang="en-US" dirty="0" smtClean="0"/>
              <a:t>Something the user knows.</a:t>
            </a:r>
          </a:p>
          <a:p>
            <a:pPr lvl="1"/>
            <a:r>
              <a:rPr lang="en-US" dirty="0" smtClean="0"/>
              <a:t>Passwords, PIN numbers, SSN, date of birth.</a:t>
            </a:r>
          </a:p>
          <a:p>
            <a:r>
              <a:rPr lang="en-US" dirty="0" smtClean="0"/>
              <a:t>Something the user is.</a:t>
            </a:r>
          </a:p>
          <a:p>
            <a:pPr lvl="1"/>
            <a:r>
              <a:rPr lang="en-US" dirty="0" smtClean="0"/>
              <a:t>Based on a physical characteristic of the user, such as fingerprint, retina scans  </a:t>
            </a:r>
          </a:p>
          <a:p>
            <a:r>
              <a:rPr lang="en-US" dirty="0" smtClean="0"/>
              <a:t>Something the user has.</a:t>
            </a:r>
          </a:p>
          <a:p>
            <a:pPr lvl="1"/>
            <a:r>
              <a:rPr lang="en-US" dirty="0" smtClean="0"/>
              <a:t>Identity badges, passport, physical keys, driver’s license.</a:t>
            </a:r>
          </a:p>
          <a:p>
            <a:pPr lvl="1"/>
            <a:endParaRPr lang="en-US" dirty="0" smtClean="0"/>
          </a:p>
          <a:p>
            <a:r>
              <a:rPr lang="en-US" dirty="0" smtClean="0"/>
              <a:t>These forms can be combined, such as debit card (requires the debit card and a PIN number).</a:t>
            </a:r>
          </a:p>
          <a:p>
            <a:r>
              <a:rPr lang="en-US" dirty="0" smtClean="0"/>
              <a:t>Combining two or more authentication methods is called multifactor authentication.</a:t>
            </a:r>
            <a:endParaRPr lang="en-US" dirty="0"/>
          </a:p>
        </p:txBody>
      </p:sp>
    </p:spTree>
    <p:extLst>
      <p:ext uri="{BB962C8B-B14F-4D97-AF65-F5344CB8AC3E}">
        <p14:creationId xmlns:p14="http://schemas.microsoft.com/office/powerpoint/2010/main" val="63942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6306</TotalTime>
  <Words>1741</Words>
  <Application>Microsoft Macintosh PowerPoint</Application>
  <PresentationFormat>On-screen Show (4:3)</PresentationFormat>
  <Paragraphs>193</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Gloria Hallelujah</vt:lpstr>
      <vt:lpstr>Mangal</vt:lpstr>
      <vt:lpstr>PP_C5Modules_CC_License_standard</vt:lpstr>
      <vt:lpstr>Model 1 Introduction to Information Assurance</vt:lpstr>
      <vt:lpstr>Module 1: Introduction to Cyber Security Concepts</vt:lpstr>
      <vt:lpstr>Lesson 2: Identification, Authentication, and Access Control </vt:lpstr>
      <vt:lpstr>Identification, Authentication, and Access Control </vt:lpstr>
      <vt:lpstr>Warm up</vt:lpstr>
      <vt:lpstr>Controlled access</vt:lpstr>
      <vt:lpstr>Identification and Authentication</vt:lpstr>
      <vt:lpstr>Identification and Authentication (cont.)</vt:lpstr>
      <vt:lpstr>Authentication mechanisms are based on:</vt:lpstr>
      <vt:lpstr>Authentication based on something you know </vt:lpstr>
      <vt:lpstr>Attacking passwords</vt:lpstr>
      <vt:lpstr>Attacking passwords (cont.)</vt:lpstr>
      <vt:lpstr>Defeating concealment</vt:lpstr>
      <vt:lpstr>Brute force guessing of passwords</vt:lpstr>
      <vt:lpstr>Prevent from password guessing</vt:lpstr>
      <vt:lpstr>Active Learning Activity:</vt:lpstr>
      <vt:lpstr>Good passwords</vt:lpstr>
      <vt:lpstr>Authentication based on something you are</vt:lpstr>
      <vt:lpstr>Authentication based on something you have</vt:lpstr>
      <vt:lpstr>Multifactor authentication</vt:lpstr>
      <vt:lpstr>Access control</vt:lpstr>
      <vt:lpstr>Access control matrix</vt:lpstr>
      <vt:lpstr>Access control list</vt:lpstr>
      <vt:lpstr>Access control policies</vt:lpstr>
      <vt:lpstr>Access control policies (cont.)</vt:lpstr>
      <vt:lpstr>Summary </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287</cp:revision>
  <cp:lastPrinted>2016-07-18T16:40:10Z</cp:lastPrinted>
  <dcterms:created xsi:type="dcterms:W3CDTF">2016-07-03T20:12:42Z</dcterms:created>
  <dcterms:modified xsi:type="dcterms:W3CDTF">2018-04-24T19:02:25Z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