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42"/>
  </p:notesMasterIdLst>
  <p:handoutMasterIdLst>
    <p:handoutMasterId r:id="rId43"/>
  </p:handoutMasterIdLst>
  <p:sldIdLst>
    <p:sldId id="340" r:id="rId2"/>
    <p:sldId id="363" r:id="rId3"/>
    <p:sldId id="364" r:id="rId4"/>
    <p:sldId id="418" r:id="rId5"/>
    <p:sldId id="368" r:id="rId6"/>
    <p:sldId id="369" r:id="rId7"/>
    <p:sldId id="373" r:id="rId8"/>
    <p:sldId id="374" r:id="rId9"/>
    <p:sldId id="375" r:id="rId10"/>
    <p:sldId id="419" r:id="rId11"/>
    <p:sldId id="379" r:id="rId12"/>
    <p:sldId id="380" r:id="rId13"/>
    <p:sldId id="381" r:id="rId14"/>
    <p:sldId id="383" r:id="rId15"/>
    <p:sldId id="384" r:id="rId16"/>
    <p:sldId id="385" r:id="rId17"/>
    <p:sldId id="386" r:id="rId18"/>
    <p:sldId id="388" r:id="rId19"/>
    <p:sldId id="390" r:id="rId20"/>
    <p:sldId id="391" r:id="rId21"/>
    <p:sldId id="392" r:id="rId22"/>
    <p:sldId id="394" r:id="rId23"/>
    <p:sldId id="395" r:id="rId24"/>
    <p:sldId id="396" r:id="rId25"/>
    <p:sldId id="398" r:id="rId26"/>
    <p:sldId id="399" r:id="rId27"/>
    <p:sldId id="400" r:id="rId28"/>
    <p:sldId id="401" r:id="rId29"/>
    <p:sldId id="402" r:id="rId30"/>
    <p:sldId id="403" r:id="rId31"/>
    <p:sldId id="420" r:id="rId32"/>
    <p:sldId id="404" r:id="rId33"/>
    <p:sldId id="405" r:id="rId34"/>
    <p:sldId id="406" r:id="rId35"/>
    <p:sldId id="407" r:id="rId36"/>
    <p:sldId id="408" r:id="rId37"/>
    <p:sldId id="410" r:id="rId38"/>
    <p:sldId id="421" r:id="rId39"/>
    <p:sldId id="417" r:id="rId40"/>
    <p:sldId id="422" r:id="rId41"/>
  </p:sldIdLst>
  <p:sldSz cx="9144000" cy="6858000" type="screen4x3"/>
  <p:notesSz cx="7315200" cy="96012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7" autoAdjust="0"/>
    <p:restoredTop sz="81930" autoAdjust="0"/>
  </p:normalViewPr>
  <p:slideViewPr>
    <p:cSldViewPr snapToGrid="0" snapToObjects="1">
      <p:cViewPr varScale="1">
        <p:scale>
          <a:sx n="66" d="100"/>
          <a:sy n="66" d="100"/>
        </p:scale>
        <p:origin x="220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49" Type="http://schemas.microsoft.com/office/2015/10/relationships/revisionInfo" Target="revisionInfo.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tags" Target="tags/tag1.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E8B7D031-8E08-E042-A4B0-A044082812C5}" type="datetimeFigureOut">
              <a:rPr lang="en-US" smtClean="0"/>
              <a:t>4/24/18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40BD1824-3BAD-124D-B560-0D114EBF20EF}" type="slidenum">
              <a:rPr lang="en-US" smtClean="0"/>
              <a:t>‹#›</a:t>
            </a:fld>
            <a:endParaRPr lang="en-US"/>
          </a:p>
        </p:txBody>
      </p:sp>
    </p:spTree>
    <p:extLst>
      <p:ext uri="{BB962C8B-B14F-4D97-AF65-F5344CB8AC3E}">
        <p14:creationId xmlns:p14="http://schemas.microsoft.com/office/powerpoint/2010/main" val="6108802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183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40</a:t>
            </a:fld>
            <a:endParaRPr lang="en-US"/>
          </a:p>
        </p:txBody>
      </p:sp>
    </p:spTree>
    <p:extLst>
      <p:ext uri="{BB962C8B-B14F-4D97-AF65-F5344CB8AC3E}">
        <p14:creationId xmlns:p14="http://schemas.microsoft.com/office/powerpoint/2010/main" val="10461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14612" y="3673180"/>
            <a:ext cx="5172076" cy="1032272"/>
          </a:xfrm>
        </p:spPr>
        <p:txBody>
          <a:bodyPr>
            <a:noAutofit/>
          </a:bodyPr>
          <a:lstStyle/>
          <a:p>
            <a:r>
              <a:rPr lang="en-US" sz="2800" dirty="0" smtClean="0"/>
              <a:t>Model 2</a:t>
            </a:r>
            <a:r>
              <a:rPr lang="en-US" sz="2800" dirty="0"/>
              <a:t/>
            </a:r>
            <a:br>
              <a:rPr lang="en-US" sz="2800" dirty="0"/>
            </a:br>
            <a:r>
              <a:rPr lang="en-US" sz="2800" dirty="0"/>
              <a:t>Introduction to </a:t>
            </a:r>
            <a:r>
              <a:rPr lang="en-US" sz="2800" dirty="0" smtClean="0"/>
              <a:t>Cryptography</a:t>
            </a:r>
            <a:endParaRPr lang="en-US" sz="2800" dirty="0"/>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4294967295"/>
          </p:nvPr>
        </p:nvSpPr>
        <p:spPr>
          <a:xfrm>
            <a:off x="2614612" y="4309298"/>
            <a:ext cx="4825279" cy="1241822"/>
          </a:xfrm>
          <a:prstGeom prst="rect">
            <a:avLst/>
          </a:prstGeom>
        </p:spPr>
        <p:txBody>
          <a:bodyPr/>
          <a:lstStyle/>
          <a:p>
            <a:endParaRPr lang="en-US" dirty="0"/>
          </a:p>
          <a:p>
            <a:pPr marL="0" indent="0">
              <a:buNone/>
            </a:pPr>
            <a:r>
              <a:rPr lang="en-US" sz="2400" dirty="0"/>
              <a:t>Lesson 2: Symmetric and Asymmetric Cryptography </a:t>
            </a:r>
            <a:endParaRPr lang="en-US" sz="2400" dirty="0">
              <a:latin typeface="+mj-lt"/>
            </a:endParaRPr>
          </a:p>
        </p:txBody>
      </p:sp>
    </p:spTree>
    <p:extLst>
      <p:ext uri="{BB962C8B-B14F-4D97-AF65-F5344CB8AC3E}">
        <p14:creationId xmlns:p14="http://schemas.microsoft.com/office/powerpoint/2010/main" val="53147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of DES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DES </a:t>
                </a:r>
                <a:r>
                  <a:rPr lang="en-US" altLang="en-US" dirty="0"/>
                  <a:t>key is fixed at 56 </a:t>
                </a:r>
                <a:r>
                  <a:rPr lang="en-US" altLang="en-US" dirty="0" smtClean="0"/>
                  <a:t>bits (</a:t>
                </a:r>
                <a14:m>
                  <m:oMath xmlns:m="http://schemas.openxmlformats.org/officeDocument/2006/math">
                    <m:sSup>
                      <m:sSupPr>
                        <m:ctrlPr>
                          <a:rPr lang="en-US" altLang="en-US" b="0" i="1" smtClean="0">
                            <a:latin typeface="Cambria Math" charset="0"/>
                          </a:rPr>
                        </m:ctrlPr>
                      </m:sSupPr>
                      <m:e>
                        <m:r>
                          <a:rPr lang="en-US" altLang="en-US" b="0" i="1" smtClean="0">
                            <a:latin typeface="Cambria Math" charset="0"/>
                          </a:rPr>
                          <m:t>2</m:t>
                        </m:r>
                      </m:e>
                      <m:sup>
                        <m:r>
                          <a:rPr lang="en-US" altLang="en-US" b="0" i="1" smtClean="0">
                            <a:latin typeface="Cambria Math" charset="0"/>
                          </a:rPr>
                          <m:t>56</m:t>
                        </m:r>
                      </m:sup>
                    </m:sSup>
                  </m:oMath>
                </a14:m>
                <a:r>
                  <a:rPr lang="en-US" altLang="en-US" dirty="0" smtClean="0"/>
                  <a:t> keys)</a:t>
                </a:r>
              </a:p>
              <a:p>
                <a:pPr lvl="1"/>
                <a:r>
                  <a:rPr lang="en-US" altLang="en-US" dirty="0" smtClean="0"/>
                  <a:t>Not </a:t>
                </a:r>
                <a:r>
                  <a:rPr lang="en-US" altLang="en-US" dirty="0"/>
                  <a:t>considered long by today’s </a:t>
                </a:r>
                <a:r>
                  <a:rPr lang="en-US" altLang="en-US" dirty="0" smtClean="0"/>
                  <a:t>standards</a:t>
                </a:r>
              </a:p>
              <a:p>
                <a:pPr lvl="1"/>
                <a:r>
                  <a:rPr lang="en-US" altLang="en-US" dirty="0" smtClean="0"/>
                  <a:t>Exhaustive key search is easy with today’s computers</a:t>
                </a:r>
                <a:endParaRPr lang="en-US" alt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1906"/>
                </a:stretch>
              </a:blipFill>
            </p:spPr>
            <p:txBody>
              <a:bodyPr/>
              <a:lstStyle/>
              <a:p>
                <a:r>
                  <a:rPr lang="en-US">
                    <a:noFill/>
                  </a:rPr>
                  <a:t> </a:t>
                </a:r>
              </a:p>
            </p:txBody>
          </p:sp>
        </mc:Fallback>
      </mc:AlternateContent>
    </p:spTree>
    <p:extLst>
      <p:ext uri="{BB962C8B-B14F-4D97-AF65-F5344CB8AC3E}">
        <p14:creationId xmlns:p14="http://schemas.microsoft.com/office/powerpoint/2010/main" val="119406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smtClean="0"/>
              <a:t>Double DES</a:t>
            </a:r>
            <a:endParaRPr lang="en-US" altLang="en-US" dirty="0"/>
          </a:p>
        </p:txBody>
      </p:sp>
      <p:sp>
        <p:nvSpPr>
          <p:cNvPr id="29700" name="Rectangle 3"/>
          <p:cNvSpPr>
            <a:spLocks noGrp="1" noChangeArrowheads="1"/>
          </p:cNvSpPr>
          <p:nvPr>
            <p:ph type="body" idx="1"/>
          </p:nvPr>
        </p:nvSpPr>
        <p:spPr/>
        <p:txBody>
          <a:bodyPr/>
          <a:lstStyle/>
          <a:p>
            <a:pPr marL="171450" lvl="2">
              <a:spcBef>
                <a:spcPts val="750"/>
              </a:spcBef>
            </a:pPr>
            <a:r>
              <a:rPr lang="en-US" altLang="en-US" sz="2800" dirty="0"/>
              <a:t>Researchers suggested doubling DES algorithm for greater </a:t>
            </a:r>
            <a:r>
              <a:rPr lang="en-US" altLang="en-US" sz="2800" dirty="0" smtClean="0"/>
              <a:t>security</a:t>
            </a:r>
            <a:endParaRPr lang="en-US" altLang="en-US" dirty="0" smtClean="0"/>
          </a:p>
          <a:p>
            <a:r>
              <a:rPr lang="en-US" altLang="en-US" dirty="0" smtClean="0"/>
              <a:t>Double DES</a:t>
            </a:r>
          </a:p>
          <a:p>
            <a:pPr lvl="1"/>
            <a:r>
              <a:rPr lang="en-US" altLang="en-US" dirty="0"/>
              <a:t>I</a:t>
            </a:r>
            <a:r>
              <a:rPr lang="en-US" altLang="en-US" dirty="0" smtClean="0"/>
              <a:t>n theory, using two keys should multiply difficulty, therefore making it harder to break</a:t>
            </a:r>
          </a:p>
          <a:p>
            <a:pPr lvl="1"/>
            <a:r>
              <a:rPr lang="en-US" altLang="en-US" dirty="0" smtClean="0"/>
              <a:t>However, two researchers, </a:t>
            </a:r>
            <a:r>
              <a:rPr lang="en-US" altLang="en-US" dirty="0" err="1" smtClean="0"/>
              <a:t>Diffie</a:t>
            </a:r>
            <a:r>
              <a:rPr lang="en-US" altLang="en-US" dirty="0" smtClean="0"/>
              <a:t> and Hellman showed that two encryptions cannot make the increase the difficulty a lot.</a:t>
            </a:r>
          </a:p>
          <a:p>
            <a:pPr lvl="1"/>
            <a:r>
              <a:rPr lang="en-US" altLang="en-US" dirty="0" smtClean="0"/>
              <a:t> The strength of Double DES is similar to using 57-bit key.</a:t>
            </a:r>
            <a:endParaRPr lang="en-US" altLang="en-US" dirty="0"/>
          </a:p>
        </p:txBody>
      </p:sp>
    </p:spTree>
    <p:extLst>
      <p:ext uri="{BB962C8B-B14F-4D97-AF65-F5344CB8AC3E}">
        <p14:creationId xmlns:p14="http://schemas.microsoft.com/office/powerpoint/2010/main" val="663392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smtClean="0"/>
              <a:t>Double DES</a:t>
            </a:r>
            <a:endParaRPr lang="en-US" altLang="en-US" dirty="0"/>
          </a:p>
        </p:txBody>
      </p:sp>
      <mc:AlternateContent xmlns:mc="http://schemas.openxmlformats.org/markup-compatibility/2006" xmlns:a14="http://schemas.microsoft.com/office/drawing/2010/main">
        <mc:Choice Requires="a14">
          <p:sp>
            <p:nvSpPr>
              <p:cNvPr id="30724" name="Rectangle 3"/>
              <p:cNvSpPr>
                <a:spLocks noGrp="1" noChangeArrowheads="1"/>
              </p:cNvSpPr>
              <p:nvPr>
                <p:ph type="body" idx="1"/>
              </p:nvPr>
            </p:nvSpPr>
            <p:spPr/>
            <p:txBody>
              <a:bodyPr/>
              <a:lstStyle/>
              <a:p>
                <a:r>
                  <a:rPr lang="en-US" altLang="en-US" dirty="0" smtClean="0"/>
                  <a:t>In Double DES, each 64-bit block of data is encrypted twice with the DES algorithm by using two keys.</a:t>
                </a:r>
              </a:p>
              <a:p>
                <a:r>
                  <a:rPr lang="en-US" altLang="en-US" dirty="0" smtClean="0"/>
                  <a:t>Assume the attacker knows a set of plaintext, P, and </a:t>
                </a:r>
                <a:r>
                  <a:rPr lang="en-US" altLang="en-US" dirty="0" err="1" smtClean="0"/>
                  <a:t>ciphertext</a:t>
                </a:r>
                <a:r>
                  <a:rPr lang="en-US" altLang="en-US" dirty="0" smtClean="0"/>
                  <a:t>, C: </a:t>
                </a:r>
              </a:p>
              <a:p>
                <a:pPr marL="342900" lvl="1" indent="0">
                  <a:buNone/>
                </a:pPr>
                <a14:m>
                  <m:oMathPara xmlns:m="http://schemas.openxmlformats.org/officeDocument/2006/math">
                    <m:oMathParaPr>
                      <m:jc m:val="centerGroup"/>
                    </m:oMathParaPr>
                    <m:oMath xmlns:m="http://schemas.openxmlformats.org/officeDocument/2006/math">
                      <m:r>
                        <a:rPr lang="en-US" altLang="en-US" b="0" i="1" smtClean="0">
                          <a:latin typeface="Cambria Math" charset="0"/>
                        </a:rPr>
                        <m:t>𝐶</m:t>
                      </m:r>
                      <m:r>
                        <a:rPr lang="en-US" altLang="en-US" b="0" i="1" smtClean="0">
                          <a:latin typeface="Cambria Math" charset="0"/>
                        </a:rPr>
                        <m:t>=</m:t>
                      </m:r>
                      <m:sSub>
                        <m:sSubPr>
                          <m:ctrlPr>
                            <a:rPr lang="en-US" altLang="en-US" b="0" i="1" smtClean="0">
                              <a:latin typeface="Cambria Math" charset="0"/>
                            </a:rPr>
                          </m:ctrlPr>
                        </m:sSubPr>
                        <m:e>
                          <m:r>
                            <a:rPr lang="en-US" altLang="en-US" b="0" i="1" smtClean="0">
                              <a:latin typeface="Cambria Math" charset="0"/>
                            </a:rPr>
                            <m:t>𝐸</m:t>
                          </m:r>
                        </m:e>
                        <m:sub>
                          <m:r>
                            <a:rPr lang="en-US" altLang="en-US" b="0" i="1" smtClean="0">
                              <a:latin typeface="Cambria Math" charset="0"/>
                            </a:rPr>
                            <m:t>𝑘</m:t>
                          </m:r>
                          <m:r>
                            <a:rPr lang="en-US" altLang="en-US" b="0" i="1" smtClean="0">
                              <a:latin typeface="Cambria Math" charset="0"/>
                            </a:rPr>
                            <m:t>2</m:t>
                          </m:r>
                        </m:sub>
                      </m:sSub>
                      <m:r>
                        <a:rPr lang="en-US" altLang="en-US" b="0" i="1" smtClean="0">
                          <a:latin typeface="Cambria Math" charset="0"/>
                        </a:rPr>
                        <m:t>(</m:t>
                      </m:r>
                      <m:sSub>
                        <m:sSubPr>
                          <m:ctrlPr>
                            <a:rPr lang="en-US" altLang="en-US" i="1">
                              <a:latin typeface="Cambria Math" charset="0"/>
                            </a:rPr>
                          </m:ctrlPr>
                        </m:sSubPr>
                        <m:e>
                          <m:r>
                            <a:rPr lang="en-US" altLang="en-US" i="1">
                              <a:latin typeface="Cambria Math" charset="0"/>
                            </a:rPr>
                            <m:t>𝐸</m:t>
                          </m:r>
                        </m:e>
                        <m:sub>
                          <m:r>
                            <a:rPr lang="en-US" altLang="en-US" i="1">
                              <a:latin typeface="Cambria Math" charset="0"/>
                            </a:rPr>
                            <m:t>𝑘</m:t>
                          </m:r>
                          <m:r>
                            <a:rPr lang="en-US" altLang="en-US" b="0" i="1" smtClean="0">
                              <a:latin typeface="Cambria Math" charset="0"/>
                            </a:rPr>
                            <m:t>1</m:t>
                          </m:r>
                        </m:sub>
                      </m:sSub>
                      <m:r>
                        <a:rPr lang="en-US" altLang="en-US" b="0" i="1" smtClean="0">
                          <a:latin typeface="Cambria Math" charset="0"/>
                        </a:rPr>
                        <m:t>(</m:t>
                      </m:r>
                      <m:r>
                        <a:rPr lang="en-US" altLang="en-US" b="0" i="1" smtClean="0">
                          <a:latin typeface="Cambria Math" charset="0"/>
                        </a:rPr>
                        <m:t>𝑃</m:t>
                      </m:r>
                      <m:r>
                        <a:rPr lang="en-US" altLang="en-US" b="0" i="1" smtClean="0">
                          <a:latin typeface="Cambria Math" charset="0"/>
                        </a:rPr>
                        <m:t>))</m:t>
                      </m:r>
                    </m:oMath>
                  </m:oMathPara>
                </a14:m>
                <a:endParaRPr lang="en-US" altLang="en-US" dirty="0" smtClean="0"/>
              </a:p>
              <a:p>
                <a:pPr lvl="1"/>
                <a:r>
                  <a:rPr lang="en-US" altLang="en-US" dirty="0" smtClean="0"/>
                  <a:t>where K1 and K2 are two keys.</a:t>
                </a:r>
                <a:endParaRPr lang="en-US" altLang="en-US" dirty="0"/>
              </a:p>
            </p:txBody>
          </p:sp>
        </mc:Choice>
        <mc:Fallback xmlns="">
          <p:sp>
            <p:nvSpPr>
              <p:cNvPr id="30724"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391" t="-2033" r="-1700"/>
                </a:stretch>
              </a:blipFill>
            </p:spPr>
            <p:txBody>
              <a:bodyPr/>
              <a:lstStyle/>
              <a:p>
                <a:r>
                  <a:rPr lang="en-US">
                    <a:noFill/>
                  </a:rPr>
                  <a:t> </a:t>
                </a:r>
              </a:p>
            </p:txBody>
          </p:sp>
        </mc:Fallback>
      </mc:AlternateContent>
    </p:spTree>
    <p:extLst>
      <p:ext uri="{BB962C8B-B14F-4D97-AF65-F5344CB8AC3E}">
        <p14:creationId xmlns:p14="http://schemas.microsoft.com/office/powerpoint/2010/main" val="2048690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en-US" dirty="0" smtClean="0"/>
              <a:t>meet-in-the-middle attack</a:t>
            </a:r>
            <a:endParaRPr lang="en-US" altLang="en-US" dirty="0"/>
          </a:p>
        </p:txBody>
      </p:sp>
      <mc:AlternateContent xmlns:mc="http://schemas.openxmlformats.org/markup-compatibility/2006" xmlns:a14="http://schemas.microsoft.com/office/drawing/2010/main">
        <mc:Choice Requires="a14">
          <p:sp>
            <p:nvSpPr>
              <p:cNvPr id="31748" name="Rectangle 3"/>
              <p:cNvSpPr>
                <a:spLocks noGrp="1" noChangeArrowheads="1"/>
              </p:cNvSpPr>
              <p:nvPr>
                <p:ph type="body" idx="1"/>
              </p:nvPr>
            </p:nvSpPr>
            <p:spPr/>
            <p:txBody>
              <a:bodyPr/>
              <a:lstStyle/>
              <a:p>
                <a:r>
                  <a:rPr lang="en-US" altLang="en-US" dirty="0" smtClean="0"/>
                  <a:t>The meet-in-the-middle attack works by encrypting from one end and decrypting from other end, thus meeting in the middle.</a:t>
                </a:r>
              </a:p>
              <a:p>
                <a:endParaRPr lang="en-US" altLang="en-US" dirty="0" smtClean="0"/>
              </a:p>
              <a:p>
                <a:r>
                  <a:rPr lang="en-US" altLang="en-US" dirty="0" smtClean="0"/>
                  <a:t>Attacker can compute </a:t>
                </a:r>
                <a14:m>
                  <m:oMath xmlns:m="http://schemas.openxmlformats.org/officeDocument/2006/math">
                    <m:sSub>
                      <m:sSubPr>
                        <m:ctrlPr>
                          <a:rPr lang="en-US" altLang="en-US" i="1">
                            <a:latin typeface="Cambria Math" charset="0"/>
                          </a:rPr>
                        </m:ctrlPr>
                      </m:sSubPr>
                      <m:e>
                        <m:r>
                          <a:rPr lang="en-US" altLang="en-US" i="1">
                            <a:latin typeface="Cambria Math" charset="0"/>
                          </a:rPr>
                          <m:t>𝐸</m:t>
                        </m:r>
                      </m:e>
                      <m:sub>
                        <m:r>
                          <a:rPr lang="en-US" altLang="en-US" i="1">
                            <a:latin typeface="Cambria Math" charset="0"/>
                          </a:rPr>
                          <m:t>𝑘</m:t>
                        </m:r>
                        <m:r>
                          <a:rPr lang="en-US" altLang="en-US" i="1">
                            <a:latin typeface="Cambria Math" charset="0"/>
                          </a:rPr>
                          <m:t>1</m:t>
                        </m:r>
                      </m:sub>
                    </m:sSub>
                    <m:r>
                      <a:rPr lang="en-US" altLang="en-US" i="1">
                        <a:latin typeface="Cambria Math" charset="0"/>
                      </a:rPr>
                      <m:t> </m:t>
                    </m:r>
                  </m:oMath>
                </a14:m>
                <a:r>
                  <a:rPr lang="en-US" altLang="en-US" dirty="0" smtClean="0"/>
                  <a:t>(P) for all possible keys k1 and store results in memory. </a:t>
                </a:r>
              </a:p>
              <a:p>
                <a:r>
                  <a:rPr lang="en-US" altLang="en-US" dirty="0" smtClean="0"/>
                  <a:t>Afterwards the attacker can compute </a:t>
                </a:r>
                <a14:m>
                  <m:oMath xmlns:m="http://schemas.openxmlformats.org/officeDocument/2006/math">
                    <m:sSub>
                      <m:sSubPr>
                        <m:ctrlPr>
                          <a:rPr lang="en-US" altLang="en-US" i="1">
                            <a:latin typeface="Cambria Math" charset="0"/>
                          </a:rPr>
                        </m:ctrlPr>
                      </m:sSubPr>
                      <m:e>
                        <m:r>
                          <a:rPr lang="en-US" altLang="en-US" b="0" i="1" smtClean="0">
                            <a:latin typeface="Cambria Math" charset="0"/>
                          </a:rPr>
                          <m:t>𝐷</m:t>
                        </m:r>
                      </m:e>
                      <m:sub>
                        <m:r>
                          <a:rPr lang="en-US" altLang="en-US" i="1">
                            <a:latin typeface="Cambria Math" charset="0"/>
                          </a:rPr>
                          <m:t>𝑘</m:t>
                        </m:r>
                        <m:r>
                          <a:rPr lang="en-US" altLang="en-US" b="0" i="1" smtClean="0">
                            <a:latin typeface="Cambria Math" charset="0"/>
                          </a:rPr>
                          <m:t>2</m:t>
                        </m:r>
                      </m:sub>
                    </m:sSub>
                    <m:r>
                      <a:rPr lang="en-US" altLang="en-US" i="1">
                        <a:latin typeface="Cambria Math" charset="0"/>
                      </a:rPr>
                      <m:t> </m:t>
                    </m:r>
                  </m:oMath>
                </a14:m>
                <a:r>
                  <a:rPr lang="en-US" altLang="en-US" dirty="0" smtClean="0"/>
                  <a:t>(C) for each k2 and compare with table in memory. </a:t>
                </a:r>
              </a:p>
              <a:p>
                <a:r>
                  <a:rPr lang="en-US" altLang="en-US" dirty="0" smtClean="0"/>
                  <a:t>If he gets match it is likely that he has discovered two keys, k1 and k2.</a:t>
                </a:r>
                <a:endParaRPr lang="en-US" altLang="en-US" dirty="0"/>
              </a:p>
            </p:txBody>
          </p:sp>
        </mc:Choice>
        <mc:Fallback xmlns="">
          <p:sp>
            <p:nvSpPr>
              <p:cNvPr id="31748"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391" t="-2033" r="-2550"/>
                </a:stretch>
              </a:blipFill>
            </p:spPr>
            <p:txBody>
              <a:bodyPr/>
              <a:lstStyle/>
              <a:p>
                <a:r>
                  <a:rPr lang="en-US">
                    <a:noFill/>
                  </a:rPr>
                  <a:t> </a:t>
                </a:r>
              </a:p>
            </p:txBody>
          </p:sp>
        </mc:Fallback>
      </mc:AlternateContent>
    </p:spTree>
    <p:extLst>
      <p:ext uri="{BB962C8B-B14F-4D97-AF65-F5344CB8AC3E}">
        <p14:creationId xmlns:p14="http://schemas.microsoft.com/office/powerpoint/2010/main" val="1736274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Two-key Triple DES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Two-key Triple DES</a:t>
                </a:r>
              </a:p>
              <a:p>
                <a:pPr lvl="1"/>
                <a:r>
                  <a:rPr lang="en-US" altLang="en-US" dirty="0" smtClean="0"/>
                  <a:t>Using two keys, and apply them in 3 operations which adds strength</a:t>
                </a:r>
              </a:p>
              <a:p>
                <a:pPr lvl="1"/>
                <a:r>
                  <a:rPr lang="en-US" altLang="en-US" dirty="0" smtClean="0"/>
                  <a:t>Encrypt with one key, decrypt with the second key and encrypt with the first key again</a:t>
                </a:r>
              </a:p>
              <a:p>
                <a:pPr lvl="1"/>
                <a:endParaRPr lang="en-US" altLang="en-US" dirty="0" smtClean="0"/>
              </a:p>
              <a:p>
                <a:pPr marL="342900" lvl="1" indent="0">
                  <a:buNone/>
                </a:pPr>
                <a14:m>
                  <m:oMathPara xmlns:m="http://schemas.openxmlformats.org/officeDocument/2006/math">
                    <m:oMathParaPr>
                      <m:jc m:val="centerGroup"/>
                    </m:oMathParaPr>
                    <m:oMath xmlns:m="http://schemas.openxmlformats.org/officeDocument/2006/math">
                      <m:r>
                        <a:rPr lang="en-US" altLang="en-US" sz="2800" i="1">
                          <a:latin typeface="Cambria Math" charset="0"/>
                        </a:rPr>
                        <m:t>𝐶</m:t>
                      </m:r>
                      <m:r>
                        <a:rPr lang="en-US" altLang="en-US" sz="2800" i="1">
                          <a:latin typeface="Cambria Math" charset="0"/>
                        </a:rPr>
                        <m:t>=</m:t>
                      </m:r>
                      <m:sSub>
                        <m:sSubPr>
                          <m:ctrlPr>
                            <a:rPr lang="en-US" altLang="en-US" sz="2800" i="1">
                              <a:latin typeface="Cambria Math" charset="0"/>
                            </a:rPr>
                          </m:ctrlPr>
                        </m:sSubPr>
                        <m:e>
                          <m:sSub>
                            <m:sSubPr>
                              <m:ctrlPr>
                                <a:rPr lang="en-US" altLang="en-US" sz="2800" b="0" i="1" smtClean="0">
                                  <a:latin typeface="Cambria Math" charset="0"/>
                                </a:rPr>
                              </m:ctrlPr>
                            </m:sSubPr>
                            <m:e>
                              <m:r>
                                <a:rPr lang="en-US" altLang="en-US" sz="2800" b="0" i="1" smtClean="0">
                                  <a:latin typeface="Cambria Math" charset="0"/>
                                </a:rPr>
                                <m:t>𝐸</m:t>
                              </m:r>
                            </m:e>
                            <m:sub>
                              <m:r>
                                <a:rPr lang="en-US" altLang="en-US" sz="2800" b="0" i="1" smtClean="0">
                                  <a:latin typeface="Cambria Math" charset="0"/>
                                </a:rPr>
                                <m:t>𝑘</m:t>
                              </m:r>
                              <m:r>
                                <a:rPr lang="en-US" altLang="en-US" sz="2800" b="0" i="1" smtClean="0">
                                  <a:latin typeface="Cambria Math" charset="0"/>
                                </a:rPr>
                                <m:t>1</m:t>
                              </m:r>
                            </m:sub>
                          </m:sSub>
                          <m:r>
                            <a:rPr lang="en-US" altLang="en-US" sz="2800" b="0" i="1" smtClean="0">
                              <a:latin typeface="Cambria Math" charset="0"/>
                            </a:rPr>
                            <m:t>(</m:t>
                          </m:r>
                          <m:r>
                            <a:rPr lang="en-US" altLang="en-US" sz="2800" b="0" i="1" smtClean="0">
                              <a:latin typeface="Cambria Math" charset="0"/>
                            </a:rPr>
                            <m:t>𝐷</m:t>
                          </m:r>
                        </m:e>
                        <m:sub>
                          <m:r>
                            <a:rPr lang="en-US" altLang="en-US" sz="2800" i="1">
                              <a:latin typeface="Cambria Math" charset="0"/>
                            </a:rPr>
                            <m:t>𝑘</m:t>
                          </m:r>
                          <m:r>
                            <a:rPr lang="en-US" altLang="en-US" sz="2800" i="1">
                              <a:latin typeface="Cambria Math" charset="0"/>
                            </a:rPr>
                            <m:t>2</m:t>
                          </m:r>
                        </m:sub>
                      </m:sSub>
                      <m:r>
                        <a:rPr lang="en-US" altLang="en-US" sz="2800" i="1">
                          <a:latin typeface="Cambria Math" charset="0"/>
                        </a:rPr>
                        <m:t>(</m:t>
                      </m:r>
                      <m:sSub>
                        <m:sSubPr>
                          <m:ctrlPr>
                            <a:rPr lang="en-US" altLang="en-US" sz="2800" i="1">
                              <a:latin typeface="Cambria Math" charset="0"/>
                            </a:rPr>
                          </m:ctrlPr>
                        </m:sSubPr>
                        <m:e>
                          <m:r>
                            <a:rPr lang="en-US" altLang="en-US" sz="2800" i="1">
                              <a:latin typeface="Cambria Math" charset="0"/>
                            </a:rPr>
                            <m:t>𝐸</m:t>
                          </m:r>
                        </m:e>
                        <m:sub>
                          <m:r>
                            <a:rPr lang="en-US" altLang="en-US" sz="2800" i="1">
                              <a:latin typeface="Cambria Math" charset="0"/>
                            </a:rPr>
                            <m:t>𝑘</m:t>
                          </m:r>
                          <m:r>
                            <a:rPr lang="en-US" altLang="en-US" sz="2800" i="1">
                              <a:latin typeface="Cambria Math" charset="0"/>
                            </a:rPr>
                            <m:t>1</m:t>
                          </m:r>
                        </m:sub>
                      </m:sSub>
                      <m:d>
                        <m:dPr>
                          <m:ctrlPr>
                            <a:rPr lang="en-US" altLang="en-US" sz="2800" i="1">
                              <a:latin typeface="Cambria Math" charset="0"/>
                            </a:rPr>
                          </m:ctrlPr>
                        </m:dPr>
                        <m:e>
                          <m:r>
                            <a:rPr lang="en-US" altLang="en-US" sz="2800" i="1">
                              <a:latin typeface="Cambria Math" charset="0"/>
                            </a:rPr>
                            <m:t>𝑃</m:t>
                          </m:r>
                        </m:e>
                      </m:d>
                      <m:r>
                        <a:rPr lang="en-US" altLang="en-US" sz="2800" b="0" i="1" smtClean="0">
                          <a:latin typeface="Cambria Math" charset="0"/>
                        </a:rPr>
                        <m:t>)</m:t>
                      </m:r>
                      <m:r>
                        <a:rPr lang="en-US" altLang="en-US" sz="2800" i="1">
                          <a:latin typeface="Cambria Math" charset="0"/>
                        </a:rPr>
                        <m:t>)</m:t>
                      </m:r>
                    </m:oMath>
                  </m:oMathPara>
                </a14:m>
                <a:endParaRPr lang="en-US" altLang="en-US" sz="2800" dirty="0"/>
              </a:p>
              <a:p>
                <a:pPr lvl="1"/>
                <a:endParaRPr lang="en-US" altLang="en-US" dirty="0" smtClean="0"/>
              </a:p>
              <a:p>
                <a:r>
                  <a:rPr lang="en-US" dirty="0" smtClean="0"/>
                  <a:t>The strength is rated at about 80 bits.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033"/>
                </a:stretch>
              </a:blipFill>
            </p:spPr>
            <p:txBody>
              <a:bodyPr/>
              <a:lstStyle/>
              <a:p>
                <a:r>
                  <a:rPr lang="en-US">
                    <a:noFill/>
                  </a:rPr>
                  <a:t> </a:t>
                </a:r>
              </a:p>
            </p:txBody>
          </p:sp>
        </mc:Fallback>
      </mc:AlternateContent>
    </p:spTree>
    <p:extLst>
      <p:ext uri="{BB962C8B-B14F-4D97-AF65-F5344CB8AC3E}">
        <p14:creationId xmlns:p14="http://schemas.microsoft.com/office/powerpoint/2010/main" val="425449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en-US" dirty="0" smtClean="0"/>
              <a:t>Three-key </a:t>
            </a:r>
            <a:r>
              <a:rPr lang="en-US" altLang="en-US" dirty="0"/>
              <a:t>Triple </a:t>
            </a:r>
            <a:r>
              <a:rPr lang="en-US" altLang="en-US" dirty="0" smtClean="0"/>
              <a:t>DES</a:t>
            </a:r>
            <a:endParaRPr lang="en-US" altLang="en-US" dirty="0"/>
          </a:p>
        </p:txBody>
      </p:sp>
      <p:sp>
        <p:nvSpPr>
          <p:cNvPr id="33796" name="Rectangle 3"/>
          <p:cNvSpPr>
            <a:spLocks noGrp="1" noChangeArrowheads="1"/>
          </p:cNvSpPr>
          <p:nvPr>
            <p:ph type="body" idx="1"/>
          </p:nvPr>
        </p:nvSpPr>
        <p:spPr/>
        <p:txBody>
          <a:bodyPr/>
          <a:lstStyle/>
          <a:p>
            <a:r>
              <a:rPr lang="en-US" altLang="en-US" dirty="0" smtClean="0"/>
              <a:t>Triple DES</a:t>
            </a:r>
          </a:p>
          <a:p>
            <a:pPr lvl="1"/>
            <a:r>
              <a:rPr lang="en-US" altLang="en-US" dirty="0" smtClean="0"/>
              <a:t>Using three keys, apply them in 3 operations which adds strength</a:t>
            </a:r>
          </a:p>
          <a:p>
            <a:pPr lvl="1"/>
            <a:r>
              <a:rPr lang="en-US" altLang="en-US" dirty="0"/>
              <a:t>E</a:t>
            </a:r>
            <a:r>
              <a:rPr lang="en-US" altLang="en-US" dirty="0" smtClean="0"/>
              <a:t>ncrypt with one key, decrypt with the second key and encrypt with the third key</a:t>
            </a:r>
          </a:p>
          <a:p>
            <a:pPr lvl="1"/>
            <a:r>
              <a:rPr lang="en-US" altLang="en-US" dirty="0" smtClean="0"/>
              <a:t>Three applications of the DES algorithm but it only doubles the effective key length – 112-bit key</a:t>
            </a:r>
          </a:p>
          <a:p>
            <a:pPr lvl="2"/>
            <a:endParaRPr lang="en-US" altLang="en-US" dirty="0"/>
          </a:p>
        </p:txBody>
      </p:sp>
    </p:spTree>
    <p:extLst>
      <p:ext uri="{BB962C8B-B14F-4D97-AF65-F5344CB8AC3E}">
        <p14:creationId xmlns:p14="http://schemas.microsoft.com/office/powerpoint/2010/main" val="1561156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 Weak keys</a:t>
            </a:r>
            <a:endParaRPr lang="en-US" dirty="0"/>
          </a:p>
        </p:txBody>
      </p:sp>
      <p:sp>
        <p:nvSpPr>
          <p:cNvPr id="3" name="Content Placeholder 2"/>
          <p:cNvSpPr>
            <a:spLocks noGrp="1"/>
          </p:cNvSpPr>
          <p:nvPr>
            <p:ph idx="1"/>
          </p:nvPr>
        </p:nvSpPr>
        <p:spPr/>
        <p:txBody>
          <a:bodyPr/>
          <a:lstStyle/>
          <a:p>
            <a:r>
              <a:rPr lang="en-US" smtClean="0"/>
              <a:t>DES uses 16 48-bits keys generated from a master 56- bit key (64 bits if we consider also parity bits) </a:t>
            </a:r>
          </a:p>
          <a:p>
            <a:r>
              <a:rPr lang="en-US" smtClean="0"/>
              <a:t>Weak keys: keys make the same sub-key to be generated in more than one round. </a:t>
            </a:r>
          </a:p>
          <a:p>
            <a:r>
              <a:rPr lang="en-US" smtClean="0"/>
              <a:t>Result: reduce cipher complexity </a:t>
            </a:r>
          </a:p>
          <a:p>
            <a:r>
              <a:rPr lang="en-US" smtClean="0"/>
              <a:t>Weak keys can be avoided at key generation. </a:t>
            </a:r>
          </a:p>
          <a:p>
            <a:r>
              <a:rPr lang="en-US" smtClean="0"/>
              <a:t>DES has 4 weak keys </a:t>
            </a:r>
          </a:p>
          <a:p>
            <a:pPr lvl="1"/>
            <a:r>
              <a:rPr lang="en-US" smtClean="0"/>
              <a:t>01010101 01010101</a:t>
            </a:r>
          </a:p>
          <a:p>
            <a:pPr lvl="1"/>
            <a:r>
              <a:rPr lang="en-US" smtClean="0"/>
              <a:t>FEFEFEFE FEFEFEFE </a:t>
            </a:r>
          </a:p>
          <a:p>
            <a:pPr lvl="1"/>
            <a:r>
              <a:rPr lang="en-US" smtClean="0"/>
              <a:t>E0E0E0E0 F1F1F1F1 </a:t>
            </a:r>
          </a:p>
          <a:p>
            <a:pPr lvl="1"/>
            <a:r>
              <a:rPr lang="en-US" smtClean="0"/>
              <a:t>1F1F1F1F 0E0E0E0E</a:t>
            </a:r>
            <a:endParaRPr lang="en-US" dirty="0"/>
          </a:p>
        </p:txBody>
      </p:sp>
    </p:spTree>
    <p:extLst>
      <p:ext uri="{BB962C8B-B14F-4D97-AF65-F5344CB8AC3E}">
        <p14:creationId xmlns:p14="http://schemas.microsoft.com/office/powerpoint/2010/main" val="398718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DES encryptions</a:t>
            </a:r>
            <a:endParaRPr lang="en-US" dirty="0"/>
          </a:p>
        </p:txBody>
      </p:sp>
      <p:graphicFrame>
        <p:nvGraphicFramePr>
          <p:cNvPr id="7" name="Content Placeholder 6" title="Compare DES encryptions"/>
          <p:cNvGraphicFramePr>
            <a:graphicFrameLocks noGrp="1"/>
          </p:cNvGraphicFramePr>
          <p:nvPr>
            <p:ph idx="1"/>
            <p:extLst>
              <p:ext uri="{D42A27DB-BD31-4B8C-83A1-F6EECF244321}">
                <p14:modId xmlns:p14="http://schemas.microsoft.com/office/powerpoint/2010/main" val="2093083721"/>
              </p:ext>
            </p:extLst>
          </p:nvPr>
        </p:nvGraphicFramePr>
        <p:xfrm>
          <a:off x="628650" y="1377950"/>
          <a:ext cx="7886700" cy="4724400"/>
        </p:xfrm>
        <a:graphic>
          <a:graphicData uri="http://schemas.openxmlformats.org/drawingml/2006/table">
            <a:tbl>
              <a:tblPr firstRow="1" bandRow="1">
                <a:tableStyleId>{5C22544A-7EE6-4342-B048-85BDC9FD1C3A}</a:tableStyleId>
              </a:tblPr>
              <a:tblGrid>
                <a:gridCol w="1971675"/>
                <a:gridCol w="3370984"/>
                <a:gridCol w="1316182"/>
                <a:gridCol w="1227859"/>
              </a:tblGrid>
              <a:tr h="370840">
                <a:tc>
                  <a:txBody>
                    <a:bodyPr/>
                    <a:lstStyle/>
                    <a:p>
                      <a:r>
                        <a:rPr lang="en-US" sz="2000" dirty="0" smtClean="0"/>
                        <a:t>Encryption</a:t>
                      </a:r>
                      <a:endParaRPr lang="en-US" sz="2000" dirty="0"/>
                    </a:p>
                  </a:txBody>
                  <a:tcPr/>
                </a:tc>
                <a:tc>
                  <a:txBody>
                    <a:bodyPr/>
                    <a:lstStyle/>
                    <a:p>
                      <a:r>
                        <a:rPr lang="en-US" sz="2000" dirty="0" smtClean="0"/>
                        <a:t>Operation</a:t>
                      </a:r>
                      <a:endParaRPr lang="en-US" sz="2000" dirty="0"/>
                    </a:p>
                  </a:txBody>
                  <a:tcPr/>
                </a:tc>
                <a:tc>
                  <a:txBody>
                    <a:bodyPr/>
                    <a:lstStyle/>
                    <a:p>
                      <a:r>
                        <a:rPr lang="en-US" sz="2000" dirty="0" smtClean="0"/>
                        <a:t>Key</a:t>
                      </a:r>
                      <a:r>
                        <a:rPr lang="en-US" sz="2000" baseline="0" dirty="0" smtClean="0"/>
                        <a:t> length</a:t>
                      </a:r>
                      <a:endParaRPr lang="en-US" sz="2000" dirty="0"/>
                    </a:p>
                  </a:txBody>
                  <a:tcPr/>
                </a:tc>
                <a:tc>
                  <a:txBody>
                    <a:bodyPr/>
                    <a:lstStyle/>
                    <a:p>
                      <a:r>
                        <a:rPr lang="en-US" sz="2000" dirty="0" smtClean="0"/>
                        <a:t>Strength</a:t>
                      </a:r>
                      <a:endParaRPr lang="en-US" sz="2000" dirty="0"/>
                    </a:p>
                  </a:txBody>
                  <a:tcPr/>
                </a:tc>
              </a:tr>
              <a:tr h="370840">
                <a:tc>
                  <a:txBody>
                    <a:bodyPr/>
                    <a:lstStyle/>
                    <a:p>
                      <a:r>
                        <a:rPr lang="en-US" sz="2000" dirty="0" smtClean="0"/>
                        <a:t>DES</a:t>
                      </a:r>
                      <a:endParaRPr lang="en-US" sz="2000" dirty="0"/>
                    </a:p>
                  </a:txBody>
                  <a:tcPr/>
                </a:tc>
                <a:tc>
                  <a:txBody>
                    <a:bodyPr/>
                    <a:lstStyle/>
                    <a:p>
                      <a:r>
                        <a:rPr lang="en-US" sz="2000" dirty="0" smtClean="0"/>
                        <a:t>Encrypt with one key</a:t>
                      </a:r>
                      <a:endParaRPr lang="en-US" sz="2000" dirty="0"/>
                    </a:p>
                  </a:txBody>
                  <a:tcPr/>
                </a:tc>
                <a:tc>
                  <a:txBody>
                    <a:bodyPr/>
                    <a:lstStyle/>
                    <a:p>
                      <a:r>
                        <a:rPr lang="en-US" sz="2000" dirty="0" smtClean="0"/>
                        <a:t>56-bit</a:t>
                      </a:r>
                      <a:endParaRPr lang="en-US" sz="2000" dirty="0"/>
                    </a:p>
                  </a:txBody>
                  <a:tcPr/>
                </a:tc>
                <a:tc>
                  <a:txBody>
                    <a:bodyPr/>
                    <a:lstStyle/>
                    <a:p>
                      <a:r>
                        <a:rPr lang="en-US" sz="2000" dirty="0" smtClean="0"/>
                        <a:t>56-bit</a:t>
                      </a:r>
                      <a:endParaRPr lang="en-US" sz="2000" dirty="0"/>
                    </a:p>
                  </a:txBody>
                  <a:tcPr/>
                </a:tc>
              </a:tr>
              <a:tr h="370840">
                <a:tc>
                  <a:txBody>
                    <a:bodyPr/>
                    <a:lstStyle/>
                    <a:p>
                      <a:r>
                        <a:rPr lang="en-US" sz="2000" dirty="0" smtClean="0"/>
                        <a:t>Double DES</a:t>
                      </a:r>
                      <a:endParaRPr lang="en-US" sz="2000" dirty="0"/>
                    </a:p>
                  </a:txBody>
                  <a:tcPr/>
                </a:tc>
                <a:tc>
                  <a:txBody>
                    <a:bodyPr/>
                    <a:lstStyle/>
                    <a:p>
                      <a:r>
                        <a:rPr lang="en-US" sz="2000" dirty="0" smtClean="0"/>
                        <a:t>Encrypt</a:t>
                      </a:r>
                      <a:r>
                        <a:rPr lang="en-US" sz="2000" baseline="0" dirty="0" smtClean="0"/>
                        <a:t> with one key, then encrypt the result with another key</a:t>
                      </a:r>
                      <a:endParaRPr lang="en-US" sz="2000" dirty="0"/>
                    </a:p>
                  </a:txBody>
                  <a:tcPr/>
                </a:tc>
                <a:tc>
                  <a:txBody>
                    <a:bodyPr/>
                    <a:lstStyle/>
                    <a:p>
                      <a:r>
                        <a:rPr lang="en-US" sz="2000" dirty="0" smtClean="0"/>
                        <a:t>Two 56-bit keys</a:t>
                      </a:r>
                      <a:endParaRPr lang="en-US" sz="2000" dirty="0"/>
                    </a:p>
                  </a:txBody>
                  <a:tcPr/>
                </a:tc>
                <a:tc>
                  <a:txBody>
                    <a:bodyPr/>
                    <a:lstStyle/>
                    <a:p>
                      <a:r>
                        <a:rPr lang="en-US" sz="2000" dirty="0" smtClean="0"/>
                        <a:t>57-bit</a:t>
                      </a:r>
                      <a:endParaRPr lang="en-US" sz="2000" dirty="0"/>
                    </a:p>
                  </a:txBody>
                  <a:tcPr/>
                </a:tc>
              </a:tr>
              <a:tr h="370840">
                <a:tc>
                  <a:txBody>
                    <a:bodyPr/>
                    <a:lstStyle/>
                    <a:p>
                      <a:r>
                        <a:rPr lang="en-US" sz="2000" dirty="0" smtClean="0"/>
                        <a:t>Two-key Triple</a:t>
                      </a:r>
                      <a:r>
                        <a:rPr lang="en-US" sz="2000" baseline="0" dirty="0" smtClean="0"/>
                        <a:t> DES</a:t>
                      </a:r>
                      <a:endParaRPr lang="en-US" sz="2000" dirty="0"/>
                    </a:p>
                  </a:txBody>
                  <a:tcPr/>
                </a:tc>
                <a:tc>
                  <a:txBody>
                    <a:bodyPr/>
                    <a:lstStyle/>
                    <a:p>
                      <a:r>
                        <a:rPr lang="en-US" sz="2000" dirty="0" smtClean="0"/>
                        <a:t>Encrypt</a:t>
                      </a:r>
                      <a:r>
                        <a:rPr lang="en-US" sz="2000" baseline="0" dirty="0" smtClean="0"/>
                        <a:t> with one key, then encrypt (or decrypt) the result with another key, then encrypt with the first key again</a:t>
                      </a:r>
                      <a:endParaRPr lang="en-US"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Two 56-bit keys</a:t>
                      </a:r>
                    </a:p>
                    <a:p>
                      <a:endParaRPr lang="en-US" sz="2000" dirty="0"/>
                    </a:p>
                  </a:txBody>
                  <a:tcPr/>
                </a:tc>
                <a:tc>
                  <a:txBody>
                    <a:bodyPr/>
                    <a:lstStyle/>
                    <a:p>
                      <a:r>
                        <a:rPr lang="en-US" sz="2000" dirty="0" smtClean="0"/>
                        <a:t>80-bit</a:t>
                      </a:r>
                      <a:endParaRPr lang="en-US" sz="2000"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Three-key Triple</a:t>
                      </a:r>
                      <a:r>
                        <a:rPr lang="en-US" sz="2000" baseline="0" dirty="0" smtClean="0"/>
                        <a:t> DES</a:t>
                      </a:r>
                      <a:endParaRPr lang="en-US" sz="20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Encrypt</a:t>
                      </a:r>
                      <a:r>
                        <a:rPr lang="en-US" sz="2000" baseline="0" dirty="0" smtClean="0"/>
                        <a:t> with one key, then encrypt (or decrypt) the result with another key, then encrypt with the third key </a:t>
                      </a:r>
                      <a:endParaRPr lang="en-US" sz="2000" dirty="0" smtClean="0"/>
                    </a:p>
                    <a:p>
                      <a:endParaRPr lang="en-US"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Three 56-bit keys</a:t>
                      </a:r>
                    </a:p>
                    <a:p>
                      <a:endParaRPr lang="en-US" sz="2000" dirty="0"/>
                    </a:p>
                  </a:txBody>
                  <a:tcPr/>
                </a:tc>
                <a:tc>
                  <a:txBody>
                    <a:bodyPr/>
                    <a:lstStyle/>
                    <a:p>
                      <a:r>
                        <a:rPr lang="en-US" sz="2000" dirty="0" smtClean="0"/>
                        <a:t>112-bit</a:t>
                      </a:r>
                      <a:endParaRPr lang="en-US" sz="2000" dirty="0"/>
                    </a:p>
                  </a:txBody>
                  <a:tcPr/>
                </a:tc>
              </a:tr>
            </a:tbl>
          </a:graphicData>
        </a:graphic>
      </p:graphicFrame>
    </p:spTree>
    <p:extLst>
      <p:ext uri="{BB962C8B-B14F-4D97-AF65-F5344CB8AC3E}">
        <p14:creationId xmlns:p14="http://schemas.microsoft.com/office/powerpoint/2010/main" val="1108598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en-US" dirty="0" smtClean="0"/>
              <a:t>AES Algorithm history</a:t>
            </a:r>
            <a:endParaRPr lang="en-US" altLang="en-US" dirty="0"/>
          </a:p>
        </p:txBody>
      </p:sp>
      <p:sp>
        <p:nvSpPr>
          <p:cNvPr id="36868" name="Rectangle 3"/>
          <p:cNvSpPr>
            <a:spLocks noGrp="1" noChangeArrowheads="1"/>
          </p:cNvSpPr>
          <p:nvPr>
            <p:ph type="body" idx="1"/>
          </p:nvPr>
        </p:nvSpPr>
        <p:spPr/>
        <p:txBody>
          <a:bodyPr/>
          <a:lstStyle/>
          <a:p>
            <a:r>
              <a:rPr lang="en-US" altLang="en-US" dirty="0" smtClean="0"/>
              <a:t>AES, the Beginning</a:t>
            </a:r>
          </a:p>
          <a:p>
            <a:pPr lvl="1"/>
            <a:r>
              <a:rPr lang="en-US" altLang="en-US" dirty="0" smtClean="0"/>
              <a:t>In 1997, NIST (NBS became NIST) did another call for proposals for a replacement to DES. </a:t>
            </a:r>
          </a:p>
          <a:p>
            <a:pPr lvl="1"/>
            <a:r>
              <a:rPr lang="en-US" altLang="en-US" dirty="0"/>
              <a:t>In 1999, five finalists were selected </a:t>
            </a:r>
            <a:r>
              <a:rPr lang="en-US" altLang="en-US" dirty="0" smtClean="0"/>
              <a:t>and were tested.</a:t>
            </a:r>
            <a:endParaRPr lang="en-US" altLang="en-US" dirty="0"/>
          </a:p>
          <a:p>
            <a:pPr lvl="1"/>
            <a:r>
              <a:rPr lang="en-US" altLang="en-US" dirty="0"/>
              <a:t>Looked at security but also at cost or efficiency, ease of implementation in software</a:t>
            </a:r>
          </a:p>
          <a:p>
            <a:pPr lvl="1"/>
            <a:r>
              <a:rPr lang="en-US" altLang="en-US" dirty="0"/>
              <a:t>Winning algorithm submitted by two Dutch cryptographers – Vincent </a:t>
            </a:r>
            <a:r>
              <a:rPr lang="en-US" altLang="en-US" dirty="0" err="1"/>
              <a:t>Rijmen</a:t>
            </a:r>
            <a:r>
              <a:rPr lang="en-US" altLang="en-US" dirty="0"/>
              <a:t> and Joan Daemon</a:t>
            </a:r>
          </a:p>
          <a:p>
            <a:pPr lvl="1"/>
            <a:r>
              <a:rPr lang="en-US" altLang="en-US" dirty="0"/>
              <a:t>Called AES and was adopted in 2001</a:t>
            </a:r>
          </a:p>
          <a:p>
            <a:pPr lvl="1"/>
            <a:r>
              <a:rPr lang="en-US" altLang="en-US" dirty="0"/>
              <a:t>Became Federal Information Processing Standard 197 (FIPS 197)</a:t>
            </a:r>
          </a:p>
        </p:txBody>
      </p:sp>
    </p:spTree>
    <p:extLst>
      <p:ext uri="{BB962C8B-B14F-4D97-AF65-F5344CB8AC3E}">
        <p14:creationId xmlns:p14="http://schemas.microsoft.com/office/powerpoint/2010/main" val="1051137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smtClean="0"/>
              <a:t>AES Algorithm</a:t>
            </a:r>
            <a:endParaRPr lang="en-US" altLang="en-US"/>
          </a:p>
        </p:txBody>
      </p:sp>
      <p:sp>
        <p:nvSpPr>
          <p:cNvPr id="38916" name="Rectangle 3"/>
          <p:cNvSpPr>
            <a:spLocks noGrp="1" noChangeArrowheads="1"/>
          </p:cNvSpPr>
          <p:nvPr>
            <p:ph type="body" idx="1"/>
          </p:nvPr>
        </p:nvSpPr>
        <p:spPr/>
        <p:txBody>
          <a:bodyPr/>
          <a:lstStyle/>
          <a:p>
            <a:r>
              <a:rPr lang="en-US" altLang="en-US" smtClean="0"/>
              <a:t>Overview AES</a:t>
            </a:r>
          </a:p>
          <a:p>
            <a:pPr lvl="1"/>
            <a:r>
              <a:rPr lang="en-US" altLang="en-US" smtClean="0"/>
              <a:t>Fast algorithm</a:t>
            </a:r>
          </a:p>
          <a:p>
            <a:pPr lvl="2"/>
            <a:r>
              <a:rPr lang="en-US" altLang="en-US" smtClean="0"/>
              <a:t>Can be implemented on simple processor</a:t>
            </a:r>
          </a:p>
          <a:p>
            <a:pPr lvl="1"/>
            <a:r>
              <a:rPr lang="en-US" altLang="en-US" smtClean="0"/>
              <a:t>Uses substitution and transposition plus shift, XOR and addition operations</a:t>
            </a:r>
          </a:p>
          <a:p>
            <a:pPr lvl="1"/>
            <a:r>
              <a:rPr lang="en-US" altLang="en-US" smtClean="0"/>
              <a:t>Uses repeat cycles – called rounds in AES</a:t>
            </a:r>
          </a:p>
          <a:p>
            <a:pPr lvl="1"/>
            <a:r>
              <a:rPr lang="en-US" altLang="en-US" smtClean="0"/>
              <a:t>There are 10, 12, or 14 cycles for keys of 128, 192, and 256 bits.</a:t>
            </a:r>
          </a:p>
          <a:p>
            <a:pPr lvl="1"/>
            <a:r>
              <a:rPr lang="en-US" altLang="en-US" smtClean="0"/>
              <a:t>Each cycle consists of 4 steps</a:t>
            </a:r>
          </a:p>
          <a:p>
            <a:pPr lvl="2"/>
            <a:endParaRPr lang="en-US" altLang="en-US" dirty="0"/>
          </a:p>
        </p:txBody>
      </p:sp>
    </p:spTree>
    <p:extLst>
      <p:ext uri="{BB962C8B-B14F-4D97-AF65-F5344CB8AC3E}">
        <p14:creationId xmlns:p14="http://schemas.microsoft.com/office/powerpoint/2010/main" val="2061612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Introduction to Cryptography</a:t>
            </a:r>
            <a:endParaRPr lang="en-US" dirty="0"/>
          </a:p>
        </p:txBody>
      </p:sp>
      <p:sp>
        <p:nvSpPr>
          <p:cNvPr id="3" name="Content Placeholder 2"/>
          <p:cNvSpPr>
            <a:spLocks noGrp="1"/>
          </p:cNvSpPr>
          <p:nvPr>
            <p:ph idx="1"/>
          </p:nvPr>
        </p:nvSpPr>
        <p:spPr/>
        <p:txBody>
          <a:bodyPr/>
          <a:lstStyle/>
          <a:p>
            <a:r>
              <a:rPr lang="en-US" dirty="0" smtClean="0"/>
              <a:t>Module Description: </a:t>
            </a:r>
          </a:p>
          <a:p>
            <a:r>
              <a:rPr lang="en-US" sz="2600" dirty="0" smtClean="0"/>
              <a:t>This module provides an overview of cryptography. Students will be given an overview at first, such as different encryption methods. Then more details will be provided on symmetric cryptography and asymmetric cryptography, such as DES, AES, RSA. Another micro module talks about cryptographic applications that are widely used in the real world. </a:t>
            </a:r>
            <a:endParaRPr lang="en-US" dirty="0" smtClean="0"/>
          </a:p>
          <a:p>
            <a:r>
              <a:rPr lang="en-US" dirty="0" smtClean="0"/>
              <a:t>Topics:</a:t>
            </a:r>
          </a:p>
          <a:p>
            <a:pPr lvl="1"/>
            <a:r>
              <a:rPr lang="en-US" dirty="0" smtClean="0"/>
              <a:t>Lesson 1: Cryptography Overview </a:t>
            </a:r>
          </a:p>
          <a:p>
            <a:pPr lvl="1"/>
            <a:r>
              <a:rPr lang="en-US" dirty="0" smtClean="0"/>
              <a:t>Lesson 2: Symmetric and Asymmetric Cryptography </a:t>
            </a:r>
          </a:p>
          <a:p>
            <a:pPr lvl="1"/>
            <a:r>
              <a:rPr lang="en-US" dirty="0" smtClean="0"/>
              <a:t>Lesson 3: Cryptographic Applications </a:t>
            </a:r>
            <a:endParaRPr lang="en-US" dirty="0"/>
          </a:p>
        </p:txBody>
      </p:sp>
    </p:spTree>
    <p:extLst>
      <p:ext uri="{BB962C8B-B14F-4D97-AF65-F5344CB8AC3E}">
        <p14:creationId xmlns:p14="http://schemas.microsoft.com/office/powerpoint/2010/main" val="389356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en-US" dirty="0" smtClean="0"/>
              <a:t>AES Algorithm cycle</a:t>
            </a:r>
            <a:endParaRPr lang="en-US" altLang="en-US" dirty="0"/>
          </a:p>
        </p:txBody>
      </p:sp>
      <p:sp>
        <p:nvSpPr>
          <p:cNvPr id="39940" name="Rectangle 3"/>
          <p:cNvSpPr>
            <a:spLocks noGrp="1" noChangeArrowheads="1"/>
          </p:cNvSpPr>
          <p:nvPr>
            <p:ph type="body" idx="1"/>
          </p:nvPr>
        </p:nvSpPr>
        <p:spPr/>
        <p:txBody>
          <a:bodyPr/>
          <a:lstStyle/>
          <a:p>
            <a:r>
              <a:rPr lang="en-US" altLang="en-US" dirty="0" smtClean="0"/>
              <a:t>Each cycle has four steps:</a:t>
            </a:r>
          </a:p>
          <a:p>
            <a:pPr lvl="1"/>
            <a:r>
              <a:rPr lang="en-US" altLang="en-US" dirty="0" smtClean="0"/>
              <a:t>1. Byte substitution</a:t>
            </a:r>
          </a:p>
          <a:p>
            <a:pPr lvl="2"/>
            <a:r>
              <a:rPr lang="en-US" altLang="en-US" sz="2000" dirty="0" smtClean="0"/>
              <a:t>Uses byte substitution box structure similar to DES</a:t>
            </a:r>
          </a:p>
          <a:p>
            <a:pPr lvl="2"/>
            <a:r>
              <a:rPr lang="en-US" altLang="en-US" sz="2000" dirty="0" smtClean="0"/>
              <a:t>Substituting each byte of a 128 bit block according to a substitution table</a:t>
            </a:r>
          </a:p>
          <a:p>
            <a:pPr lvl="1"/>
            <a:r>
              <a:rPr lang="en-US" altLang="en-US" dirty="0" smtClean="0"/>
              <a:t>2. Shift Row (confusion operation)</a:t>
            </a:r>
          </a:p>
          <a:p>
            <a:pPr lvl="2"/>
            <a:r>
              <a:rPr lang="en-US" altLang="en-US" sz="2000" dirty="0" smtClean="0"/>
              <a:t>Transposition step</a:t>
            </a:r>
          </a:p>
          <a:p>
            <a:pPr lvl="2"/>
            <a:r>
              <a:rPr lang="en-US" altLang="en-US" sz="2000" dirty="0" smtClean="0"/>
              <a:t>For 128 and 192 bit block sizes, row n is shifted left circular (n-1) bytes</a:t>
            </a:r>
          </a:p>
          <a:p>
            <a:pPr lvl="2"/>
            <a:r>
              <a:rPr lang="en-US" altLang="en-US" sz="2000" dirty="0" smtClean="0"/>
              <a:t>For 256 bit blocks, row 2 is shifted 1 byte and rows 3 and 4 are shifted 3 and 4 bytes</a:t>
            </a:r>
            <a:endParaRPr lang="en-US" altLang="en-US" sz="2000" dirty="0"/>
          </a:p>
        </p:txBody>
      </p:sp>
    </p:spTree>
    <p:extLst>
      <p:ext uri="{BB962C8B-B14F-4D97-AF65-F5344CB8AC3E}">
        <p14:creationId xmlns:p14="http://schemas.microsoft.com/office/powerpoint/2010/main" val="2012798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en-US" dirty="0" smtClean="0"/>
              <a:t>AES Algorithm cycle (cont.)</a:t>
            </a:r>
            <a:endParaRPr lang="en-US" altLang="en-US" dirty="0"/>
          </a:p>
        </p:txBody>
      </p:sp>
      <p:sp>
        <p:nvSpPr>
          <p:cNvPr id="40964" name="Rectangle 3"/>
          <p:cNvSpPr>
            <a:spLocks noGrp="1" noChangeArrowheads="1"/>
          </p:cNvSpPr>
          <p:nvPr>
            <p:ph type="body" idx="1"/>
          </p:nvPr>
        </p:nvSpPr>
        <p:spPr/>
        <p:txBody>
          <a:bodyPr/>
          <a:lstStyle/>
          <a:p>
            <a:r>
              <a:rPr lang="en-US" altLang="en-US" dirty="0"/>
              <a:t>Each cycle has four </a:t>
            </a:r>
            <a:r>
              <a:rPr lang="en-US" altLang="en-US" dirty="0" smtClean="0"/>
              <a:t>steps:</a:t>
            </a:r>
            <a:endParaRPr lang="en-US" altLang="en-US" dirty="0"/>
          </a:p>
          <a:p>
            <a:pPr lvl="1"/>
            <a:r>
              <a:rPr lang="en-US" altLang="en-US" dirty="0" smtClean="0"/>
              <a:t>3. Mix Columns (both confusion and diffusion operations)</a:t>
            </a:r>
          </a:p>
          <a:p>
            <a:pPr lvl="3"/>
            <a:r>
              <a:rPr lang="en-US" altLang="en-US" sz="2000" dirty="0" smtClean="0"/>
              <a:t>Shifting left and </a:t>
            </a:r>
            <a:r>
              <a:rPr lang="en-US" altLang="en-US" sz="2000" dirty="0" err="1" smtClean="0"/>
              <a:t>Xoring</a:t>
            </a:r>
            <a:r>
              <a:rPr lang="en-US" altLang="en-US" sz="2000" dirty="0" smtClean="0"/>
              <a:t> the bits with themselves</a:t>
            </a:r>
          </a:p>
          <a:p>
            <a:pPr lvl="1"/>
            <a:r>
              <a:rPr lang="en-US" altLang="en-US" dirty="0" smtClean="0"/>
              <a:t>4. Add </a:t>
            </a:r>
            <a:r>
              <a:rPr lang="en-US" altLang="en-US" dirty="0" err="1" smtClean="0"/>
              <a:t>subkey</a:t>
            </a:r>
            <a:r>
              <a:rPr lang="en-US" altLang="en-US" dirty="0" smtClean="0"/>
              <a:t> (confusion)</a:t>
            </a:r>
          </a:p>
          <a:p>
            <a:pPr lvl="3"/>
            <a:r>
              <a:rPr lang="en-US" altLang="en-US" sz="2000" dirty="0" smtClean="0"/>
              <a:t>Portion of key unique to this cycle is </a:t>
            </a:r>
            <a:r>
              <a:rPr lang="en-US" altLang="en-US" sz="2000" dirty="0" err="1" smtClean="0"/>
              <a:t>Xor’ed</a:t>
            </a:r>
            <a:r>
              <a:rPr lang="en-US" altLang="en-US" sz="2000" dirty="0" smtClean="0"/>
              <a:t> with cycle result</a:t>
            </a:r>
          </a:p>
          <a:p>
            <a:pPr lvl="1"/>
            <a:endParaRPr lang="en-US" altLang="en-US" dirty="0" smtClean="0"/>
          </a:p>
          <a:p>
            <a:r>
              <a:rPr lang="en-US" altLang="en-US" dirty="0" smtClean="0"/>
              <a:t>Steps perform both confusion and diffusion on  input data</a:t>
            </a:r>
          </a:p>
          <a:p>
            <a:r>
              <a:rPr lang="en-US" altLang="en-US" dirty="0" smtClean="0"/>
              <a:t>Bits from key are combined with intermediate results frequently, so key bits will be well diffused</a:t>
            </a:r>
          </a:p>
          <a:p>
            <a:pPr lvl="3"/>
            <a:endParaRPr lang="en-US" altLang="en-US" dirty="0"/>
          </a:p>
        </p:txBody>
      </p:sp>
    </p:spTree>
    <p:extLst>
      <p:ext uri="{BB962C8B-B14F-4D97-AF65-F5344CB8AC3E}">
        <p14:creationId xmlns:p14="http://schemas.microsoft.com/office/powerpoint/2010/main" val="1949545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smtClean="0"/>
              <a:t>Challenges</a:t>
            </a:r>
            <a:endParaRPr lang="en-US" altLang="en-US" dirty="0"/>
          </a:p>
        </p:txBody>
      </p:sp>
      <p:sp>
        <p:nvSpPr>
          <p:cNvPr id="5124" name="Rectangle 3"/>
          <p:cNvSpPr>
            <a:spLocks noGrp="1" noChangeArrowheads="1"/>
          </p:cNvSpPr>
          <p:nvPr>
            <p:ph type="body" idx="1"/>
          </p:nvPr>
        </p:nvSpPr>
        <p:spPr/>
        <p:txBody>
          <a:bodyPr/>
          <a:lstStyle/>
          <a:p>
            <a:r>
              <a:rPr lang="en-US" altLang="en-US" dirty="0" smtClean="0"/>
              <a:t>Main challenge is getting sender and receiver to agree on the secret key without knowing by anyone else. </a:t>
            </a:r>
          </a:p>
          <a:p>
            <a:pPr lvl="1"/>
            <a:r>
              <a:rPr lang="en-US" altLang="en-US" dirty="0" smtClean="0"/>
              <a:t>If the secret key is known by attackers, then they can later read, modify, and forge all messages encrypted or authenticated using that key</a:t>
            </a:r>
          </a:p>
          <a:p>
            <a:pPr lvl="1"/>
            <a:r>
              <a:rPr lang="en-US" altLang="en-US" dirty="0" smtClean="0"/>
              <a:t>Key management: </a:t>
            </a:r>
            <a:r>
              <a:rPr lang="en-US" altLang="en-US" dirty="0"/>
              <a:t>g</a:t>
            </a:r>
            <a:r>
              <a:rPr lang="en-US" altLang="en-US" dirty="0" smtClean="0"/>
              <a:t>eneration, transmission and storage of keys</a:t>
            </a:r>
          </a:p>
          <a:p>
            <a:pPr lvl="1"/>
            <a:r>
              <a:rPr lang="en-US" altLang="en-US" dirty="0" smtClean="0"/>
              <a:t>All keys in secret-key cryptosystem must remain secret</a:t>
            </a:r>
          </a:p>
          <a:p>
            <a:pPr lvl="1"/>
            <a:r>
              <a:rPr lang="en-US" altLang="en-US" dirty="0" smtClean="0"/>
              <a:t>Secret-key cryptography often has problems with secure key management</a:t>
            </a:r>
          </a:p>
          <a:p>
            <a:pPr lvl="1"/>
            <a:r>
              <a:rPr lang="en-US" altLang="en-US" dirty="0" smtClean="0"/>
              <a:t>Especially in open systems with large number of users</a:t>
            </a:r>
            <a:endParaRPr lang="en-US" altLang="en-US" dirty="0"/>
          </a:p>
        </p:txBody>
      </p:sp>
    </p:spTree>
    <p:extLst>
      <p:ext uri="{BB962C8B-B14F-4D97-AF65-F5344CB8AC3E}">
        <p14:creationId xmlns:p14="http://schemas.microsoft.com/office/powerpoint/2010/main" val="276111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smtClean="0"/>
              <a:t>Public Key </a:t>
            </a:r>
            <a:r>
              <a:rPr lang="en-US" smtClean="0"/>
              <a:t>(Asymmetric) </a:t>
            </a:r>
            <a:r>
              <a:rPr lang="en-US" altLang="en-US" smtClean="0"/>
              <a:t>Cryptography</a:t>
            </a:r>
            <a:endParaRPr lang="en-US" altLang="en-US" dirty="0"/>
          </a:p>
        </p:txBody>
      </p:sp>
      <p:sp>
        <p:nvSpPr>
          <p:cNvPr id="7172" name="Rectangle 3"/>
          <p:cNvSpPr>
            <a:spLocks noGrp="1" noChangeArrowheads="1"/>
          </p:cNvSpPr>
          <p:nvPr>
            <p:ph type="body" idx="1"/>
          </p:nvPr>
        </p:nvSpPr>
        <p:spPr/>
        <p:txBody>
          <a:bodyPr/>
          <a:lstStyle/>
          <a:p>
            <a:r>
              <a:rPr lang="en-US" altLang="en-US" dirty="0" smtClean="0"/>
              <a:t>In order to solve the key management problem, Whitfield </a:t>
            </a:r>
            <a:r>
              <a:rPr lang="en-US" altLang="en-US" dirty="0" err="1" smtClean="0"/>
              <a:t>Diffie</a:t>
            </a:r>
            <a:r>
              <a:rPr lang="en-US" altLang="en-US" dirty="0" smtClean="0"/>
              <a:t> and Martin Hellman introduced the concept of public-key cryptography in 1976</a:t>
            </a:r>
          </a:p>
          <a:p>
            <a:r>
              <a:rPr lang="en-US" altLang="en-US" dirty="0"/>
              <a:t>Each person gets a pair of keys, a public key and a private key </a:t>
            </a:r>
          </a:p>
          <a:p>
            <a:pPr lvl="1"/>
            <a:r>
              <a:rPr lang="en-US" altLang="en-US" dirty="0"/>
              <a:t>Public key is published, while private key is kept </a:t>
            </a:r>
            <a:r>
              <a:rPr lang="en-US" altLang="en-US" dirty="0" smtClean="0"/>
              <a:t>secret</a:t>
            </a:r>
          </a:p>
          <a:p>
            <a:r>
              <a:rPr lang="en-US" altLang="en-US" dirty="0" smtClean="0"/>
              <a:t>Public-key cryptosystems have two primary uses, encryption and digital signatures. </a:t>
            </a:r>
          </a:p>
          <a:p>
            <a:r>
              <a:rPr lang="en-US" altLang="en-US" dirty="0"/>
              <a:t>All communications involve only public keys, and no private key is ever transmitted or shared. </a:t>
            </a:r>
          </a:p>
          <a:p>
            <a:endParaRPr lang="en-US" altLang="en-US" dirty="0" smtClean="0"/>
          </a:p>
        </p:txBody>
      </p:sp>
    </p:spTree>
    <p:extLst>
      <p:ext uri="{BB962C8B-B14F-4D97-AF65-F5344CB8AC3E}">
        <p14:creationId xmlns:p14="http://schemas.microsoft.com/office/powerpoint/2010/main" val="2046294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dirty="0" smtClean="0"/>
              <a:t>Public Key </a:t>
            </a:r>
            <a:r>
              <a:rPr lang="en-US" dirty="0" smtClean="0"/>
              <a:t>(Asymmetric) </a:t>
            </a:r>
            <a:r>
              <a:rPr lang="en-US" altLang="en-US" dirty="0" smtClean="0"/>
              <a:t>Cryptography (cont.)</a:t>
            </a:r>
            <a:endParaRPr lang="en-US" altLang="en-US" dirty="0"/>
          </a:p>
        </p:txBody>
      </p:sp>
      <p:sp>
        <p:nvSpPr>
          <p:cNvPr id="6148" name="Rectangle 3"/>
          <p:cNvSpPr>
            <a:spLocks noGrp="1" noChangeArrowheads="1"/>
          </p:cNvSpPr>
          <p:nvPr>
            <p:ph type="body" idx="1"/>
          </p:nvPr>
        </p:nvSpPr>
        <p:spPr/>
        <p:txBody>
          <a:bodyPr/>
          <a:lstStyle/>
          <a:p>
            <a:r>
              <a:rPr lang="en-US" altLang="en-US" dirty="0"/>
              <a:t>Messages encrypted using the user’s public key can only be decrypted using the user’s private key, and vice versa.</a:t>
            </a:r>
          </a:p>
          <a:p>
            <a:r>
              <a:rPr lang="en-US" altLang="en-US" dirty="0" smtClean="0"/>
              <a:t>Public-key cryptosystems are networks of users rather than a single pair of users</a:t>
            </a:r>
          </a:p>
          <a:p>
            <a:r>
              <a:rPr lang="en-US" altLang="en-US" dirty="0" smtClean="0"/>
              <a:t>Each user in a network has a pair of keys associated with him/her (Public key &amp; private key)</a:t>
            </a:r>
          </a:p>
          <a:p>
            <a:r>
              <a:rPr lang="en-US" altLang="en-US" dirty="0" smtClean="0"/>
              <a:t>Pair of keys generated by running a key-generation algorithm, it involves complicated mathematical manipulations of large numeric numbers </a:t>
            </a:r>
          </a:p>
          <a:p>
            <a:endParaRPr lang="en-US" altLang="en-US" dirty="0"/>
          </a:p>
        </p:txBody>
      </p:sp>
    </p:spTree>
    <p:extLst>
      <p:ext uri="{BB962C8B-B14F-4D97-AF65-F5344CB8AC3E}">
        <p14:creationId xmlns:p14="http://schemas.microsoft.com/office/powerpoint/2010/main" val="123727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smtClean="0"/>
              <a:t>Modulo Arithmetic</a:t>
            </a:r>
            <a:endParaRPr lang="en-US" altLang="en-US"/>
          </a:p>
        </p:txBody>
      </p:sp>
      <mc:AlternateContent xmlns:mc="http://schemas.openxmlformats.org/markup-compatibility/2006" xmlns:a14="http://schemas.microsoft.com/office/drawing/2010/main">
        <mc:Choice Requires="a14">
          <p:sp>
            <p:nvSpPr>
              <p:cNvPr id="18436" name="Rectangle 3"/>
              <p:cNvSpPr>
                <a:spLocks noGrp="1" noChangeArrowheads="1"/>
              </p:cNvSpPr>
              <p:nvPr>
                <p:ph type="body" idx="1"/>
              </p:nvPr>
            </p:nvSpPr>
            <p:spPr>
              <a:xfrm>
                <a:off x="628650" y="1377863"/>
                <a:ext cx="8002732" cy="4799100"/>
              </a:xfrm>
            </p:spPr>
            <p:txBody>
              <a:bodyPr/>
              <a:lstStyle/>
              <a:p>
                <a:r>
                  <a:rPr lang="en-US" altLang="en-US" dirty="0" smtClean="0"/>
                  <a:t>For crypto purposes interested in multiplicative inverses of mod arithmetic</a:t>
                </a:r>
              </a:p>
              <a:p>
                <a:pPr lvl="1"/>
                <a:r>
                  <a:rPr lang="en-US" altLang="en-US" sz="2200" dirty="0" smtClean="0"/>
                  <a:t>Multiplicative inverse of a number is the number you multiply to get 1. </a:t>
                </a:r>
              </a:p>
              <a:p>
                <a:pPr lvl="1"/>
                <a:r>
                  <a:rPr lang="en-US" altLang="en-US" sz="2200" dirty="0" smtClean="0"/>
                  <a:t>x * 1/x = 1 or another notation , x * </a:t>
                </a:r>
                <a14:m>
                  <m:oMath xmlns:m="http://schemas.openxmlformats.org/officeDocument/2006/math">
                    <m:sSup>
                      <m:sSupPr>
                        <m:ctrlPr>
                          <a:rPr lang="en-US" altLang="en-US" sz="2200" i="1" smtClean="0">
                            <a:latin typeface="Cambria Math" charset="0"/>
                          </a:rPr>
                        </m:ctrlPr>
                      </m:sSupPr>
                      <m:e>
                        <m:r>
                          <a:rPr lang="en-US" altLang="en-US" sz="2200" b="0" i="1" smtClean="0">
                            <a:latin typeface="Cambria Math" charset="0"/>
                          </a:rPr>
                          <m:t>𝑥</m:t>
                        </m:r>
                      </m:e>
                      <m:sup>
                        <m:r>
                          <a:rPr lang="en-US" altLang="en-US" sz="2200" b="0" i="1" smtClean="0">
                            <a:latin typeface="Cambria Math" charset="0"/>
                          </a:rPr>
                          <m:t>−1</m:t>
                        </m:r>
                      </m:sup>
                    </m:sSup>
                  </m:oMath>
                </a14:m>
                <a:r>
                  <a:rPr lang="en-US" altLang="en-US" sz="2200" dirty="0" smtClean="0"/>
                  <a:t> = 1</a:t>
                </a:r>
              </a:p>
              <a:p>
                <a:pPr lvl="1"/>
                <a:r>
                  <a:rPr lang="en-US" altLang="en-US" sz="2200" dirty="0" smtClean="0"/>
                  <a:t>Modulo arithmetic – no fractions</a:t>
                </a:r>
              </a:p>
              <a:p>
                <a:pPr lvl="1"/>
                <a:r>
                  <a:rPr lang="en-US" altLang="en-US" sz="2200" dirty="0" smtClean="0"/>
                  <a:t>So, </a:t>
                </a:r>
                <a14:m>
                  <m:oMath xmlns:m="http://schemas.openxmlformats.org/officeDocument/2006/math">
                    <m:sSup>
                      <m:sSupPr>
                        <m:ctrlPr>
                          <a:rPr lang="en-US" altLang="en-US" sz="2200" i="1">
                            <a:latin typeface="Cambria Math" charset="0"/>
                          </a:rPr>
                        </m:ctrlPr>
                      </m:sSupPr>
                      <m:e>
                        <m:r>
                          <a:rPr lang="en-US" altLang="en-US" sz="2200" i="1">
                            <a:latin typeface="Cambria Math" charset="0"/>
                          </a:rPr>
                          <m:t>𝑥</m:t>
                        </m:r>
                      </m:e>
                      <m:sup>
                        <m:r>
                          <a:rPr lang="en-US" altLang="en-US" sz="2200" i="1">
                            <a:latin typeface="Cambria Math" charset="0"/>
                          </a:rPr>
                          <m:t>−1</m:t>
                        </m:r>
                      </m:sup>
                    </m:sSup>
                  </m:oMath>
                </a14:m>
                <a:r>
                  <a:rPr lang="en-US" altLang="en-US" sz="2200" dirty="0" smtClean="0"/>
                  <a:t> of number are the primes with respect to a given mod n</a:t>
                </a:r>
              </a:p>
              <a:p>
                <a:pPr lvl="1"/>
                <a:r>
                  <a:rPr lang="en-US" altLang="en-US" sz="2200" dirty="0" smtClean="0"/>
                  <a:t>No easy way to find multiplicative inverse mod n if n is large</a:t>
                </a:r>
              </a:p>
              <a:p>
                <a:pPr lvl="1"/>
                <a:r>
                  <a:rPr lang="en-US" sz="2200" dirty="0" smtClean="0"/>
                  <a:t>In modular arithmetic, the modular multiplicative inverse of a is also defined: it is the number x such that ax ≡ 1 (mod n). This multiplicative inverse exists if and only if a and n are coprime. For example, the inverse of 3 modulo 11 is 4 because 4 · 3 ≡ 1 (mod 11).</a:t>
                </a:r>
                <a:r>
                  <a:rPr lang="en-US" dirty="0" smtClean="0"/>
                  <a:t> </a:t>
                </a:r>
                <a:endParaRPr lang="en-US" altLang="en-US" dirty="0" smtClean="0"/>
              </a:p>
              <a:p>
                <a:pPr lvl="2"/>
                <a:endParaRPr lang="en-US" altLang="en-US" dirty="0"/>
              </a:p>
            </p:txBody>
          </p:sp>
        </mc:Choice>
        <mc:Fallback xmlns="">
          <p:sp>
            <p:nvSpPr>
              <p:cNvPr id="18436" name="Rectangle 3"/>
              <p:cNvSpPr>
                <a:spLocks noGrp="1" noRot="1" noChangeAspect="1" noMove="1" noResize="1" noEditPoints="1" noAdjustHandles="1" noChangeArrowheads="1" noChangeShapeType="1" noTextEdit="1"/>
              </p:cNvSpPr>
              <p:nvPr>
                <p:ph type="body" idx="1"/>
              </p:nvPr>
            </p:nvSpPr>
            <p:spPr>
              <a:xfrm>
                <a:off x="628650" y="1377863"/>
                <a:ext cx="8002732" cy="4799100"/>
              </a:xfrm>
              <a:blipFill rotWithShape="0">
                <a:blip r:embed="rId2"/>
                <a:stretch>
                  <a:fillRect l="-1371" t="-2033" r="-1523"/>
                </a:stretch>
              </a:blipFill>
            </p:spPr>
            <p:txBody>
              <a:bodyPr/>
              <a:lstStyle/>
              <a:p>
                <a:r>
                  <a:rPr lang="en-US">
                    <a:noFill/>
                  </a:rPr>
                  <a:t> </a:t>
                </a:r>
              </a:p>
            </p:txBody>
          </p:sp>
        </mc:Fallback>
      </mc:AlternateContent>
    </p:spTree>
    <p:extLst>
      <p:ext uri="{BB962C8B-B14F-4D97-AF65-F5344CB8AC3E}">
        <p14:creationId xmlns:p14="http://schemas.microsoft.com/office/powerpoint/2010/main" val="256990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8F25A2-B080-4502-A572-91A7774E37E8}"/>
              </a:ext>
            </a:extLst>
          </p:cNvPr>
          <p:cNvSpPr>
            <a:spLocks noGrp="1"/>
          </p:cNvSpPr>
          <p:nvPr>
            <p:ph type="title"/>
          </p:nvPr>
        </p:nvSpPr>
        <p:spPr/>
        <p:txBody>
          <a:bodyPr/>
          <a:lstStyle/>
          <a:p>
            <a:r>
              <a:rPr lang="en-US" smtClean="0"/>
              <a:t>Euler's totient function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6671ACD4-CABC-428A-A819-4AB43C34A6E4}"/>
                  </a:ext>
                </a:extLst>
              </p:cNvPr>
              <p:cNvSpPr>
                <a:spLocks noGrp="1"/>
              </p:cNvSpPr>
              <p:nvPr>
                <p:ph idx="1"/>
              </p:nvPr>
            </p:nvSpPr>
            <p:spPr/>
            <p:txBody>
              <a:bodyPr/>
              <a:lstStyle/>
              <a:p>
                <a:r>
                  <a:rPr lang="en-US" dirty="0" smtClean="0"/>
                  <a:t>Euler's totient function counts the positive integers up to a given integer n that are relatively prime to n.</a:t>
                </a:r>
              </a:p>
              <a:p>
                <a:r>
                  <a:rPr lang="en-US" dirty="0"/>
                  <a:t>In number theory, two integers a and b are said to be relatively prime or coprime if the only positive integer that divides both of them is 1. This is equivalent to their greatest common divisor being 1. </a:t>
                </a:r>
                <a:r>
                  <a:rPr lang="en-US" dirty="0" smtClean="0"/>
                  <a:t>    </a:t>
                </a:r>
                <a14:m>
                  <m:oMath xmlns:m="http://schemas.openxmlformats.org/officeDocument/2006/math">
                    <m:r>
                      <a:rPr lang="en-US" smtClean="0">
                        <a:latin typeface="Cambria Math" charset="0"/>
                      </a:rPr>
                      <m:t>𝑔𝑐𝑑</m:t>
                    </m:r>
                    <m:r>
                      <a:rPr lang="en-US" smtClean="0">
                        <a:latin typeface="Cambria Math" charset="0"/>
                      </a:rPr>
                      <m:t>(</m:t>
                    </m:r>
                    <m:r>
                      <a:rPr lang="en-US" smtClean="0">
                        <a:latin typeface="Cambria Math" charset="0"/>
                      </a:rPr>
                      <m:t>𝑎</m:t>
                    </m:r>
                    <m:r>
                      <a:rPr lang="en-US" smtClean="0">
                        <a:latin typeface="Cambria Math" charset="0"/>
                      </a:rPr>
                      <m:t>,</m:t>
                    </m:r>
                    <m:r>
                      <a:rPr lang="en-US" smtClean="0">
                        <a:latin typeface="Cambria Math" charset="0"/>
                      </a:rPr>
                      <m:t>𝑏</m:t>
                    </m:r>
                    <m:r>
                      <a:rPr lang="en-US" smtClean="0">
                        <a:latin typeface="Cambria Math" charset="0"/>
                      </a:rPr>
                      <m:t>)=1</m:t>
                    </m:r>
                  </m:oMath>
                </a14:m>
                <a:endParaRPr lang="en-US" dirty="0"/>
              </a:p>
              <a:p>
                <a:r>
                  <a:rPr lang="en-US" altLang="en-US" dirty="0"/>
                  <a:t>Example: </a:t>
                </a:r>
                <a:r>
                  <a:rPr lang="en-US" dirty="0"/>
                  <a:t>	</a:t>
                </a:r>
                <a:endParaRPr lang="en-US" dirty="0" smtClean="0"/>
              </a:p>
              <a:p>
                <a:pPr marL="342900" lvl="1" indent="0">
                  <a:buNone/>
                </a:pPr>
                <a:r>
                  <a:rPr lang="en-US" dirty="0" smtClean="0"/>
                  <a:t>The </a:t>
                </a:r>
                <a:r>
                  <a:rPr lang="en-US" dirty="0"/>
                  <a:t>relatively prime of n = 9 are 1, 2, 4, 5, 7 and 8. </a:t>
                </a:r>
              </a:p>
              <a:p>
                <a:pPr marL="342900" lvl="1" indent="0">
                  <a:buNone/>
                </a:pPr>
                <a:r>
                  <a:rPr lang="en-US" dirty="0"/>
                  <a:t>		</a:t>
                </a:r>
                <a:r>
                  <a:rPr lang="en-US" dirty="0" err="1"/>
                  <a:t>gcd</a:t>
                </a:r>
                <a:r>
                  <a:rPr lang="en-US" dirty="0"/>
                  <a:t>(9, 3) = </a:t>
                </a:r>
                <a:r>
                  <a:rPr lang="en-US" dirty="0" err="1"/>
                  <a:t>gcd</a:t>
                </a:r>
                <a:r>
                  <a:rPr lang="en-US" dirty="0"/>
                  <a:t>(9, 6) = 3 and </a:t>
                </a:r>
                <a:r>
                  <a:rPr lang="en-US" dirty="0" err="1"/>
                  <a:t>gcd</a:t>
                </a:r>
                <a:r>
                  <a:rPr lang="en-US" dirty="0"/>
                  <a:t>(9, 9) = 9. </a:t>
                </a:r>
              </a:p>
              <a:p>
                <a:pPr marL="342900" lvl="1" indent="0">
                  <a:buNone/>
                </a:pPr>
                <a:r>
                  <a:rPr lang="en-US" dirty="0"/>
                  <a:t>		Therefore, φ(9) = 6.</a:t>
                </a:r>
              </a:p>
              <a:p>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6671ACD4-CABC-428A-A819-4AB43C34A6E4}"/>
                  </a:ext>
                </a:extLst>
              </p:cNvPr>
              <p:cNvSpPr>
                <a:spLocks noGrp="1" noRot="1" noChangeAspect="1" noMove="1" noResize="1" noEditPoints="1" noAdjustHandles="1" noChangeArrowheads="1" noChangeShapeType="1" noTextEdit="1"/>
              </p:cNvSpPr>
              <p:nvPr>
                <p:ph idx="1"/>
              </p:nvPr>
            </p:nvSpPr>
            <p:spPr>
              <a:blipFill rotWithShape="0">
                <a:blip r:embed="rId2"/>
                <a:stretch>
                  <a:fillRect l="-1391" t="-2033" r="-1468"/>
                </a:stretch>
              </a:blipFill>
            </p:spPr>
            <p:txBody>
              <a:bodyPr/>
              <a:lstStyle/>
              <a:p>
                <a:r>
                  <a:rPr lang="en-US">
                    <a:noFill/>
                  </a:rPr>
                  <a:t> </a:t>
                </a:r>
              </a:p>
            </p:txBody>
          </p:sp>
        </mc:Fallback>
      </mc:AlternateContent>
    </p:spTree>
    <p:extLst>
      <p:ext uri="{BB962C8B-B14F-4D97-AF65-F5344CB8AC3E}">
        <p14:creationId xmlns:p14="http://schemas.microsoft.com/office/powerpoint/2010/main" val="654122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F1038B-07E9-4DC8-9414-635D2F9239EA}"/>
              </a:ext>
            </a:extLst>
          </p:cNvPr>
          <p:cNvSpPr>
            <a:spLocks noGrp="1"/>
          </p:cNvSpPr>
          <p:nvPr>
            <p:ph type="title"/>
          </p:nvPr>
        </p:nvSpPr>
        <p:spPr/>
        <p:txBody>
          <a:bodyPr/>
          <a:lstStyle/>
          <a:p>
            <a:r>
              <a:rPr lang="en-US" dirty="0" smtClean="0"/>
              <a:t>Euler's totient function (cont.)</a:t>
            </a:r>
            <a:endParaRPr lang="en-US" dirty="0"/>
          </a:p>
        </p:txBody>
      </p:sp>
      <p:sp>
        <p:nvSpPr>
          <p:cNvPr id="3" name="Content Placeholder 2">
            <a:extLst>
              <a:ext uri="{FF2B5EF4-FFF2-40B4-BE49-F238E27FC236}">
                <a16:creationId xmlns="" xmlns:a16="http://schemas.microsoft.com/office/drawing/2014/main" id="{776D67B6-FE29-4FDC-B063-112F042899CA}"/>
              </a:ext>
            </a:extLst>
          </p:cNvPr>
          <p:cNvSpPr>
            <a:spLocks noGrp="1"/>
          </p:cNvSpPr>
          <p:nvPr>
            <p:ph idx="1"/>
          </p:nvPr>
        </p:nvSpPr>
        <p:spPr/>
        <p:txBody>
          <a:bodyPr/>
          <a:lstStyle/>
          <a:p>
            <a:r>
              <a:rPr lang="en-US" altLang="en-US" dirty="0" smtClean="0"/>
              <a:t>If n is prime, then all integers {1,2,3 ... n-1} are relatively prime to n, so </a:t>
            </a:r>
            <a:r>
              <a:rPr lang="en-US" dirty="0" err="1" smtClean="0"/>
              <a:t>φ</a:t>
            </a:r>
            <a:r>
              <a:rPr lang="en-US" altLang="en-US" dirty="0" smtClean="0"/>
              <a:t>(n) = n-1</a:t>
            </a:r>
            <a:endParaRPr lang="en-US" dirty="0" smtClean="0"/>
          </a:p>
          <a:p>
            <a:r>
              <a:rPr lang="en-US" dirty="0" smtClean="0"/>
              <a:t>Euler's totient function is a multiplicative function, meaning that if two numbers m and n are relatively prime, then </a:t>
            </a:r>
            <a:r>
              <a:rPr lang="en-US" dirty="0" err="1" smtClean="0"/>
              <a:t>φ</a:t>
            </a:r>
            <a:r>
              <a:rPr lang="en-US" dirty="0" smtClean="0"/>
              <a:t>(</a:t>
            </a:r>
            <a:r>
              <a:rPr lang="en-US" dirty="0" err="1" smtClean="0"/>
              <a:t>mn</a:t>
            </a:r>
            <a:r>
              <a:rPr lang="en-US" dirty="0" smtClean="0"/>
              <a:t>) = </a:t>
            </a:r>
            <a:r>
              <a:rPr lang="en-US" dirty="0" err="1" smtClean="0"/>
              <a:t>φ</a:t>
            </a:r>
            <a:r>
              <a:rPr lang="en-US" dirty="0" smtClean="0"/>
              <a:t>(m)</a:t>
            </a:r>
            <a:r>
              <a:rPr lang="en-US" dirty="0" err="1" smtClean="0"/>
              <a:t>φ</a:t>
            </a:r>
            <a:r>
              <a:rPr lang="en-US" dirty="0" smtClean="0"/>
              <a:t>(n).</a:t>
            </a:r>
          </a:p>
          <a:p>
            <a:r>
              <a:rPr lang="en-US" altLang="en-US" dirty="0" smtClean="0"/>
              <a:t>If n is the product of two primes, n = </a:t>
            </a:r>
            <a:r>
              <a:rPr lang="en-US" altLang="en-US" dirty="0" err="1" smtClean="0"/>
              <a:t>pq</a:t>
            </a:r>
            <a:r>
              <a:rPr lang="en-US" altLang="en-US" dirty="0" smtClean="0"/>
              <a:t>, then </a:t>
            </a:r>
          </a:p>
          <a:p>
            <a:r>
              <a:rPr lang="en-US" dirty="0" err="1" smtClean="0"/>
              <a:t>φ</a:t>
            </a:r>
            <a:r>
              <a:rPr lang="en-US" altLang="en-US" dirty="0" smtClean="0"/>
              <a:t>(n) = </a:t>
            </a:r>
            <a:r>
              <a:rPr lang="en-US" dirty="0" err="1" smtClean="0"/>
              <a:t>φ</a:t>
            </a:r>
            <a:r>
              <a:rPr lang="en-US" dirty="0" smtClean="0"/>
              <a:t>(</a:t>
            </a:r>
            <a:r>
              <a:rPr lang="en-US" dirty="0" err="1" smtClean="0"/>
              <a:t>pq</a:t>
            </a:r>
            <a:r>
              <a:rPr lang="en-US" dirty="0" smtClean="0"/>
              <a:t>) = </a:t>
            </a:r>
            <a:r>
              <a:rPr lang="en-US" dirty="0" err="1" smtClean="0"/>
              <a:t>φ</a:t>
            </a:r>
            <a:r>
              <a:rPr lang="en-US" dirty="0" smtClean="0"/>
              <a:t>(p) </a:t>
            </a:r>
            <a:r>
              <a:rPr lang="en-US" dirty="0" err="1" smtClean="0"/>
              <a:t>φ</a:t>
            </a:r>
            <a:r>
              <a:rPr lang="en-US" dirty="0" smtClean="0"/>
              <a:t>(q)</a:t>
            </a:r>
            <a:r>
              <a:rPr lang="en-US" altLang="en-US" dirty="0" smtClean="0"/>
              <a:t> = (p-1)(q-1)</a:t>
            </a:r>
          </a:p>
          <a:p>
            <a:r>
              <a:rPr lang="en-US" altLang="en-US" dirty="0" smtClean="0"/>
              <a:t>Example: 	</a:t>
            </a:r>
          </a:p>
          <a:p>
            <a:pPr marL="342900" lvl="1" indent="0">
              <a:buNone/>
            </a:pPr>
            <a:r>
              <a:rPr lang="en-US" dirty="0" err="1" smtClean="0"/>
              <a:t>φ</a:t>
            </a:r>
            <a:r>
              <a:rPr lang="en-US" altLang="en-US" dirty="0" smtClean="0"/>
              <a:t>(10)  = </a:t>
            </a:r>
            <a:r>
              <a:rPr lang="en-US" dirty="0" err="1" smtClean="0"/>
              <a:t>φ</a:t>
            </a:r>
            <a:r>
              <a:rPr lang="en-US" altLang="en-US" dirty="0" smtClean="0"/>
              <a:t>(2)</a:t>
            </a:r>
            <a:r>
              <a:rPr lang="en-US" dirty="0" smtClean="0"/>
              <a:t> * </a:t>
            </a:r>
            <a:r>
              <a:rPr lang="en-US" dirty="0" err="1" smtClean="0"/>
              <a:t>φ</a:t>
            </a:r>
            <a:r>
              <a:rPr lang="en-US" altLang="en-US" dirty="0" smtClean="0"/>
              <a:t>(5) = 1 * 4 = 4  {1,3,7,9}</a:t>
            </a:r>
          </a:p>
          <a:p>
            <a:pPr marL="342900" lvl="1" indent="0">
              <a:buNone/>
            </a:pPr>
            <a:r>
              <a:rPr lang="en-US" dirty="0" err="1" smtClean="0"/>
              <a:t>φ</a:t>
            </a:r>
            <a:r>
              <a:rPr lang="en-US" altLang="en-US" dirty="0" smtClean="0"/>
              <a:t>(21)  = </a:t>
            </a:r>
            <a:r>
              <a:rPr lang="en-US" dirty="0" err="1" smtClean="0"/>
              <a:t>φ</a:t>
            </a:r>
            <a:r>
              <a:rPr lang="en-US" altLang="en-US" dirty="0" smtClean="0"/>
              <a:t>(3)</a:t>
            </a:r>
            <a:r>
              <a:rPr lang="en-US" dirty="0" smtClean="0"/>
              <a:t> * </a:t>
            </a:r>
            <a:r>
              <a:rPr lang="en-US" dirty="0" err="1" smtClean="0"/>
              <a:t>φ</a:t>
            </a:r>
            <a:r>
              <a:rPr lang="en-US" altLang="en-US" dirty="0" smtClean="0"/>
              <a:t>(7) = 2 * 6 = 12 										{1,2,4,5,8,10,11,13,16,17,19,20}</a:t>
            </a:r>
          </a:p>
          <a:p>
            <a:endParaRPr lang="en-US" dirty="0"/>
          </a:p>
        </p:txBody>
      </p:sp>
    </p:spTree>
    <p:extLst>
      <p:ext uri="{BB962C8B-B14F-4D97-AF65-F5344CB8AC3E}">
        <p14:creationId xmlns:p14="http://schemas.microsoft.com/office/powerpoint/2010/main" val="8733963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905B0-BC4F-4A5E-843E-47374CCF0604}"/>
              </a:ext>
            </a:extLst>
          </p:cNvPr>
          <p:cNvSpPr>
            <a:spLocks noGrp="1"/>
          </p:cNvSpPr>
          <p:nvPr>
            <p:ph type="title"/>
          </p:nvPr>
        </p:nvSpPr>
        <p:spPr/>
        <p:txBody>
          <a:bodyPr/>
          <a:lstStyle/>
          <a:p>
            <a:r>
              <a:rPr lang="en-US" smtClean="0"/>
              <a:t>RSA</a:t>
            </a:r>
            <a:endParaRPr lang="en-US" dirty="0"/>
          </a:p>
        </p:txBody>
      </p:sp>
      <p:sp>
        <p:nvSpPr>
          <p:cNvPr id="3" name="Content Placeholder 2">
            <a:extLst>
              <a:ext uri="{FF2B5EF4-FFF2-40B4-BE49-F238E27FC236}">
                <a16:creationId xmlns="" xmlns:a16="http://schemas.microsoft.com/office/drawing/2014/main" id="{F426EAAB-61EB-4150-955C-89CC3A888D6B}"/>
              </a:ext>
            </a:extLst>
          </p:cNvPr>
          <p:cNvSpPr>
            <a:spLocks noGrp="1"/>
          </p:cNvSpPr>
          <p:nvPr>
            <p:ph idx="1"/>
          </p:nvPr>
        </p:nvSpPr>
        <p:spPr/>
        <p:txBody>
          <a:bodyPr/>
          <a:lstStyle/>
          <a:p>
            <a:r>
              <a:rPr lang="en-US" altLang="en-US" dirty="0" smtClean="0"/>
              <a:t>The RSA Public Key Cryptography was invented by Ronald </a:t>
            </a:r>
            <a:r>
              <a:rPr lang="en-US" altLang="en-US" b="1" dirty="0" err="1" smtClean="0"/>
              <a:t>R</a:t>
            </a:r>
            <a:r>
              <a:rPr lang="en-US" altLang="en-US" dirty="0" err="1" smtClean="0"/>
              <a:t>ivest</a:t>
            </a:r>
            <a:r>
              <a:rPr lang="en-US" altLang="en-US" dirty="0" smtClean="0"/>
              <a:t>, </a:t>
            </a:r>
            <a:r>
              <a:rPr lang="en-US" altLang="en-US" dirty="0" err="1" smtClean="0"/>
              <a:t>Adi</a:t>
            </a:r>
            <a:r>
              <a:rPr lang="en-US" altLang="en-US" dirty="0" smtClean="0"/>
              <a:t> </a:t>
            </a:r>
            <a:r>
              <a:rPr lang="en-US" altLang="en-US" b="1" dirty="0" smtClean="0"/>
              <a:t>S</a:t>
            </a:r>
            <a:r>
              <a:rPr lang="en-US" altLang="en-US" dirty="0" smtClean="0"/>
              <a:t>hamir, and Leonard </a:t>
            </a:r>
            <a:r>
              <a:rPr lang="en-US" altLang="en-US" b="1" dirty="0" smtClean="0"/>
              <a:t>A</a:t>
            </a:r>
            <a:r>
              <a:rPr lang="en-US" altLang="en-US" dirty="0" smtClean="0"/>
              <a:t>delman in 1978. </a:t>
            </a:r>
          </a:p>
          <a:p>
            <a:r>
              <a:rPr lang="en-US" altLang="en-US" dirty="0" smtClean="0"/>
              <a:t>Encrypted messages can be passed from the sender to the receiver, and then decrypted by the receiver, without having to transfer a secret decryption key between them. </a:t>
            </a:r>
          </a:p>
          <a:p>
            <a:r>
              <a:rPr lang="en-US" altLang="en-US" dirty="0" smtClean="0"/>
              <a:t>The public key, which can be safely published for all to know, is used to encrypt the message. </a:t>
            </a:r>
          </a:p>
          <a:p>
            <a:r>
              <a:rPr lang="en-US" altLang="en-US" dirty="0" smtClean="0"/>
              <a:t>The private key, which is held by the owner, should be kept secret, is used to decrypt the message. </a:t>
            </a:r>
          </a:p>
          <a:p>
            <a:endParaRPr lang="en-US" dirty="0"/>
          </a:p>
        </p:txBody>
      </p:sp>
    </p:spTree>
    <p:extLst>
      <p:ext uri="{BB962C8B-B14F-4D97-AF65-F5344CB8AC3E}">
        <p14:creationId xmlns:p14="http://schemas.microsoft.com/office/powerpoint/2010/main" val="1121323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dirty="0" smtClean="0"/>
              <a:t>RSA encryption algorithm</a:t>
            </a:r>
            <a:endParaRPr lang="en-US" altLang="en-US" dirty="0"/>
          </a:p>
        </p:txBody>
      </p:sp>
      <p:sp>
        <p:nvSpPr>
          <p:cNvPr id="24580" name="Rectangle 3"/>
          <p:cNvSpPr>
            <a:spLocks noGrp="1" noChangeArrowheads="1"/>
          </p:cNvSpPr>
          <p:nvPr>
            <p:ph type="body" idx="1"/>
          </p:nvPr>
        </p:nvSpPr>
        <p:spPr/>
        <p:txBody>
          <a:bodyPr/>
          <a:lstStyle/>
          <a:p>
            <a:r>
              <a:rPr lang="en-US" altLang="en-US" dirty="0" smtClean="0"/>
              <a:t>Encryption algorithm</a:t>
            </a:r>
          </a:p>
          <a:p>
            <a:pPr lvl="1"/>
            <a:r>
              <a:rPr lang="en-US" altLang="en-US" dirty="0" smtClean="0"/>
              <a:t>Public key is </a:t>
            </a:r>
            <a:r>
              <a:rPr lang="en-US" altLang="en-US" i="1" dirty="0" smtClean="0"/>
              <a:t>(</a:t>
            </a:r>
            <a:r>
              <a:rPr lang="en-US" altLang="en-US" i="1" dirty="0" err="1" smtClean="0"/>
              <a:t>e,n</a:t>
            </a:r>
            <a:r>
              <a:rPr lang="en-US" altLang="en-US" i="1" dirty="0" smtClean="0"/>
              <a:t>) </a:t>
            </a:r>
            <a:r>
              <a:rPr lang="en-US" altLang="en-US" dirty="0" err="1" smtClean="0"/>
              <a:t>prive</a:t>
            </a:r>
            <a:r>
              <a:rPr lang="en-US" altLang="en-US" dirty="0" smtClean="0"/>
              <a:t> key is </a:t>
            </a:r>
            <a:r>
              <a:rPr lang="en-US" altLang="en-US" i="1" dirty="0" smtClean="0"/>
              <a:t>(</a:t>
            </a:r>
            <a:r>
              <a:rPr lang="en-US" altLang="en-US" i="1" dirty="0" err="1" smtClean="0"/>
              <a:t>d,n</a:t>
            </a:r>
            <a:r>
              <a:rPr lang="en-US" altLang="en-US" i="1" dirty="0" smtClean="0"/>
              <a:t>)</a:t>
            </a:r>
          </a:p>
          <a:p>
            <a:pPr marL="685800" lvl="2" indent="0">
              <a:buNone/>
            </a:pPr>
            <a:r>
              <a:rPr lang="en-US" altLang="en-US" sz="2400" i="1" dirty="0" smtClean="0"/>
              <a:t>c = p*e mod n     </a:t>
            </a:r>
            <a:r>
              <a:rPr lang="en-US" altLang="en-US" sz="2400" dirty="0" smtClean="0"/>
              <a:t>and     </a:t>
            </a:r>
            <a:r>
              <a:rPr lang="en-US" altLang="en-US" sz="2400" i="1" dirty="0" smtClean="0"/>
              <a:t>p = c*d mod n </a:t>
            </a:r>
          </a:p>
          <a:p>
            <a:pPr marL="685800" lvl="2" indent="0">
              <a:buNone/>
            </a:pPr>
            <a:r>
              <a:rPr lang="en-US" altLang="en-US" sz="2400" dirty="0" smtClean="0"/>
              <a:t> encryption		     decryption</a:t>
            </a:r>
          </a:p>
          <a:p>
            <a:pPr lvl="1"/>
            <a:r>
              <a:rPr lang="en-US" altLang="en-US" dirty="0" smtClean="0"/>
              <a:t>Because of symmetry in modular arithmetic, encryption and decryption are mutual inverses and commutative.</a:t>
            </a:r>
          </a:p>
          <a:p>
            <a:pPr lvl="1"/>
            <a:r>
              <a:rPr lang="en-US" altLang="en-US" i="1" dirty="0" smtClean="0"/>
              <a:t>P = c*d mod n = (p*e) * d mod n = (p*d ) * e mod n </a:t>
            </a:r>
          </a:p>
          <a:p>
            <a:pPr lvl="1"/>
            <a:r>
              <a:rPr lang="en-US" altLang="en-US" dirty="0" smtClean="0"/>
              <a:t>The relationship means that:</a:t>
            </a:r>
          </a:p>
          <a:p>
            <a:pPr lvl="2"/>
            <a:r>
              <a:rPr lang="en-US" altLang="en-US" sz="2000" dirty="0" smtClean="0"/>
              <a:t>one can apply the encrypting transformation and then the decrypting one, or </a:t>
            </a:r>
          </a:p>
          <a:p>
            <a:pPr lvl="2"/>
            <a:r>
              <a:rPr lang="en-US" altLang="en-US" sz="2000" dirty="0" smtClean="0"/>
              <a:t>apply the decryption first and then encrypt one</a:t>
            </a:r>
            <a:r>
              <a:rPr lang="en-US" altLang="en-US" dirty="0" smtClean="0"/>
              <a:t>.</a:t>
            </a:r>
            <a:endParaRPr lang="en-US" altLang="en-US" dirty="0"/>
          </a:p>
        </p:txBody>
      </p:sp>
    </p:spTree>
    <p:extLst>
      <p:ext uri="{BB962C8B-B14F-4D97-AF65-F5344CB8AC3E}">
        <p14:creationId xmlns:p14="http://schemas.microsoft.com/office/powerpoint/2010/main" val="1920726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latin typeface="+mj-lt"/>
              </a:rPr>
              <a:t>Lesson 2: Symmetric and Asymmetric Cryptography </a:t>
            </a:r>
            <a:endParaRPr lang="en-US" dirty="0">
              <a:latin typeface="+mj-lt"/>
            </a:endParaRPr>
          </a:p>
        </p:txBody>
      </p:sp>
      <p:sp>
        <p:nvSpPr>
          <p:cNvPr id="3" name="Content Placeholder 2"/>
          <p:cNvSpPr>
            <a:spLocks noGrp="1"/>
          </p:cNvSpPr>
          <p:nvPr>
            <p:ph idx="1"/>
          </p:nvPr>
        </p:nvSpPr>
        <p:spPr/>
        <p:txBody>
          <a:bodyPr/>
          <a:lstStyle/>
          <a:p>
            <a:r>
              <a:rPr lang="en-US" dirty="0" smtClean="0"/>
              <a:t>Topics:</a:t>
            </a:r>
          </a:p>
          <a:p>
            <a:pPr lvl="1"/>
            <a:r>
              <a:rPr lang="en-US" dirty="0" smtClean="0"/>
              <a:t>DES, Double DES, Triple DES, AES, RSA</a:t>
            </a:r>
          </a:p>
          <a:p>
            <a:pPr lvl="0"/>
            <a:endParaRPr lang="en-US" dirty="0" smtClean="0"/>
          </a:p>
          <a:p>
            <a:r>
              <a:rPr lang="en-US" dirty="0" smtClean="0"/>
              <a:t>Learning Outcomes:</a:t>
            </a:r>
          </a:p>
          <a:p>
            <a:r>
              <a:rPr lang="en-US" dirty="0" smtClean="0"/>
              <a:t>Upon completion of this lesson:</a:t>
            </a:r>
          </a:p>
          <a:p>
            <a:pPr lvl="1"/>
            <a:r>
              <a:rPr lang="en-US" dirty="0"/>
              <a:t>Students will be able to understand the differences between symmetric and asymmetric algorithms. </a:t>
            </a:r>
            <a:endParaRPr lang="en-US" sz="2000" dirty="0"/>
          </a:p>
          <a:p>
            <a:pPr lvl="1"/>
            <a:r>
              <a:rPr lang="en-US" dirty="0"/>
              <a:t>Students will be able to demonstrate which cryptographic techniques are appropriate for a given situation. </a:t>
            </a:r>
            <a:endParaRPr lang="en-US" sz="2000" dirty="0"/>
          </a:p>
          <a:p>
            <a:endParaRPr lang="en-US" dirty="0"/>
          </a:p>
        </p:txBody>
      </p:sp>
    </p:spTree>
    <p:extLst>
      <p:ext uri="{BB962C8B-B14F-4D97-AF65-F5344CB8AC3E}">
        <p14:creationId xmlns:p14="http://schemas.microsoft.com/office/powerpoint/2010/main" val="2140105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Deriving a key pair</a:t>
            </a:r>
            <a:endParaRPr lang="en-US" dirty="0"/>
          </a:p>
        </p:txBody>
      </p:sp>
      <p:sp>
        <p:nvSpPr>
          <p:cNvPr id="3" name="Content Placeholder 2"/>
          <p:cNvSpPr>
            <a:spLocks noGrp="1"/>
          </p:cNvSpPr>
          <p:nvPr>
            <p:ph idx="1"/>
          </p:nvPr>
        </p:nvSpPr>
        <p:spPr/>
        <p:txBody>
          <a:bodyPr/>
          <a:lstStyle/>
          <a:p>
            <a:r>
              <a:rPr lang="en-US" altLang="en-US" dirty="0" smtClean="0"/>
              <a:t>The encryption key consists of the pair of integers </a:t>
            </a:r>
            <a:r>
              <a:rPr lang="en-US" altLang="en-US" i="1" dirty="0" smtClean="0"/>
              <a:t>(e, n), </a:t>
            </a:r>
            <a:r>
              <a:rPr lang="en-US" altLang="en-US" dirty="0" smtClean="0"/>
              <a:t>and the decryption key is </a:t>
            </a:r>
            <a:r>
              <a:rPr lang="en-US" altLang="en-US" i="1" dirty="0" smtClean="0"/>
              <a:t>(</a:t>
            </a:r>
            <a:r>
              <a:rPr lang="en-US" altLang="en-US" i="1" dirty="0" err="1" smtClean="0"/>
              <a:t>d,n</a:t>
            </a:r>
            <a:r>
              <a:rPr lang="en-US" altLang="en-US" i="1" dirty="0" smtClean="0"/>
              <a:t>).</a:t>
            </a:r>
          </a:p>
          <a:p>
            <a:r>
              <a:rPr lang="en-US" altLang="en-US" dirty="0" smtClean="0"/>
              <a:t>To find keys:</a:t>
            </a:r>
          </a:p>
          <a:p>
            <a:pPr lvl="1"/>
            <a:r>
              <a:rPr lang="en-US" altLang="en-US" dirty="0" smtClean="0"/>
              <a:t>Select the value of n. (n should be large (512bits, 768bits, 1024bits or more), a product of two primes </a:t>
            </a:r>
            <a:r>
              <a:rPr lang="en-US" altLang="en-US" i="1" dirty="0" smtClean="0"/>
              <a:t>p</a:t>
            </a:r>
            <a:r>
              <a:rPr lang="en-US" altLang="en-US" dirty="0" smtClean="0"/>
              <a:t> and </a:t>
            </a:r>
            <a:r>
              <a:rPr lang="en-US" altLang="en-US" i="1" dirty="0" smtClean="0"/>
              <a:t>q</a:t>
            </a:r>
            <a:r>
              <a:rPr lang="en-US" altLang="en-US" dirty="0" smtClean="0"/>
              <a:t>.)</a:t>
            </a:r>
          </a:p>
          <a:p>
            <a:pPr lvl="1"/>
            <a:r>
              <a:rPr lang="en-US" altLang="en-US" dirty="0" smtClean="0"/>
              <a:t>Choose an integer </a:t>
            </a:r>
            <a:r>
              <a:rPr lang="en-US" altLang="en-US" i="1" dirty="0" smtClean="0"/>
              <a:t>e &lt; n</a:t>
            </a:r>
            <a:r>
              <a:rPr lang="en-US" altLang="en-US" dirty="0" smtClean="0"/>
              <a:t>, relatively prime to </a:t>
            </a:r>
            <a:r>
              <a:rPr lang="en-US" altLang="en-US" i="1" dirty="0" smtClean="0"/>
              <a:t>(p-1)*(q-1)</a:t>
            </a:r>
            <a:r>
              <a:rPr lang="en-US" altLang="en-US" dirty="0" smtClean="0"/>
              <a:t>. </a:t>
            </a:r>
          </a:p>
          <a:p>
            <a:pPr lvl="1"/>
            <a:r>
              <a:rPr lang="en-US" altLang="en-US" dirty="0" smtClean="0"/>
              <a:t>Find second integer </a:t>
            </a:r>
            <a:r>
              <a:rPr lang="en-US" altLang="en-US" i="1" dirty="0" smtClean="0"/>
              <a:t>d</a:t>
            </a:r>
            <a:r>
              <a:rPr lang="en-US" altLang="en-US" dirty="0" smtClean="0"/>
              <a:t>, such that</a:t>
            </a:r>
          </a:p>
          <a:p>
            <a:pPr lvl="1"/>
            <a:r>
              <a:rPr lang="en-US" altLang="en-US" dirty="0" smtClean="0"/>
              <a:t>		</a:t>
            </a:r>
            <a:r>
              <a:rPr lang="en-US" altLang="en-US" i="1" dirty="0" err="1" smtClean="0"/>
              <a:t>ed</a:t>
            </a:r>
            <a:r>
              <a:rPr lang="en-US" altLang="en-US" i="1" dirty="0" smtClean="0"/>
              <a:t> mod </a:t>
            </a:r>
            <a:r>
              <a:rPr lang="en-US" i="1" dirty="0" err="1" smtClean="0"/>
              <a:t>φ</a:t>
            </a:r>
            <a:r>
              <a:rPr lang="en-US" altLang="en-US" i="1" dirty="0" smtClean="0"/>
              <a:t>(n) = 1</a:t>
            </a:r>
          </a:p>
        </p:txBody>
      </p:sp>
    </p:spTree>
    <p:extLst>
      <p:ext uri="{BB962C8B-B14F-4D97-AF65-F5344CB8AC3E}">
        <p14:creationId xmlns:p14="http://schemas.microsoft.com/office/powerpoint/2010/main" val="668271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a:t>
            </a:r>
            <a:endParaRPr lang="en-US" dirty="0"/>
          </a:p>
        </p:txBody>
      </p:sp>
      <p:sp>
        <p:nvSpPr>
          <p:cNvPr id="3" name="Content Placeholder 2"/>
          <p:cNvSpPr>
            <a:spLocks noGrp="1"/>
          </p:cNvSpPr>
          <p:nvPr>
            <p:ph idx="1"/>
          </p:nvPr>
        </p:nvSpPr>
        <p:spPr/>
        <p:txBody>
          <a:bodyPr/>
          <a:lstStyle/>
          <a:p>
            <a:r>
              <a:rPr lang="en-US" dirty="0"/>
              <a:t>The user distributes </a:t>
            </a:r>
            <a:r>
              <a:rPr lang="en-US" i="1" dirty="0"/>
              <a:t>e</a:t>
            </a:r>
            <a:r>
              <a:rPr lang="en-US" dirty="0"/>
              <a:t> and </a:t>
            </a:r>
            <a:r>
              <a:rPr lang="en-US" i="1" dirty="0"/>
              <a:t>n</a:t>
            </a:r>
            <a:r>
              <a:rPr lang="en-US" dirty="0"/>
              <a:t> and keeps </a:t>
            </a:r>
            <a:r>
              <a:rPr lang="en-US" i="1" dirty="0"/>
              <a:t>d</a:t>
            </a:r>
            <a:r>
              <a:rPr lang="en-US" dirty="0"/>
              <a:t> </a:t>
            </a:r>
            <a:r>
              <a:rPr lang="en-US" dirty="0" smtClean="0"/>
              <a:t>secret</a:t>
            </a:r>
          </a:p>
          <a:p>
            <a:r>
              <a:rPr lang="en-US" i="1" dirty="0" smtClean="0"/>
              <a:t>p</a:t>
            </a:r>
            <a:r>
              <a:rPr lang="en-US" i="1" dirty="0"/>
              <a:t>, q, </a:t>
            </a:r>
            <a:r>
              <a:rPr lang="en-US" i="1" dirty="0" err="1"/>
              <a:t>φ</a:t>
            </a:r>
            <a:r>
              <a:rPr lang="en-US" altLang="en-US" i="1" dirty="0"/>
              <a:t>(n) </a:t>
            </a:r>
            <a:r>
              <a:rPr lang="en-US" altLang="en-US" dirty="0"/>
              <a:t>can be discarded.</a:t>
            </a:r>
          </a:p>
          <a:p>
            <a:r>
              <a:rPr lang="en-US" dirty="0"/>
              <a:t>Even though </a:t>
            </a:r>
            <a:r>
              <a:rPr lang="en-US" i="1" dirty="0"/>
              <a:t>n</a:t>
            </a:r>
            <a:r>
              <a:rPr lang="en-US" dirty="0"/>
              <a:t> is known to be the product of two primes, if they are relatively large, it will not be </a:t>
            </a:r>
            <a:r>
              <a:rPr lang="en-US" dirty="0" smtClean="0"/>
              <a:t>easy </a:t>
            </a:r>
            <a:r>
              <a:rPr lang="en-US" dirty="0"/>
              <a:t>to determine </a:t>
            </a:r>
            <a:r>
              <a:rPr lang="en-US" dirty="0" smtClean="0"/>
              <a:t>the specific </a:t>
            </a:r>
            <a:r>
              <a:rPr lang="en-US" dirty="0"/>
              <a:t>primes </a:t>
            </a:r>
            <a:r>
              <a:rPr lang="en-US" i="1" dirty="0"/>
              <a:t>p</a:t>
            </a:r>
            <a:r>
              <a:rPr lang="en-US" dirty="0"/>
              <a:t> and </a:t>
            </a:r>
            <a:r>
              <a:rPr lang="en-US" i="1" dirty="0"/>
              <a:t>q</a:t>
            </a:r>
            <a:r>
              <a:rPr lang="en-US" dirty="0"/>
              <a:t>, or the private key </a:t>
            </a:r>
            <a:r>
              <a:rPr lang="en-US" i="1" dirty="0"/>
              <a:t>d</a:t>
            </a:r>
            <a:r>
              <a:rPr lang="en-US" dirty="0"/>
              <a:t> from </a:t>
            </a:r>
            <a:r>
              <a:rPr lang="en-US" i="1" dirty="0"/>
              <a:t>e</a:t>
            </a:r>
            <a:r>
              <a:rPr lang="en-US" dirty="0"/>
              <a:t>. Therefore, this scheme provides adequate security for </a:t>
            </a:r>
            <a:r>
              <a:rPr lang="en-US" i="1" dirty="0"/>
              <a:t>d</a:t>
            </a:r>
            <a:r>
              <a:rPr lang="en-US" dirty="0"/>
              <a:t>.</a:t>
            </a:r>
          </a:p>
          <a:p>
            <a:endParaRPr lang="en-US" dirty="0"/>
          </a:p>
        </p:txBody>
      </p:sp>
    </p:spTree>
    <p:extLst>
      <p:ext uri="{BB962C8B-B14F-4D97-AF65-F5344CB8AC3E}">
        <p14:creationId xmlns:p14="http://schemas.microsoft.com/office/powerpoint/2010/main" val="7584693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dirty="0" smtClean="0"/>
              <a:t>RSA Algorithm example</a:t>
            </a:r>
            <a:endParaRPr lang="en-US" altLang="en-US" dirty="0"/>
          </a:p>
        </p:txBody>
      </p:sp>
      <p:sp>
        <p:nvSpPr>
          <p:cNvPr id="25604" name="Rectangle 3"/>
          <p:cNvSpPr>
            <a:spLocks noGrp="1" noChangeArrowheads="1"/>
          </p:cNvSpPr>
          <p:nvPr>
            <p:ph type="body" idx="1"/>
          </p:nvPr>
        </p:nvSpPr>
        <p:spPr/>
        <p:txBody>
          <a:bodyPr/>
          <a:lstStyle/>
          <a:p>
            <a:r>
              <a:rPr lang="en-US" altLang="en-US" dirty="0" smtClean="0"/>
              <a:t>1) Generate a public Key and a Private key </a:t>
            </a:r>
          </a:p>
          <a:p>
            <a:r>
              <a:rPr lang="en-US" altLang="en-US" dirty="0" smtClean="0"/>
              <a:t>Choose, two large prime numbers, </a:t>
            </a:r>
            <a:r>
              <a:rPr lang="en-US" altLang="en-US" i="1" dirty="0" smtClean="0"/>
              <a:t>p</a:t>
            </a:r>
            <a:r>
              <a:rPr lang="en-US" altLang="en-US" dirty="0" smtClean="0"/>
              <a:t> and </a:t>
            </a:r>
            <a:r>
              <a:rPr lang="en-US" altLang="en-US" i="1" dirty="0" smtClean="0"/>
              <a:t>q</a:t>
            </a:r>
          </a:p>
          <a:p>
            <a:pPr marL="342900" lvl="1" indent="0">
              <a:buNone/>
            </a:pPr>
            <a:r>
              <a:rPr lang="en-US" altLang="en-US" dirty="0" smtClean="0"/>
              <a:t>for example:		 </a:t>
            </a:r>
            <a:r>
              <a:rPr lang="en-US" altLang="en-US" i="1" dirty="0" smtClean="0"/>
              <a:t>p</a:t>
            </a:r>
            <a:r>
              <a:rPr lang="en-US" altLang="en-US" dirty="0" smtClean="0"/>
              <a:t> = 7, </a:t>
            </a:r>
            <a:r>
              <a:rPr lang="en-US" altLang="en-US" i="1" dirty="0" smtClean="0"/>
              <a:t>q</a:t>
            </a:r>
            <a:r>
              <a:rPr lang="en-US" altLang="en-US" dirty="0" smtClean="0"/>
              <a:t> = 19</a:t>
            </a:r>
          </a:p>
          <a:p>
            <a:r>
              <a:rPr lang="en-US" altLang="en-US" dirty="0" smtClean="0"/>
              <a:t>2) Let </a:t>
            </a:r>
            <a:r>
              <a:rPr lang="en-US" altLang="en-US" i="1" dirty="0" smtClean="0"/>
              <a:t>n = </a:t>
            </a:r>
            <a:r>
              <a:rPr lang="en-US" altLang="en-US" i="1" dirty="0" err="1" smtClean="0"/>
              <a:t>pq</a:t>
            </a:r>
            <a:endParaRPr lang="en-US" altLang="en-US" i="1" dirty="0" smtClean="0"/>
          </a:p>
          <a:p>
            <a:pPr marL="342900" lvl="1" indent="0">
              <a:buNone/>
            </a:pPr>
            <a:r>
              <a:rPr lang="en-US" altLang="en-US" i="1" dirty="0" smtClean="0"/>
              <a:t>n</a:t>
            </a:r>
            <a:r>
              <a:rPr lang="en-US" altLang="en-US" dirty="0" smtClean="0"/>
              <a:t> = 7 * 19  = 133</a:t>
            </a:r>
          </a:p>
          <a:p>
            <a:r>
              <a:rPr lang="en-US" altLang="en-US" dirty="0" smtClean="0"/>
              <a:t>3) Let </a:t>
            </a:r>
            <a:r>
              <a:rPr lang="en-US" altLang="en-US" i="1" dirty="0" smtClean="0"/>
              <a:t>m = (p - 1)(q - 1) = </a:t>
            </a:r>
            <a:r>
              <a:rPr lang="en-US" altLang="en-US" i="1" dirty="0" err="1" smtClean="0"/>
              <a:t>φ</a:t>
            </a:r>
            <a:r>
              <a:rPr lang="en-US" altLang="en-US" i="1" dirty="0" smtClean="0"/>
              <a:t>(n)  </a:t>
            </a:r>
          </a:p>
          <a:p>
            <a:pPr marL="342900" lvl="1" indent="0">
              <a:buNone/>
            </a:pPr>
            <a:r>
              <a:rPr lang="en-US" altLang="en-US" i="1" dirty="0" smtClean="0"/>
              <a:t>m</a:t>
            </a:r>
            <a:r>
              <a:rPr lang="en-US" altLang="en-US" dirty="0" smtClean="0"/>
              <a:t> = (7 - 1)(19 - 1)</a:t>
            </a:r>
            <a:br>
              <a:rPr lang="en-US" altLang="en-US" dirty="0" smtClean="0"/>
            </a:br>
            <a:r>
              <a:rPr lang="en-US" altLang="en-US" dirty="0" smtClean="0"/>
              <a:t>     = 6 * 18</a:t>
            </a:r>
            <a:br>
              <a:rPr lang="en-US" altLang="en-US" dirty="0" smtClean="0"/>
            </a:br>
            <a:r>
              <a:rPr lang="en-US" altLang="en-US" dirty="0" smtClean="0"/>
              <a:t>     = 108</a:t>
            </a:r>
            <a:endParaRPr lang="en-US" altLang="en-US" dirty="0"/>
          </a:p>
        </p:txBody>
      </p:sp>
    </p:spTree>
    <p:extLst>
      <p:ext uri="{BB962C8B-B14F-4D97-AF65-F5344CB8AC3E}">
        <p14:creationId xmlns:p14="http://schemas.microsoft.com/office/powerpoint/2010/main" val="303559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en-US" dirty="0"/>
              <a:t>RSA Algorithm </a:t>
            </a:r>
            <a:r>
              <a:rPr lang="en-US" altLang="en-US" dirty="0" smtClean="0"/>
              <a:t>example (cont.)</a:t>
            </a:r>
            <a:endParaRPr lang="en-US" altLang="en-US" dirty="0"/>
          </a:p>
        </p:txBody>
      </p:sp>
      <p:sp>
        <p:nvSpPr>
          <p:cNvPr id="26628" name="Rectangle 3"/>
          <p:cNvSpPr>
            <a:spLocks noGrp="1" noChangeArrowheads="1"/>
          </p:cNvSpPr>
          <p:nvPr>
            <p:ph type="body" idx="1"/>
          </p:nvPr>
        </p:nvSpPr>
        <p:spPr/>
        <p:txBody>
          <a:bodyPr/>
          <a:lstStyle/>
          <a:p>
            <a:r>
              <a:rPr lang="en-US" altLang="en-US" dirty="0" smtClean="0"/>
              <a:t>4) Choose a number, </a:t>
            </a:r>
            <a:r>
              <a:rPr lang="en-US" altLang="en-US" i="1" dirty="0" smtClean="0"/>
              <a:t>e</a:t>
            </a:r>
            <a:r>
              <a:rPr lang="en-US" altLang="en-US" dirty="0" smtClean="0"/>
              <a:t> coprime to </a:t>
            </a:r>
            <a:r>
              <a:rPr lang="en-US" altLang="en-US" i="1" dirty="0" err="1" smtClean="0"/>
              <a:t>φ</a:t>
            </a:r>
            <a:r>
              <a:rPr lang="en-US" altLang="en-US" i="1" dirty="0" smtClean="0"/>
              <a:t>(n)</a:t>
            </a:r>
          </a:p>
          <a:p>
            <a:pPr lvl="1"/>
            <a:r>
              <a:rPr lang="en-US" altLang="en-US" i="1" dirty="0" smtClean="0"/>
              <a:t>e</a:t>
            </a:r>
            <a:r>
              <a:rPr lang="en-US" altLang="en-US" dirty="0" smtClean="0"/>
              <a:t> = 2 =&gt; </a:t>
            </a:r>
            <a:r>
              <a:rPr lang="en-US" altLang="en-US" dirty="0" err="1" smtClean="0"/>
              <a:t>gcd</a:t>
            </a:r>
            <a:r>
              <a:rPr lang="en-US" altLang="en-US" dirty="0" smtClean="0"/>
              <a:t>(</a:t>
            </a:r>
            <a:r>
              <a:rPr lang="en-US" altLang="en-US" i="1" dirty="0" smtClean="0"/>
              <a:t>e</a:t>
            </a:r>
            <a:r>
              <a:rPr lang="en-US" altLang="en-US" dirty="0" smtClean="0"/>
              <a:t>, 108) = 2 (no)</a:t>
            </a:r>
            <a:br>
              <a:rPr lang="en-US" altLang="en-US" dirty="0" smtClean="0"/>
            </a:br>
            <a:r>
              <a:rPr lang="en-US" altLang="en-US" i="1" dirty="0" smtClean="0"/>
              <a:t>e</a:t>
            </a:r>
            <a:r>
              <a:rPr lang="en-US" altLang="en-US" dirty="0" smtClean="0"/>
              <a:t> = 3 =&gt; </a:t>
            </a:r>
            <a:r>
              <a:rPr lang="en-US" altLang="en-US" dirty="0" err="1" smtClean="0"/>
              <a:t>gcd</a:t>
            </a:r>
            <a:r>
              <a:rPr lang="en-US" altLang="en-US" dirty="0" smtClean="0"/>
              <a:t>(</a:t>
            </a:r>
            <a:r>
              <a:rPr lang="en-US" altLang="en-US" i="1" dirty="0" smtClean="0"/>
              <a:t>e</a:t>
            </a:r>
            <a:r>
              <a:rPr lang="en-US" altLang="en-US" dirty="0" smtClean="0"/>
              <a:t>, 108) = 3 (no)</a:t>
            </a:r>
            <a:br>
              <a:rPr lang="en-US" altLang="en-US" dirty="0" smtClean="0"/>
            </a:br>
            <a:r>
              <a:rPr lang="en-US" altLang="en-US" i="1" dirty="0" smtClean="0"/>
              <a:t>e</a:t>
            </a:r>
            <a:r>
              <a:rPr lang="en-US" altLang="en-US" dirty="0" smtClean="0"/>
              <a:t> = 4 =&gt; </a:t>
            </a:r>
            <a:r>
              <a:rPr lang="en-US" altLang="en-US" dirty="0" err="1" smtClean="0"/>
              <a:t>gcd</a:t>
            </a:r>
            <a:r>
              <a:rPr lang="en-US" altLang="en-US" dirty="0" smtClean="0"/>
              <a:t>(</a:t>
            </a:r>
            <a:r>
              <a:rPr lang="en-US" altLang="en-US" i="1" dirty="0" smtClean="0"/>
              <a:t>e</a:t>
            </a:r>
            <a:r>
              <a:rPr lang="en-US" altLang="en-US" dirty="0" smtClean="0"/>
              <a:t>, 108) = 4 (no)</a:t>
            </a:r>
            <a:br>
              <a:rPr lang="en-US" altLang="en-US" dirty="0" smtClean="0"/>
            </a:br>
            <a:r>
              <a:rPr lang="en-US" altLang="en-US" i="1" dirty="0" smtClean="0"/>
              <a:t>e</a:t>
            </a:r>
            <a:r>
              <a:rPr lang="en-US" altLang="en-US" dirty="0" smtClean="0"/>
              <a:t> = 5 =&gt; </a:t>
            </a:r>
            <a:r>
              <a:rPr lang="en-US" altLang="en-US" dirty="0" err="1" smtClean="0"/>
              <a:t>gcd</a:t>
            </a:r>
            <a:r>
              <a:rPr lang="en-US" altLang="en-US" dirty="0" smtClean="0"/>
              <a:t>(</a:t>
            </a:r>
            <a:r>
              <a:rPr lang="en-US" altLang="en-US" i="1" dirty="0" smtClean="0"/>
              <a:t>e</a:t>
            </a:r>
            <a:r>
              <a:rPr lang="en-US" altLang="en-US" dirty="0" smtClean="0"/>
              <a:t>, 108) = 1 (yes!) </a:t>
            </a:r>
          </a:p>
          <a:p>
            <a:r>
              <a:rPr lang="en-US" altLang="en-US" dirty="0" smtClean="0"/>
              <a:t>5) Find </a:t>
            </a:r>
            <a:r>
              <a:rPr lang="en-US" altLang="en-US" i="1" dirty="0" smtClean="0"/>
              <a:t>d</a:t>
            </a:r>
            <a:r>
              <a:rPr lang="en-US" altLang="en-US" dirty="0" smtClean="0"/>
              <a:t>, such that </a:t>
            </a:r>
            <a:r>
              <a:rPr lang="en-US" altLang="en-US" i="1" dirty="0" smtClean="0"/>
              <a:t>d*e mod m = 1    (m is </a:t>
            </a:r>
            <a:r>
              <a:rPr lang="en-US" i="1" dirty="0" err="1" smtClean="0"/>
              <a:t>φ</a:t>
            </a:r>
            <a:r>
              <a:rPr lang="en-US" altLang="en-US" i="1" dirty="0" smtClean="0"/>
              <a:t>(n))</a:t>
            </a:r>
          </a:p>
          <a:p>
            <a:pPr lvl="1"/>
            <a:r>
              <a:rPr lang="en-US" altLang="en-US" dirty="0" smtClean="0"/>
              <a:t>We can rewrite this as </a:t>
            </a:r>
            <a:r>
              <a:rPr lang="en-US" altLang="en-US" i="1" dirty="0" smtClean="0"/>
              <a:t>d = (1 + nm) / e</a:t>
            </a:r>
            <a:r>
              <a:rPr lang="en-US" altLang="en-US" dirty="0" smtClean="0"/>
              <a:t>. Now we work through values of </a:t>
            </a:r>
            <a:r>
              <a:rPr lang="en-US" altLang="en-US" i="1" dirty="0" smtClean="0"/>
              <a:t>n</a:t>
            </a:r>
            <a:r>
              <a:rPr lang="en-US" altLang="en-US" dirty="0" smtClean="0"/>
              <a:t> until an integer solution for </a:t>
            </a:r>
            <a:r>
              <a:rPr lang="en-US" altLang="en-US" i="1" dirty="0" smtClean="0"/>
              <a:t>e</a:t>
            </a:r>
            <a:r>
              <a:rPr lang="en-US" altLang="en-US" dirty="0" smtClean="0"/>
              <a:t> is found:</a:t>
            </a:r>
          </a:p>
          <a:p>
            <a:pPr lvl="1"/>
            <a:r>
              <a:rPr lang="en-US" altLang="en-US" i="1" dirty="0" smtClean="0"/>
              <a:t>n</a:t>
            </a:r>
            <a:r>
              <a:rPr lang="en-US" altLang="en-US" dirty="0" smtClean="0"/>
              <a:t> = 0 =&gt; </a:t>
            </a:r>
            <a:r>
              <a:rPr lang="en-US" altLang="en-US" i="1" dirty="0" smtClean="0"/>
              <a:t>d</a:t>
            </a:r>
            <a:r>
              <a:rPr lang="en-US" altLang="en-US" dirty="0" smtClean="0"/>
              <a:t> = 1 / 5 (no)</a:t>
            </a:r>
            <a:br>
              <a:rPr lang="en-US" altLang="en-US" dirty="0" smtClean="0"/>
            </a:br>
            <a:r>
              <a:rPr lang="en-US" altLang="en-US" i="1" dirty="0" smtClean="0"/>
              <a:t>n</a:t>
            </a:r>
            <a:r>
              <a:rPr lang="en-US" altLang="en-US" dirty="0" smtClean="0"/>
              <a:t> = 1 =&gt; </a:t>
            </a:r>
            <a:r>
              <a:rPr lang="en-US" altLang="en-US" i="1" dirty="0" smtClean="0"/>
              <a:t>d</a:t>
            </a:r>
            <a:r>
              <a:rPr lang="en-US" altLang="en-US" dirty="0" smtClean="0"/>
              <a:t> = 109 / 5 (no)</a:t>
            </a:r>
            <a:br>
              <a:rPr lang="en-US" altLang="en-US" dirty="0" smtClean="0"/>
            </a:br>
            <a:r>
              <a:rPr lang="en-US" altLang="en-US" i="1" dirty="0" smtClean="0"/>
              <a:t>n</a:t>
            </a:r>
            <a:r>
              <a:rPr lang="en-US" altLang="en-US" dirty="0" smtClean="0"/>
              <a:t> = 2 =&gt; </a:t>
            </a:r>
            <a:r>
              <a:rPr lang="en-US" altLang="en-US" i="1" dirty="0" smtClean="0"/>
              <a:t>d</a:t>
            </a:r>
            <a:r>
              <a:rPr lang="en-US" altLang="en-US" dirty="0" smtClean="0"/>
              <a:t> = 217 / 5 (no)</a:t>
            </a:r>
            <a:br>
              <a:rPr lang="en-US" altLang="en-US" dirty="0" smtClean="0"/>
            </a:br>
            <a:r>
              <a:rPr lang="en-US" altLang="en-US" i="1" dirty="0" smtClean="0"/>
              <a:t>n</a:t>
            </a:r>
            <a:r>
              <a:rPr lang="en-US" altLang="en-US" dirty="0" smtClean="0"/>
              <a:t> = 3 =&gt; </a:t>
            </a:r>
            <a:r>
              <a:rPr lang="en-US" altLang="en-US" i="1" dirty="0" smtClean="0"/>
              <a:t>d</a:t>
            </a:r>
            <a:r>
              <a:rPr lang="en-US" altLang="en-US" dirty="0" smtClean="0"/>
              <a:t> = 325 / 5 = 65 (yes!)</a:t>
            </a:r>
            <a:endParaRPr lang="en-US" altLang="en-US" dirty="0"/>
          </a:p>
        </p:txBody>
      </p:sp>
    </p:spTree>
    <p:extLst>
      <p:ext uri="{BB962C8B-B14F-4D97-AF65-F5344CB8AC3E}">
        <p14:creationId xmlns:p14="http://schemas.microsoft.com/office/powerpoint/2010/main" val="1651325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en-US" dirty="0"/>
              <a:t>RSA </a:t>
            </a:r>
            <a:r>
              <a:rPr lang="en-US" altLang="en-US" dirty="0" smtClean="0"/>
              <a:t>encryption </a:t>
            </a:r>
            <a:r>
              <a:rPr lang="en-US" altLang="en-US" dirty="0"/>
              <a:t>example</a:t>
            </a:r>
          </a:p>
        </p:txBody>
      </p:sp>
      <p:sp>
        <p:nvSpPr>
          <p:cNvPr id="27652" name="Rectangle 3"/>
          <p:cNvSpPr>
            <a:spLocks noGrp="1" noChangeArrowheads="1"/>
          </p:cNvSpPr>
          <p:nvPr>
            <p:ph type="body" idx="1"/>
          </p:nvPr>
        </p:nvSpPr>
        <p:spPr/>
        <p:txBody>
          <a:bodyPr/>
          <a:lstStyle/>
          <a:p>
            <a:r>
              <a:rPr lang="en-US" altLang="en-US" dirty="0" smtClean="0"/>
              <a:t>Encryption Example</a:t>
            </a:r>
          </a:p>
          <a:p>
            <a:pPr lvl="1"/>
            <a:r>
              <a:rPr lang="en-US" altLang="en-US" sz="2800" dirty="0" smtClean="0"/>
              <a:t>use the message "6” (P, plaintext).</a:t>
            </a:r>
          </a:p>
          <a:p>
            <a:pPr lvl="2"/>
            <a:r>
              <a:rPr lang="en-US" altLang="en-US" sz="2800" dirty="0" smtClean="0"/>
              <a:t>C = P * e mod n</a:t>
            </a:r>
            <a:br>
              <a:rPr lang="en-US" altLang="en-US" sz="2800" dirty="0" smtClean="0"/>
            </a:br>
            <a:r>
              <a:rPr lang="en-US" altLang="en-US" sz="2800" dirty="0" smtClean="0"/>
              <a:t>  = 65 mod 133</a:t>
            </a:r>
            <a:br>
              <a:rPr lang="en-US" altLang="en-US" sz="2800" dirty="0" smtClean="0"/>
            </a:br>
            <a:r>
              <a:rPr lang="en-US" altLang="en-US" sz="2800" dirty="0" smtClean="0"/>
              <a:t>  = 7776 mod 133</a:t>
            </a:r>
            <a:br>
              <a:rPr lang="en-US" altLang="en-US" sz="2800" dirty="0" smtClean="0"/>
            </a:br>
            <a:r>
              <a:rPr lang="en-US" altLang="en-US" sz="2800" dirty="0" smtClean="0"/>
              <a:t>  = 62</a:t>
            </a:r>
            <a:endParaRPr lang="en-US" altLang="en-US" sz="2800" dirty="0"/>
          </a:p>
        </p:txBody>
      </p:sp>
    </p:spTree>
    <p:extLst>
      <p:ext uri="{BB962C8B-B14F-4D97-AF65-F5344CB8AC3E}">
        <p14:creationId xmlns:p14="http://schemas.microsoft.com/office/powerpoint/2010/main" val="18960209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en-US" dirty="0"/>
              <a:t>RSA </a:t>
            </a:r>
            <a:r>
              <a:rPr lang="en-US" altLang="en-US" dirty="0" smtClean="0"/>
              <a:t>decryption </a:t>
            </a:r>
            <a:r>
              <a:rPr lang="en-US" altLang="en-US" dirty="0"/>
              <a:t>example</a:t>
            </a:r>
          </a:p>
        </p:txBody>
      </p:sp>
      <p:sp>
        <p:nvSpPr>
          <p:cNvPr id="28676" name="Rectangle 3"/>
          <p:cNvSpPr>
            <a:spLocks noGrp="1" noChangeArrowheads="1"/>
          </p:cNvSpPr>
          <p:nvPr>
            <p:ph type="body" idx="1"/>
          </p:nvPr>
        </p:nvSpPr>
        <p:spPr/>
        <p:txBody>
          <a:bodyPr/>
          <a:lstStyle/>
          <a:p>
            <a:r>
              <a:rPr lang="en-US" altLang="en-US" dirty="0" smtClean="0"/>
              <a:t>Decryption example</a:t>
            </a:r>
          </a:p>
          <a:p>
            <a:r>
              <a:rPr lang="en-US" altLang="en-US" dirty="0" smtClean="0"/>
              <a:t>P = c*d % n</a:t>
            </a:r>
            <a:br>
              <a:rPr lang="en-US" altLang="en-US" dirty="0" smtClean="0"/>
            </a:br>
            <a:r>
              <a:rPr lang="en-US" altLang="en-US" dirty="0" smtClean="0"/>
              <a:t>  = 6265 % 133</a:t>
            </a:r>
            <a:br>
              <a:rPr lang="en-US" altLang="en-US" dirty="0" smtClean="0"/>
            </a:br>
            <a:r>
              <a:rPr lang="en-US" altLang="en-US" dirty="0" smtClean="0"/>
              <a:t>  = 62 * 6264 % 133</a:t>
            </a:r>
            <a:br>
              <a:rPr lang="en-US" altLang="en-US" dirty="0" smtClean="0"/>
            </a:br>
            <a:r>
              <a:rPr lang="en-US" altLang="en-US" dirty="0" smtClean="0"/>
              <a:t>  = 62 * (622)32 % 133</a:t>
            </a:r>
            <a:br>
              <a:rPr lang="en-US" altLang="en-US" dirty="0" smtClean="0"/>
            </a:br>
            <a:r>
              <a:rPr lang="en-US" altLang="en-US" dirty="0" smtClean="0"/>
              <a:t>  = 62 * 384432 % 133</a:t>
            </a:r>
            <a:br>
              <a:rPr lang="en-US" altLang="en-US" dirty="0" smtClean="0"/>
            </a:br>
            <a:r>
              <a:rPr lang="en-US" altLang="en-US" dirty="0" smtClean="0"/>
              <a:t>  = 62 * (3844 % 133)32 % 133</a:t>
            </a:r>
            <a:br>
              <a:rPr lang="en-US" altLang="en-US" dirty="0" smtClean="0"/>
            </a:br>
            <a:r>
              <a:rPr lang="en-US" altLang="en-US" dirty="0" smtClean="0"/>
              <a:t>  = 62 * 12032 % 133</a:t>
            </a:r>
            <a:br>
              <a:rPr lang="en-US" altLang="en-US" dirty="0" smtClean="0"/>
            </a:br>
            <a:endParaRPr lang="en-US" altLang="en-US" dirty="0"/>
          </a:p>
        </p:txBody>
      </p:sp>
    </p:spTree>
    <p:extLst>
      <p:ext uri="{BB962C8B-B14F-4D97-AF65-F5344CB8AC3E}">
        <p14:creationId xmlns:p14="http://schemas.microsoft.com/office/powerpoint/2010/main" val="2061181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t>RSA decryption </a:t>
            </a:r>
            <a:r>
              <a:rPr lang="en-US" altLang="en-US" dirty="0" smtClean="0"/>
              <a:t>example (cont.)</a:t>
            </a:r>
            <a:endParaRPr lang="en-US" altLang="en-US" dirty="0"/>
          </a:p>
        </p:txBody>
      </p:sp>
      <p:sp>
        <p:nvSpPr>
          <p:cNvPr id="29700" name="Rectangle 3"/>
          <p:cNvSpPr>
            <a:spLocks noGrp="1" noChangeArrowheads="1"/>
          </p:cNvSpPr>
          <p:nvPr>
            <p:ph type="body" idx="1"/>
          </p:nvPr>
        </p:nvSpPr>
        <p:spPr/>
        <p:txBody>
          <a:bodyPr/>
          <a:lstStyle/>
          <a:p>
            <a:r>
              <a:rPr lang="en-US" altLang="en-US" dirty="0" smtClean="0"/>
              <a:t>Continue the calculation:</a:t>
            </a:r>
          </a:p>
          <a:p>
            <a:r>
              <a:rPr lang="en-US" altLang="en-US" dirty="0" smtClean="0"/>
              <a:t>  = 62 * 3616 % 133</a:t>
            </a:r>
            <a:br>
              <a:rPr lang="en-US" altLang="en-US" dirty="0" smtClean="0"/>
            </a:br>
            <a:r>
              <a:rPr lang="en-US" altLang="en-US" dirty="0" smtClean="0"/>
              <a:t>  = 62 * 998 % 133</a:t>
            </a:r>
            <a:br>
              <a:rPr lang="en-US" altLang="en-US" dirty="0" smtClean="0"/>
            </a:br>
            <a:r>
              <a:rPr lang="en-US" altLang="en-US" dirty="0" smtClean="0"/>
              <a:t>  = 62 * 924 % 133</a:t>
            </a:r>
            <a:br>
              <a:rPr lang="en-US" altLang="en-US" dirty="0" smtClean="0"/>
            </a:br>
            <a:r>
              <a:rPr lang="en-US" altLang="en-US" dirty="0" smtClean="0"/>
              <a:t>  = 62 * 852 % 133</a:t>
            </a:r>
            <a:br>
              <a:rPr lang="en-US" altLang="en-US" dirty="0" smtClean="0"/>
            </a:br>
            <a:r>
              <a:rPr lang="en-US" altLang="en-US" dirty="0" smtClean="0"/>
              <a:t>  = 62 * 43 % 133</a:t>
            </a:r>
            <a:br>
              <a:rPr lang="en-US" altLang="en-US" dirty="0" smtClean="0"/>
            </a:br>
            <a:r>
              <a:rPr lang="en-US" altLang="en-US" dirty="0" smtClean="0"/>
              <a:t>  = 2666 % 133</a:t>
            </a:r>
            <a:br>
              <a:rPr lang="en-US" altLang="en-US" dirty="0" smtClean="0"/>
            </a:br>
            <a:r>
              <a:rPr lang="en-US" altLang="en-US" dirty="0" smtClean="0"/>
              <a:t>  = 6 </a:t>
            </a:r>
          </a:p>
          <a:p>
            <a:r>
              <a:rPr lang="en-US" altLang="en-US" dirty="0" smtClean="0"/>
              <a:t>The result matches the plaintext “6”.</a:t>
            </a:r>
            <a:endParaRPr lang="en-US" altLang="en-US" dirty="0"/>
          </a:p>
        </p:txBody>
      </p:sp>
    </p:spTree>
    <p:extLst>
      <p:ext uri="{BB962C8B-B14F-4D97-AF65-F5344CB8AC3E}">
        <p14:creationId xmlns:p14="http://schemas.microsoft.com/office/powerpoint/2010/main" val="1210794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en-US" smtClean="0"/>
              <a:t>Security of Public Key Encryption</a:t>
            </a:r>
            <a:endParaRPr lang="en-US" altLang="en-US"/>
          </a:p>
        </p:txBody>
      </p:sp>
      <p:sp>
        <p:nvSpPr>
          <p:cNvPr id="48132" name="Rectangle 3"/>
          <p:cNvSpPr>
            <a:spLocks noGrp="1" noChangeArrowheads="1"/>
          </p:cNvSpPr>
          <p:nvPr>
            <p:ph type="body" idx="1"/>
          </p:nvPr>
        </p:nvSpPr>
        <p:spPr/>
        <p:txBody>
          <a:bodyPr/>
          <a:lstStyle/>
          <a:p>
            <a:r>
              <a:rPr lang="en-US" altLang="en-US" dirty="0" smtClean="0"/>
              <a:t>Asymmetric algorithms require longer keys to provide same level of security as symmetric keys </a:t>
            </a:r>
          </a:p>
          <a:p>
            <a:pPr lvl="1"/>
            <a:r>
              <a:rPr lang="en-US" altLang="en-US" sz="2600" dirty="0" smtClean="0"/>
              <a:t>512 bit RSA public key is equivalent to a 64 bit symmetric key </a:t>
            </a:r>
          </a:p>
          <a:p>
            <a:pPr lvl="1"/>
            <a:r>
              <a:rPr lang="en-US" altLang="en-US" sz="2600" dirty="0" smtClean="0"/>
              <a:t>768 bit RSA public key is equivalent to an 89 bit symmetric key</a:t>
            </a:r>
          </a:p>
          <a:p>
            <a:pPr lvl="1"/>
            <a:r>
              <a:rPr lang="en-US" altLang="en-US" sz="2600" dirty="0" smtClean="0"/>
              <a:t>RSA encryption for protecting very high value transactions - at least a 1024 bit or higher key SHOULD be used</a:t>
            </a:r>
            <a:endParaRPr lang="en-US" altLang="en-US" sz="2600" dirty="0"/>
          </a:p>
        </p:txBody>
      </p:sp>
    </p:spTree>
    <p:extLst>
      <p:ext uri="{BB962C8B-B14F-4D97-AF65-F5344CB8AC3E}">
        <p14:creationId xmlns:p14="http://schemas.microsoft.com/office/powerpoint/2010/main" val="5433545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What are the advantages and disadvantages of symmetric cryptography and asymmetric cryptography? </a:t>
            </a:r>
          </a:p>
        </p:txBody>
      </p:sp>
    </p:spTree>
    <p:extLst>
      <p:ext uri="{BB962C8B-B14F-4D97-AF65-F5344CB8AC3E}">
        <p14:creationId xmlns:p14="http://schemas.microsoft.com/office/powerpoint/2010/main" val="1121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dirty="0" smtClean="0"/>
              <a:t>Symmetric/private encryption</a:t>
            </a:r>
          </a:p>
          <a:p>
            <a:pPr lvl="1"/>
            <a:r>
              <a:rPr lang="en-US" altLang="en-US" sz="2600" dirty="0" smtClean="0"/>
              <a:t>using one key for both encryption and decryption</a:t>
            </a:r>
          </a:p>
          <a:p>
            <a:pPr lvl="1"/>
            <a:r>
              <a:rPr lang="en-US" altLang="en-US" sz="2600" dirty="0" smtClean="0"/>
              <a:t>DES – Data Encryption Standard</a:t>
            </a:r>
          </a:p>
          <a:p>
            <a:pPr lvl="1"/>
            <a:r>
              <a:rPr lang="en-US" altLang="en-US" sz="2600" dirty="0" smtClean="0"/>
              <a:t>AES – Advanced Encryption Standard</a:t>
            </a:r>
          </a:p>
          <a:p>
            <a:endParaRPr lang="en-US" dirty="0" smtClean="0"/>
          </a:p>
          <a:p>
            <a:r>
              <a:rPr lang="en-US" dirty="0" smtClean="0"/>
              <a:t>Asymmetric/public encryption </a:t>
            </a:r>
          </a:p>
          <a:p>
            <a:pPr lvl="1"/>
            <a:r>
              <a:rPr lang="en-US" altLang="en-US" sz="2600" dirty="0" smtClean="0"/>
              <a:t>using a pair of keys for encryption and decryption separately.</a:t>
            </a:r>
          </a:p>
          <a:p>
            <a:pPr lvl="1"/>
            <a:r>
              <a:rPr lang="en-US" dirty="0" smtClean="0"/>
              <a:t>RSA</a:t>
            </a:r>
            <a:endParaRPr lang="en-US" dirty="0"/>
          </a:p>
        </p:txBody>
      </p:sp>
    </p:spTree>
    <p:extLst>
      <p:ext uri="{BB962C8B-B14F-4D97-AF65-F5344CB8AC3E}">
        <p14:creationId xmlns:p14="http://schemas.microsoft.com/office/powerpoint/2010/main" val="1189018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smtClean="0"/>
              <a:t>What </a:t>
            </a:r>
            <a:r>
              <a:rPr lang="en-US" dirty="0"/>
              <a:t>is the length of the key in </a:t>
            </a:r>
            <a:r>
              <a:rPr lang="en-US" dirty="0" smtClean="0"/>
              <a:t>AES?</a:t>
            </a:r>
            <a:endParaRPr lang="en-US" dirty="0"/>
          </a:p>
        </p:txBody>
      </p:sp>
    </p:spTree>
    <p:extLst>
      <p:ext uri="{BB962C8B-B14F-4D97-AF65-F5344CB8AC3E}">
        <p14:creationId xmlns:p14="http://schemas.microsoft.com/office/powerpoint/2010/main" val="590169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40</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15686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smtClean="0"/>
              <a:t>Symmetric Key Algorithms</a:t>
            </a:r>
            <a:endParaRPr lang="en-US" altLang="en-US" dirty="0"/>
          </a:p>
        </p:txBody>
      </p:sp>
      <p:sp>
        <p:nvSpPr>
          <p:cNvPr id="3076" name="Rectangle 3"/>
          <p:cNvSpPr>
            <a:spLocks noGrp="1" noChangeArrowheads="1"/>
          </p:cNvSpPr>
          <p:nvPr>
            <p:ph type="body" idx="1"/>
          </p:nvPr>
        </p:nvSpPr>
        <p:spPr/>
        <p:txBody>
          <a:bodyPr/>
          <a:lstStyle/>
          <a:p>
            <a:r>
              <a:rPr lang="en-US" altLang="en-US" dirty="0" smtClean="0"/>
              <a:t>Involve using one key for both encryption and decryption</a:t>
            </a:r>
          </a:p>
          <a:p>
            <a:r>
              <a:rPr lang="en-US" altLang="en-US" dirty="0"/>
              <a:t>T</a:t>
            </a:r>
            <a:r>
              <a:rPr lang="en-US" altLang="en-US" dirty="0" smtClean="0"/>
              <a:t>wo popular symmetric key algorithms in use today</a:t>
            </a:r>
          </a:p>
          <a:p>
            <a:pPr lvl="1"/>
            <a:r>
              <a:rPr lang="en-US" altLang="en-US" dirty="0" smtClean="0"/>
              <a:t>DES – Data Encryption Standard</a:t>
            </a:r>
          </a:p>
          <a:p>
            <a:pPr lvl="1"/>
            <a:r>
              <a:rPr lang="en-US" altLang="en-US" dirty="0" smtClean="0"/>
              <a:t>AES – Advanced Encryption Standard</a:t>
            </a:r>
            <a:endParaRPr lang="en-US" altLang="en-US" dirty="0"/>
          </a:p>
        </p:txBody>
      </p:sp>
    </p:spTree>
    <p:extLst>
      <p:ext uri="{BB962C8B-B14F-4D97-AF65-F5344CB8AC3E}">
        <p14:creationId xmlns:p14="http://schemas.microsoft.com/office/powerpoint/2010/main" val="1503828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dirty="0" smtClean="0"/>
              <a:t>DES Algorithm history</a:t>
            </a:r>
            <a:endParaRPr lang="en-US" altLang="en-US" dirty="0"/>
          </a:p>
        </p:txBody>
      </p:sp>
      <p:sp>
        <p:nvSpPr>
          <p:cNvPr id="19460" name="Rectangle 3"/>
          <p:cNvSpPr>
            <a:spLocks noGrp="1" noChangeArrowheads="1"/>
          </p:cNvSpPr>
          <p:nvPr>
            <p:ph type="body" idx="1"/>
          </p:nvPr>
        </p:nvSpPr>
        <p:spPr/>
        <p:txBody>
          <a:bodyPr/>
          <a:lstStyle/>
          <a:p>
            <a:r>
              <a:rPr lang="en-US" altLang="en-US" dirty="0" smtClean="0"/>
              <a:t>DES (Data Encryption Standard)</a:t>
            </a:r>
          </a:p>
          <a:p>
            <a:pPr lvl="1"/>
            <a:r>
              <a:rPr lang="en-US" altLang="en-US" dirty="0" smtClean="0"/>
              <a:t>In 1970’s US National Bureau of Standards (NBS) recognized the need of a secure encryption technology to protect sensitive information</a:t>
            </a:r>
          </a:p>
          <a:p>
            <a:pPr lvl="1"/>
            <a:r>
              <a:rPr lang="en-US" altLang="en-US" dirty="0" smtClean="0"/>
              <a:t>In 1972, NBS issued a call for proposals for producing a public encryption algorithm </a:t>
            </a:r>
          </a:p>
          <a:p>
            <a:pPr lvl="1"/>
            <a:r>
              <a:rPr lang="en-US" altLang="en-US" dirty="0"/>
              <a:t>Few Organizations responded to NBS </a:t>
            </a:r>
            <a:r>
              <a:rPr lang="en-US" altLang="en-US" dirty="0" smtClean="0"/>
              <a:t>call</a:t>
            </a:r>
          </a:p>
          <a:p>
            <a:pPr lvl="1"/>
            <a:r>
              <a:rPr lang="en-US" altLang="en-US" dirty="0" smtClean="0"/>
              <a:t>IBM </a:t>
            </a:r>
            <a:r>
              <a:rPr lang="en-US" altLang="en-US" dirty="0"/>
              <a:t>responded with Lucifer </a:t>
            </a:r>
            <a:r>
              <a:rPr lang="en-US" altLang="en-US" dirty="0" smtClean="0"/>
              <a:t>algorithm (in 1974)</a:t>
            </a:r>
            <a:endParaRPr lang="en-US" altLang="en-US" dirty="0"/>
          </a:p>
          <a:p>
            <a:pPr lvl="1"/>
            <a:r>
              <a:rPr lang="en-US" altLang="en-US" dirty="0" smtClean="0"/>
              <a:t>Final </a:t>
            </a:r>
            <a:r>
              <a:rPr lang="en-US" altLang="en-US" dirty="0"/>
              <a:t>algorithm was developed by IBM for NBS </a:t>
            </a:r>
            <a:r>
              <a:rPr lang="en-US" altLang="en-US" dirty="0" smtClean="0"/>
              <a:t>– known </a:t>
            </a:r>
            <a:r>
              <a:rPr lang="en-US" altLang="en-US" dirty="0"/>
              <a:t>as </a:t>
            </a:r>
            <a:r>
              <a:rPr lang="en-US" altLang="en-US" dirty="0" smtClean="0"/>
              <a:t>DES (Data </a:t>
            </a:r>
            <a:r>
              <a:rPr lang="en-US" altLang="en-US" dirty="0"/>
              <a:t>Encryption </a:t>
            </a:r>
            <a:r>
              <a:rPr lang="en-US" altLang="en-US" dirty="0" smtClean="0"/>
              <a:t>Standard)</a:t>
            </a:r>
          </a:p>
          <a:p>
            <a:pPr lvl="1"/>
            <a:r>
              <a:rPr lang="en-US" altLang="en-US" dirty="0" smtClean="0"/>
              <a:t>NSA analyzed the algorithm and found no major flaw</a:t>
            </a:r>
          </a:p>
          <a:p>
            <a:pPr lvl="1"/>
            <a:r>
              <a:rPr lang="en-US" altLang="en-US" dirty="0" smtClean="0"/>
              <a:t>It became a standard in 1976.</a:t>
            </a:r>
            <a:endParaRPr lang="en-US" altLang="en-US" dirty="0"/>
          </a:p>
          <a:p>
            <a:pPr lvl="1"/>
            <a:endParaRPr lang="en-US" altLang="en-US" dirty="0"/>
          </a:p>
        </p:txBody>
      </p:sp>
    </p:spTree>
    <p:extLst>
      <p:ext uri="{BB962C8B-B14F-4D97-AF65-F5344CB8AC3E}">
        <p14:creationId xmlns:p14="http://schemas.microsoft.com/office/powerpoint/2010/main" val="1114255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en-US" smtClean="0"/>
              <a:t>DES Algorithm</a:t>
            </a:r>
            <a:endParaRPr lang="en-US" altLang="en-US"/>
          </a:p>
        </p:txBody>
      </p:sp>
      <p:sp>
        <p:nvSpPr>
          <p:cNvPr id="23556" name="Rectangle 3"/>
          <p:cNvSpPr>
            <a:spLocks noGrp="1" noChangeArrowheads="1"/>
          </p:cNvSpPr>
          <p:nvPr>
            <p:ph type="body" idx="1"/>
          </p:nvPr>
        </p:nvSpPr>
        <p:spPr/>
        <p:txBody>
          <a:bodyPr/>
          <a:lstStyle/>
          <a:p>
            <a:r>
              <a:rPr lang="en-US" altLang="en-US" dirty="0" smtClean="0"/>
              <a:t>Overview of DES</a:t>
            </a:r>
          </a:p>
          <a:p>
            <a:pPr lvl="1"/>
            <a:r>
              <a:rPr lang="en-US" dirty="0"/>
              <a:t>Cryptographic algorithm designed for the protection of unclassified data and published by the National Institute of Standards and Technology (NIST) in Federal Information Processing Standard (FIPS) Publication 46. </a:t>
            </a:r>
            <a:endParaRPr lang="en-US" altLang="en-US" dirty="0" smtClean="0"/>
          </a:p>
          <a:p>
            <a:pPr lvl="1"/>
            <a:r>
              <a:rPr lang="en-US" altLang="en-US" dirty="0" smtClean="0"/>
              <a:t>The DES performs series of bit permutation, substitution, and recombination operations on blocks containing 64 bits of data and 56 bits of key (8-bit parity)</a:t>
            </a:r>
          </a:p>
          <a:p>
            <a:pPr lvl="1"/>
            <a:r>
              <a:rPr lang="en-US" altLang="en-US" dirty="0" smtClean="0"/>
              <a:t>64-bit input, 64-bit output</a:t>
            </a:r>
          </a:p>
          <a:p>
            <a:pPr lvl="1"/>
            <a:r>
              <a:rPr lang="en-US" altLang="en-US" dirty="0" smtClean="0"/>
              <a:t>64 bits of input are permuted at first, and  then input to a function using static tables of permutations and substitutions</a:t>
            </a:r>
            <a:endParaRPr lang="en-US" altLang="en-US" dirty="0"/>
          </a:p>
        </p:txBody>
      </p:sp>
    </p:spTree>
    <p:extLst>
      <p:ext uri="{BB962C8B-B14F-4D97-AF65-F5344CB8AC3E}">
        <p14:creationId xmlns:p14="http://schemas.microsoft.com/office/powerpoint/2010/main" val="1493528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dirty="0" smtClean="0"/>
              <a:t>DES Algorithm (2)</a:t>
            </a:r>
            <a:endParaRPr lang="en-US" altLang="en-US" dirty="0"/>
          </a:p>
        </p:txBody>
      </p:sp>
      <p:sp>
        <p:nvSpPr>
          <p:cNvPr id="24580" name="Rectangle 3"/>
          <p:cNvSpPr>
            <a:spLocks noGrp="1" noChangeArrowheads="1"/>
          </p:cNvSpPr>
          <p:nvPr>
            <p:ph type="body" idx="1"/>
          </p:nvPr>
        </p:nvSpPr>
        <p:spPr/>
        <p:txBody>
          <a:bodyPr/>
          <a:lstStyle/>
          <a:p>
            <a:r>
              <a:rPr lang="en-US" altLang="en-US" dirty="0" smtClean="0"/>
              <a:t>16 rounds of processing</a:t>
            </a:r>
          </a:p>
          <a:p>
            <a:r>
              <a:rPr lang="en-US" altLang="en-US" dirty="0" smtClean="0"/>
              <a:t>Each cycle:</a:t>
            </a:r>
          </a:p>
          <a:p>
            <a:pPr lvl="1"/>
            <a:r>
              <a:rPr lang="en-US" altLang="en-US" dirty="0" smtClean="0"/>
              <a:t>Break permuted data into two halves, 32 bits each</a:t>
            </a:r>
          </a:p>
          <a:p>
            <a:pPr lvl="1"/>
            <a:r>
              <a:rPr lang="en-US" altLang="en-US" dirty="0" smtClean="0"/>
              <a:t>Key gets transformed </a:t>
            </a:r>
          </a:p>
          <a:p>
            <a:pPr lvl="2"/>
            <a:r>
              <a:rPr lang="en-US" altLang="en-US" dirty="0" smtClean="0"/>
              <a:t>Key shifted left by some number and permuted</a:t>
            </a:r>
          </a:p>
          <a:p>
            <a:pPr lvl="2"/>
            <a:r>
              <a:rPr lang="en-US" altLang="en-US" dirty="0" smtClean="0"/>
              <a:t>Key bits get dropped to 48 bits </a:t>
            </a:r>
          </a:p>
          <a:p>
            <a:pPr lvl="1"/>
            <a:r>
              <a:rPr lang="en-US" altLang="en-US" dirty="0" smtClean="0"/>
              <a:t>Right half of data expanded to 48 bits by duplicating certain bits</a:t>
            </a:r>
          </a:p>
          <a:p>
            <a:pPr lvl="1"/>
            <a:r>
              <a:rPr lang="en-US" altLang="en-US" dirty="0" smtClean="0"/>
              <a:t>Right half combined with 48 bits of key</a:t>
            </a:r>
          </a:p>
          <a:p>
            <a:pPr lvl="1"/>
            <a:r>
              <a:rPr lang="en-US" altLang="en-US" dirty="0" smtClean="0"/>
              <a:t>Result is substituted for another result and condensed to 32 bits</a:t>
            </a:r>
          </a:p>
          <a:p>
            <a:pPr lvl="1"/>
            <a:r>
              <a:rPr lang="en-US" altLang="en-US" dirty="0" smtClean="0"/>
              <a:t>32 bits are permuted and then combined with left half to become the new right half</a:t>
            </a:r>
            <a:endParaRPr lang="en-US" altLang="en-US" dirty="0"/>
          </a:p>
        </p:txBody>
      </p:sp>
    </p:spTree>
    <p:extLst>
      <p:ext uri="{BB962C8B-B14F-4D97-AF65-F5344CB8AC3E}">
        <p14:creationId xmlns:p14="http://schemas.microsoft.com/office/powerpoint/2010/main" val="1949944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dirty="0" smtClean="0"/>
              <a:t>DES Algorithm (3)</a:t>
            </a:r>
            <a:endParaRPr lang="en-US" altLang="en-US" dirty="0"/>
          </a:p>
        </p:txBody>
      </p:sp>
      <p:sp>
        <p:nvSpPr>
          <p:cNvPr id="25604" name="Rectangle 3"/>
          <p:cNvSpPr>
            <a:spLocks noGrp="1" noChangeArrowheads="1"/>
          </p:cNvSpPr>
          <p:nvPr>
            <p:ph type="body" idx="1"/>
          </p:nvPr>
        </p:nvSpPr>
        <p:spPr/>
        <p:txBody>
          <a:bodyPr/>
          <a:lstStyle/>
          <a:p>
            <a:r>
              <a:rPr lang="en-US" altLang="en-US" dirty="0" smtClean="0"/>
              <a:t>Cycles</a:t>
            </a:r>
          </a:p>
          <a:p>
            <a:pPr lvl="1"/>
            <a:r>
              <a:rPr lang="en-US" altLang="en-US" dirty="0" smtClean="0"/>
              <a:t>Process iterated 16 times (rounds), each time with different set of tables and different bits from key.</a:t>
            </a:r>
          </a:p>
          <a:p>
            <a:pPr lvl="1"/>
            <a:r>
              <a:rPr lang="en-US" altLang="en-US" dirty="0" smtClean="0"/>
              <a:t>Algorithm then performs final permutation, and 64 bits of output are provided.</a:t>
            </a:r>
          </a:p>
          <a:p>
            <a:r>
              <a:rPr lang="en-US" altLang="en-US" dirty="0"/>
              <a:t>Decryption</a:t>
            </a:r>
          </a:p>
          <a:p>
            <a:pPr lvl="1"/>
            <a:r>
              <a:rPr lang="en-US" altLang="en-US" dirty="0"/>
              <a:t>Decryption uses the same algorithm and same secret key</a:t>
            </a:r>
          </a:p>
          <a:p>
            <a:pPr lvl="1"/>
            <a:r>
              <a:rPr lang="en-US" altLang="en-US" dirty="0"/>
              <a:t>A</a:t>
            </a:r>
            <a:r>
              <a:rPr lang="en-US" altLang="en-US" dirty="0" smtClean="0"/>
              <a:t>pply the same operations key sequence in reverse order (k16</a:t>
            </a:r>
            <a:r>
              <a:rPr lang="en-US" altLang="en-US" dirty="0"/>
              <a:t>, k15, ....k1)</a:t>
            </a:r>
          </a:p>
          <a:p>
            <a:endParaRPr lang="en-US" altLang="en-US" dirty="0" smtClean="0"/>
          </a:p>
          <a:p>
            <a:pPr lvl="1"/>
            <a:endParaRPr lang="en-US" altLang="en-US" dirty="0"/>
          </a:p>
        </p:txBody>
      </p:sp>
    </p:spTree>
    <p:extLst>
      <p:ext uri="{BB962C8B-B14F-4D97-AF65-F5344CB8AC3E}">
        <p14:creationId xmlns:p14="http://schemas.microsoft.com/office/powerpoint/2010/main" val="21146742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6434</TotalTime>
  <Words>2361</Words>
  <Application>Microsoft Macintosh PowerPoint</Application>
  <PresentationFormat>On-screen Show (4:3)</PresentationFormat>
  <Paragraphs>270</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Cambria Math</vt:lpstr>
      <vt:lpstr>PP_C5Modules_CC_License_standard</vt:lpstr>
      <vt:lpstr>Model 2 Introduction to Cryptography</vt:lpstr>
      <vt:lpstr>Module 2: Introduction to Cryptography</vt:lpstr>
      <vt:lpstr>Lesson 2: Symmetric and Asymmetric Cryptography </vt:lpstr>
      <vt:lpstr>Warm up</vt:lpstr>
      <vt:lpstr>Symmetric Key Algorithms</vt:lpstr>
      <vt:lpstr>DES Algorithm history</vt:lpstr>
      <vt:lpstr>DES Algorithm</vt:lpstr>
      <vt:lpstr>DES Algorithm (2)</vt:lpstr>
      <vt:lpstr>DES Algorithm (3)</vt:lpstr>
      <vt:lpstr>Security of DES</vt:lpstr>
      <vt:lpstr>Double DES</vt:lpstr>
      <vt:lpstr>Double DES</vt:lpstr>
      <vt:lpstr>meet-in-the-middle attack</vt:lpstr>
      <vt:lpstr>Two-key Triple DES</vt:lpstr>
      <vt:lpstr>Three-key Triple DES</vt:lpstr>
      <vt:lpstr>DES Weak keys</vt:lpstr>
      <vt:lpstr>Compare DES encryptions</vt:lpstr>
      <vt:lpstr>AES Algorithm history</vt:lpstr>
      <vt:lpstr>AES Algorithm</vt:lpstr>
      <vt:lpstr>AES Algorithm cycle</vt:lpstr>
      <vt:lpstr>AES Algorithm cycle (cont.)</vt:lpstr>
      <vt:lpstr>Challenges</vt:lpstr>
      <vt:lpstr>Public Key (Asymmetric) Cryptography</vt:lpstr>
      <vt:lpstr>Public Key (Asymmetric) Cryptography (cont.)</vt:lpstr>
      <vt:lpstr>Modulo Arithmetic</vt:lpstr>
      <vt:lpstr>Euler's totient function</vt:lpstr>
      <vt:lpstr>Euler's totient function (cont.)</vt:lpstr>
      <vt:lpstr>RSA</vt:lpstr>
      <vt:lpstr>RSA encryption algorithm</vt:lpstr>
      <vt:lpstr>Deriving a key pair</vt:lpstr>
      <vt:lpstr>Key pair</vt:lpstr>
      <vt:lpstr>RSA Algorithm example</vt:lpstr>
      <vt:lpstr>RSA Algorithm example (cont.)</vt:lpstr>
      <vt:lpstr>RSA encryption example</vt:lpstr>
      <vt:lpstr>RSA decryption example</vt:lpstr>
      <vt:lpstr>RSA decryption example (cont.)</vt:lpstr>
      <vt:lpstr>Security of Public Key Encryption</vt:lpstr>
      <vt:lpstr>Discussion</vt:lpstr>
      <vt:lpstr>Summary</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295</cp:revision>
  <cp:lastPrinted>2016-07-18T16:40:10Z</cp:lastPrinted>
  <dcterms:created xsi:type="dcterms:W3CDTF">2016-07-03T20:12:42Z</dcterms:created>
  <dcterms:modified xsi:type="dcterms:W3CDTF">2018-04-24T19:03:01Z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