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2"/>
  </p:notesMasterIdLst>
  <p:handoutMasterIdLst>
    <p:handoutMasterId r:id="rId33"/>
  </p:handoutMasterIdLst>
  <p:sldIdLst>
    <p:sldId id="340" r:id="rId2"/>
    <p:sldId id="363" r:id="rId3"/>
    <p:sldId id="364" r:id="rId4"/>
    <p:sldId id="407" r:id="rId5"/>
    <p:sldId id="368" r:id="rId6"/>
    <p:sldId id="369" r:id="rId7"/>
    <p:sldId id="371" r:id="rId8"/>
    <p:sldId id="408" r:id="rId9"/>
    <p:sldId id="409" r:id="rId10"/>
    <p:sldId id="374" r:id="rId11"/>
    <p:sldId id="411" r:id="rId12"/>
    <p:sldId id="375" r:id="rId13"/>
    <p:sldId id="412" r:id="rId14"/>
    <p:sldId id="376" r:id="rId15"/>
    <p:sldId id="379" r:id="rId16"/>
    <p:sldId id="413" r:id="rId17"/>
    <p:sldId id="414" r:id="rId18"/>
    <p:sldId id="386" r:id="rId19"/>
    <p:sldId id="392" r:id="rId20"/>
    <p:sldId id="397" r:id="rId21"/>
    <p:sldId id="398" r:id="rId22"/>
    <p:sldId id="399" r:id="rId23"/>
    <p:sldId id="400" r:id="rId24"/>
    <p:sldId id="415" r:id="rId25"/>
    <p:sldId id="401" r:id="rId26"/>
    <p:sldId id="403" r:id="rId27"/>
    <p:sldId id="404" r:id="rId28"/>
    <p:sldId id="405" r:id="rId29"/>
    <p:sldId id="406" r:id="rId30"/>
    <p:sldId id="416" r:id="rId31"/>
  </p:sldIdLst>
  <p:sldSz cx="9144000" cy="6858000" type="screen4x3"/>
  <p:notesSz cx="7315200" cy="96012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9" autoAdjust="0"/>
    <p:restoredTop sz="81930" autoAdjust="0"/>
  </p:normalViewPr>
  <p:slideViewPr>
    <p:cSldViewPr snapToGrid="0" snapToObjects="1">
      <p:cViewPr varScale="1">
        <p:scale>
          <a:sx n="66" d="100"/>
          <a:sy n="66" d="100"/>
        </p:scale>
        <p:origin x="235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handoutMaster" Target="handoutMasters/handoutMaster1.xml"/><Relationship Id="rId34" Type="http://schemas.openxmlformats.org/officeDocument/2006/relationships/tags" Target="tags/tag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 Id="rId4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407BE085-9274-C74A-AC75-4A76497E1C8B}" type="datetimeFigureOut">
              <a:rPr lang="en-US" smtClean="0"/>
              <a:t>4/24/18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C944ECF-AA4D-D349-8E88-7A70C0F0EF15}" type="slidenum">
              <a:rPr lang="en-US" smtClean="0"/>
              <a:t>‹#›</a:t>
            </a:fld>
            <a:endParaRPr lang="en-US"/>
          </a:p>
        </p:txBody>
      </p:sp>
    </p:spTree>
    <p:extLst>
      <p:ext uri="{BB962C8B-B14F-4D97-AF65-F5344CB8AC3E}">
        <p14:creationId xmlns:p14="http://schemas.microsoft.com/office/powerpoint/2010/main" val="6720068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4/24/18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93848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C2C3F8-920C-4239-9891-79F2271E8033}" type="slidenum">
              <a:rPr lang="en-US" smtClean="0"/>
              <a:pPr>
                <a:defRPr/>
              </a:pPr>
              <a:t>30</a:t>
            </a:fld>
            <a:endParaRPr lang="en-US"/>
          </a:p>
        </p:txBody>
      </p:sp>
    </p:spTree>
    <p:extLst>
      <p:ext uri="{BB962C8B-B14F-4D97-AF65-F5344CB8AC3E}">
        <p14:creationId xmlns:p14="http://schemas.microsoft.com/office/powerpoint/2010/main" val="343974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©2017 </a:t>
            </a:r>
            <a:r>
              <a:rPr lang="en-US" altLang="x-none" sz="1050" kern="1200" dirty="0">
                <a:solidFill>
                  <a:schemeClr val="tx1"/>
                </a:solidFill>
                <a:latin typeface="Arial" charset="0"/>
                <a:ea typeface="+mn-ea"/>
                <a:cs typeface="Arial" charset="0"/>
              </a:rPr>
              <a:t>by Dr. Jim Alves-Foss and Dr. Jia Song</a:t>
            </a:r>
            <a:r>
              <a:rPr lang="en-US" altLang="x-none" sz="1050" kern="1200">
                <a:solidFill>
                  <a:schemeClr val="tx1"/>
                </a:solidFill>
                <a:latin typeface="Arial" charset="0"/>
                <a:ea typeface="+mn-ea"/>
                <a:cs typeface="Arial" charset="0"/>
              </a:rPr>
              <a:t>,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9.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08124" y="3699714"/>
            <a:ext cx="4881039" cy="803564"/>
          </a:xfrm>
        </p:spPr>
        <p:txBody>
          <a:bodyPr/>
          <a:lstStyle/>
          <a:p>
            <a:r>
              <a:rPr lang="en-US" smtClean="0"/>
              <a:t>Model 2</a:t>
            </a:r>
            <a:br>
              <a:rPr lang="en-US" smtClean="0"/>
            </a:br>
            <a:r>
              <a:rPr lang="en-US" smtClean="0"/>
              <a:t>Introduction to Cryptography</a:t>
            </a:r>
            <a:endParaRPr lang="en-US" dirty="0"/>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13"/>
          </p:nvPr>
        </p:nvSpPr>
        <p:spPr>
          <a:xfrm>
            <a:off x="2608124" y="4804361"/>
            <a:ext cx="4220429" cy="278892"/>
          </a:xfrm>
        </p:spPr>
        <p:txBody>
          <a:bodyPr/>
          <a:lstStyle/>
          <a:p>
            <a:endParaRPr lang="en-US" dirty="0" smtClean="0"/>
          </a:p>
          <a:p>
            <a:r>
              <a:rPr lang="en-US" dirty="0" smtClean="0"/>
              <a:t>Lesson 3: Cryptographic Applications </a:t>
            </a:r>
            <a:endParaRPr lang="en-US" dirty="0"/>
          </a:p>
        </p:txBody>
      </p:sp>
    </p:spTree>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smtClean="0"/>
              <a:t>Diffie-Hellman exchange part 1 - Alice</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smtClean="0"/>
              <a:t>Alice uses her private key and the public keys to compute X:</a:t>
            </a:r>
          </a:p>
          <a:p>
            <a:pPr lvl="1"/>
            <a:r>
              <a:rPr lang="en-US" altLang="en-US" dirty="0" smtClean="0"/>
              <a:t>X = </a:t>
            </a:r>
            <a:r>
              <a:rPr lang="en-US" altLang="en-US" b="1" dirty="0" smtClean="0"/>
              <a:t>g </a:t>
            </a:r>
            <a:r>
              <a:rPr lang="en-US" altLang="en-US" b="1" baseline="30000" dirty="0" smtClean="0"/>
              <a:t>x</a:t>
            </a:r>
            <a:r>
              <a:rPr lang="en-US" altLang="en-US" b="1" dirty="0" smtClean="0"/>
              <a:t> </a:t>
            </a:r>
            <a:r>
              <a:rPr lang="en-US" altLang="en-US" dirty="0" smtClean="0"/>
              <a:t>mod n</a:t>
            </a:r>
          </a:p>
          <a:p>
            <a:r>
              <a:rPr lang="en-US" altLang="en-US" dirty="0" smtClean="0"/>
              <a:t>Alice sends X to Bob</a:t>
            </a:r>
          </a:p>
          <a:p>
            <a:pPr lvl="1"/>
            <a:r>
              <a:rPr lang="en-US" altLang="en-US" dirty="0" smtClean="0"/>
              <a:t>g, n are public known</a:t>
            </a:r>
          </a:p>
          <a:p>
            <a:pPr lvl="1"/>
            <a:r>
              <a:rPr lang="en-US" altLang="en-US" dirty="0" smtClean="0"/>
              <a:t>x private to Alice</a:t>
            </a:r>
          </a:p>
          <a:p>
            <a:pPr lvl="1"/>
            <a:r>
              <a:rPr lang="en-US" altLang="en-US" dirty="0" smtClean="0"/>
              <a:t>X sent to Bob</a:t>
            </a:r>
          </a:p>
          <a:p>
            <a:endParaRPr lang="en-US" dirty="0"/>
          </a:p>
        </p:txBody>
      </p:sp>
    </p:spTree>
    <p:extLst>
      <p:ext uri="{BB962C8B-B14F-4D97-AF65-F5344CB8AC3E}">
        <p14:creationId xmlns:p14="http://schemas.microsoft.com/office/powerpoint/2010/main" val="77144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en-US" altLang="en-US" dirty="0" err="1" smtClean="0"/>
              <a:t>Diffie</a:t>
            </a:r>
            <a:r>
              <a:rPr lang="en-US" altLang="en-US" dirty="0" smtClean="0"/>
              <a:t>-Hellman exchange part 1 - Bob</a:t>
            </a:r>
            <a:endParaRPr lang="en-US" altLang="en-US" dirty="0"/>
          </a:p>
        </p:txBody>
      </p:sp>
      <p:sp>
        <p:nvSpPr>
          <p:cNvPr id="4" name="Content Placeholder 3"/>
          <p:cNvSpPr>
            <a:spLocks noGrp="1"/>
          </p:cNvSpPr>
          <p:nvPr>
            <p:ph idx="1"/>
          </p:nvPr>
        </p:nvSpPr>
        <p:spPr/>
        <p:txBody>
          <a:bodyPr/>
          <a:lstStyle/>
          <a:p>
            <a:r>
              <a:rPr lang="en-US" dirty="0" smtClean="0"/>
              <a:t>Exchange, part 1</a:t>
            </a:r>
          </a:p>
          <a:p>
            <a:r>
              <a:rPr lang="en-US" altLang="en-US" dirty="0"/>
              <a:t>Bob </a:t>
            </a:r>
            <a:r>
              <a:rPr lang="en-US" altLang="en-US" dirty="0" smtClean="0"/>
              <a:t>uses </a:t>
            </a:r>
            <a:r>
              <a:rPr lang="en-US" altLang="en-US" dirty="0"/>
              <a:t>his private key and the public keys to compute </a:t>
            </a:r>
            <a:r>
              <a:rPr lang="en-US" altLang="en-US" dirty="0" smtClean="0"/>
              <a:t>Y:</a:t>
            </a:r>
          </a:p>
          <a:p>
            <a:pPr lvl="1"/>
            <a:r>
              <a:rPr lang="en-US" altLang="en-US" dirty="0"/>
              <a:t>Y</a:t>
            </a:r>
            <a:r>
              <a:rPr lang="en-US" altLang="en-US" dirty="0" smtClean="0"/>
              <a:t> = </a:t>
            </a:r>
            <a:r>
              <a:rPr lang="en-US" altLang="en-US" b="1" dirty="0"/>
              <a:t>g </a:t>
            </a:r>
            <a:r>
              <a:rPr lang="en-US" altLang="en-US" b="1" baseline="30000" dirty="0"/>
              <a:t>y</a:t>
            </a:r>
            <a:r>
              <a:rPr lang="en-US" altLang="en-US" b="1" dirty="0" smtClean="0"/>
              <a:t> </a:t>
            </a:r>
            <a:r>
              <a:rPr lang="en-US" altLang="en-US" dirty="0" smtClean="0"/>
              <a:t>mod n</a:t>
            </a:r>
          </a:p>
          <a:p>
            <a:r>
              <a:rPr lang="en-US" altLang="en-US" dirty="0" smtClean="0"/>
              <a:t>Bob sends Y to Alice</a:t>
            </a:r>
          </a:p>
          <a:p>
            <a:pPr lvl="1"/>
            <a:r>
              <a:rPr lang="en-US" altLang="en-US" dirty="0" smtClean="0"/>
              <a:t>g, n are public known</a:t>
            </a:r>
          </a:p>
          <a:p>
            <a:pPr lvl="1"/>
            <a:r>
              <a:rPr lang="en-US" altLang="en-US" dirty="0" smtClean="0"/>
              <a:t>y private to Bob</a:t>
            </a:r>
          </a:p>
          <a:p>
            <a:pPr lvl="1"/>
            <a:r>
              <a:rPr lang="en-US" altLang="en-US" dirty="0" smtClean="0"/>
              <a:t>Y sent to Alice</a:t>
            </a:r>
          </a:p>
          <a:p>
            <a:pPr lvl="1"/>
            <a:endParaRPr lang="en-US" altLang="en-US" dirty="0" smtClean="0"/>
          </a:p>
          <a:p>
            <a:endParaRPr lang="en-US" dirty="0"/>
          </a:p>
        </p:txBody>
      </p:sp>
    </p:spTree>
    <p:extLst>
      <p:ext uri="{BB962C8B-B14F-4D97-AF65-F5344CB8AC3E}">
        <p14:creationId xmlns:p14="http://schemas.microsoft.com/office/powerpoint/2010/main" val="186344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Alice</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a:t>Alice uses her private key and </a:t>
            </a:r>
            <a:r>
              <a:rPr lang="en-US" altLang="en-US" dirty="0" smtClean="0"/>
              <a:t>Y from Bob to compute k1 (key):</a:t>
            </a:r>
            <a:endParaRPr lang="en-US" altLang="en-US" dirty="0"/>
          </a:p>
          <a:p>
            <a:pPr lvl="1"/>
            <a:r>
              <a:rPr lang="en-US" altLang="en-US" dirty="0" smtClean="0"/>
              <a:t>k1 </a:t>
            </a:r>
            <a:r>
              <a:rPr lang="en-US" altLang="en-US" dirty="0"/>
              <a:t>= </a:t>
            </a:r>
            <a:r>
              <a:rPr lang="en-US" altLang="en-US" b="1" dirty="0" smtClean="0"/>
              <a:t>Y </a:t>
            </a:r>
            <a:r>
              <a:rPr lang="en-US" altLang="en-US" b="1" baseline="30000" dirty="0"/>
              <a:t>x</a:t>
            </a:r>
            <a:r>
              <a:rPr lang="en-US" altLang="en-US" b="1" dirty="0"/>
              <a:t> </a:t>
            </a:r>
            <a:r>
              <a:rPr lang="en-US" altLang="en-US" dirty="0"/>
              <a:t>mod </a:t>
            </a:r>
            <a:r>
              <a:rPr lang="en-US" altLang="en-US" dirty="0" smtClean="0"/>
              <a:t>n</a:t>
            </a:r>
          </a:p>
          <a:p>
            <a:pPr lvl="1"/>
            <a:endParaRPr lang="en-US" altLang="en-US" dirty="0"/>
          </a:p>
          <a:p>
            <a:pPr lvl="1"/>
            <a:r>
              <a:rPr lang="en-US" altLang="en-US" dirty="0" smtClean="0"/>
              <a:t>g</a:t>
            </a:r>
            <a:r>
              <a:rPr lang="en-US" altLang="en-US" dirty="0"/>
              <a:t>, n are public known</a:t>
            </a:r>
          </a:p>
          <a:p>
            <a:pPr lvl="1"/>
            <a:r>
              <a:rPr lang="en-US" altLang="en-US" dirty="0" smtClean="0"/>
              <a:t>x private to Alice</a:t>
            </a:r>
          </a:p>
          <a:p>
            <a:pPr lvl="1"/>
            <a:r>
              <a:rPr lang="en-US" altLang="en-US" dirty="0" smtClean="0"/>
              <a:t>Y is sent from Bob</a:t>
            </a:r>
            <a:endParaRPr lang="en-US" altLang="en-US" dirty="0"/>
          </a:p>
          <a:p>
            <a:endParaRPr lang="en-US" altLang="en-US" dirty="0"/>
          </a:p>
        </p:txBody>
      </p:sp>
    </p:spTree>
    <p:extLst>
      <p:ext uri="{BB962C8B-B14F-4D97-AF65-F5344CB8AC3E}">
        <p14:creationId xmlns:p14="http://schemas.microsoft.com/office/powerpoint/2010/main" val="137085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en-US" dirty="0" err="1" smtClean="0"/>
              <a:t>Diffie</a:t>
            </a:r>
            <a:r>
              <a:rPr lang="en-US" altLang="en-US" dirty="0" smtClean="0"/>
              <a:t>-Hellman exchange part 2 - Bob</a:t>
            </a:r>
            <a:endParaRPr lang="en-US" altLang="en-US" dirty="0"/>
          </a:p>
        </p:txBody>
      </p:sp>
      <p:sp>
        <p:nvSpPr>
          <p:cNvPr id="35844" name="Rectangle 3"/>
          <p:cNvSpPr>
            <a:spLocks noGrp="1" noChangeArrowheads="1"/>
          </p:cNvSpPr>
          <p:nvPr>
            <p:ph type="body" idx="1"/>
          </p:nvPr>
        </p:nvSpPr>
        <p:spPr/>
        <p:txBody>
          <a:bodyPr/>
          <a:lstStyle/>
          <a:p>
            <a:r>
              <a:rPr lang="en-US" altLang="en-US" dirty="0" smtClean="0"/>
              <a:t>The Exchange, part 2</a:t>
            </a:r>
          </a:p>
          <a:p>
            <a:r>
              <a:rPr lang="en-US" altLang="en-US" dirty="0" smtClean="0"/>
              <a:t>Bob </a:t>
            </a:r>
            <a:r>
              <a:rPr lang="en-US" altLang="en-US" dirty="0"/>
              <a:t>uses </a:t>
            </a:r>
            <a:r>
              <a:rPr lang="en-US" altLang="en-US" dirty="0" smtClean="0"/>
              <a:t>his </a:t>
            </a:r>
            <a:r>
              <a:rPr lang="en-US" altLang="en-US" dirty="0"/>
              <a:t>private key and X</a:t>
            </a:r>
            <a:r>
              <a:rPr lang="en-US" altLang="en-US" dirty="0" smtClean="0"/>
              <a:t> from Alice to compute k2 (key):</a:t>
            </a:r>
            <a:endParaRPr lang="en-US" altLang="en-US" dirty="0"/>
          </a:p>
          <a:p>
            <a:pPr lvl="1"/>
            <a:r>
              <a:rPr lang="en-US" altLang="en-US" dirty="0" smtClean="0"/>
              <a:t>k2 </a:t>
            </a:r>
            <a:r>
              <a:rPr lang="en-US" altLang="en-US" dirty="0"/>
              <a:t>= </a:t>
            </a:r>
            <a:r>
              <a:rPr lang="en-US" altLang="en-US" b="1" dirty="0" smtClean="0"/>
              <a:t>X </a:t>
            </a:r>
            <a:r>
              <a:rPr lang="en-US" altLang="en-US" b="1" baseline="30000" dirty="0" smtClean="0"/>
              <a:t>y</a:t>
            </a:r>
            <a:r>
              <a:rPr lang="en-US" altLang="en-US" b="1" dirty="0" smtClean="0"/>
              <a:t> </a:t>
            </a:r>
            <a:r>
              <a:rPr lang="en-US" altLang="en-US" dirty="0" smtClean="0"/>
              <a:t>mod n</a:t>
            </a:r>
          </a:p>
          <a:p>
            <a:pPr lvl="1"/>
            <a:endParaRPr lang="en-US" altLang="en-US" dirty="0"/>
          </a:p>
          <a:p>
            <a:pPr lvl="1"/>
            <a:r>
              <a:rPr lang="en-US" altLang="en-US" dirty="0" smtClean="0"/>
              <a:t>g</a:t>
            </a:r>
            <a:r>
              <a:rPr lang="en-US" altLang="en-US" dirty="0"/>
              <a:t>, n are public known</a:t>
            </a:r>
          </a:p>
          <a:p>
            <a:pPr lvl="1"/>
            <a:r>
              <a:rPr lang="en-US" altLang="en-US" dirty="0" smtClean="0"/>
              <a:t>y private to Bob</a:t>
            </a:r>
          </a:p>
          <a:p>
            <a:pPr lvl="1"/>
            <a:r>
              <a:rPr lang="en-US" altLang="en-US" dirty="0"/>
              <a:t>X</a:t>
            </a:r>
            <a:r>
              <a:rPr lang="en-US" altLang="en-US" dirty="0" smtClean="0"/>
              <a:t> is sent from Alice</a:t>
            </a:r>
            <a:endParaRPr lang="en-US" altLang="en-US" dirty="0"/>
          </a:p>
          <a:p>
            <a:endParaRPr lang="en-US" altLang="en-US" dirty="0"/>
          </a:p>
        </p:txBody>
      </p:sp>
    </p:spTree>
    <p:extLst>
      <p:ext uri="{BB962C8B-B14F-4D97-AF65-F5344CB8AC3E}">
        <p14:creationId xmlns:p14="http://schemas.microsoft.com/office/powerpoint/2010/main" val="196757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en-US" dirty="0" err="1" smtClean="0"/>
              <a:t>Diffie</a:t>
            </a:r>
            <a:r>
              <a:rPr lang="en-US" altLang="en-US" dirty="0" smtClean="0"/>
              <a:t>-Hellman example</a:t>
            </a:r>
            <a:endParaRPr lang="en-US" altLang="en-US" dirty="0"/>
          </a:p>
        </p:txBody>
      </p:sp>
      <mc:AlternateContent xmlns:mc="http://schemas.openxmlformats.org/markup-compatibility/2006" xmlns:a14="http://schemas.microsoft.com/office/drawing/2010/main">
        <mc:Choice Requires="a14">
          <p:sp>
            <p:nvSpPr>
              <p:cNvPr id="36868" name="Rectangle 3"/>
              <p:cNvSpPr>
                <a:spLocks noGrp="1" noChangeArrowheads="1"/>
              </p:cNvSpPr>
              <p:nvPr>
                <p:ph type="body" idx="1"/>
              </p:nvPr>
            </p:nvSpPr>
            <p:spPr/>
            <p:txBody>
              <a:bodyPr/>
              <a:lstStyle/>
              <a:p>
                <a:r>
                  <a:rPr lang="en-US" altLang="en-US" dirty="0" smtClean="0"/>
                  <a:t>Keys K1 and K2 are identical! 	</a:t>
                </a:r>
              </a:p>
              <a:p>
                <a:pPr marL="0" indent="0">
                  <a:buNone/>
                </a:pPr>
                <a:r>
                  <a:rPr lang="en-US" altLang="en-US" dirty="0" smtClean="0"/>
                  <a:t>			k2 = </a:t>
                </a:r>
                <a:r>
                  <a:rPr lang="en-US" altLang="en-US" b="1" dirty="0"/>
                  <a:t>X </a:t>
                </a:r>
                <a:r>
                  <a:rPr lang="en-US" altLang="en-US" b="1" baseline="30000" dirty="0"/>
                  <a:t>y</a:t>
                </a:r>
                <a:r>
                  <a:rPr lang="en-US" altLang="en-US" dirty="0" smtClean="0"/>
                  <a:t> mod n</a:t>
                </a:r>
              </a:p>
              <a:p>
                <a:pPr marL="0" indent="0">
                  <a:buNone/>
                </a:pPr>
                <a:r>
                  <a:rPr lang="en-US" altLang="en-US" dirty="0" smtClean="0"/>
                  <a:t>			     = </a:t>
                </a:r>
                <a14:m>
                  <m:oMath xmlns:m="http://schemas.openxmlformats.org/officeDocument/2006/math">
                    <m:r>
                      <a:rPr lang="en-US" altLang="en-US" b="0" i="1" smtClean="0">
                        <a:latin typeface="Cambria Math" charset="0"/>
                      </a:rPr>
                      <m:t>(</m:t>
                    </m:r>
                  </m:oMath>
                </a14:m>
                <a:r>
                  <a:rPr lang="en-US" altLang="en-US" b="1" dirty="0" smtClean="0"/>
                  <a:t>g </a:t>
                </a:r>
                <a:r>
                  <a:rPr lang="en-US" altLang="en-US" b="1" baseline="30000" dirty="0" smtClean="0"/>
                  <a:t>x</a:t>
                </a:r>
                <a:r>
                  <a:rPr lang="en-US" altLang="en-US" dirty="0" smtClean="0"/>
                  <a:t> mod</a:t>
                </a:r>
                <a14:m>
                  <m:oMath xmlns:m="http://schemas.openxmlformats.org/officeDocument/2006/math">
                    <m:sSup>
                      <m:sSupPr>
                        <m:ctrlPr>
                          <a:rPr lang="en-US" altLang="en-US" i="1" smtClean="0">
                            <a:latin typeface="Cambria Math" charset="0"/>
                          </a:rPr>
                        </m:ctrlPr>
                      </m:sSupPr>
                      <m:e>
                        <m:r>
                          <a:rPr lang="en-US" altLang="en-US" b="0" i="1" smtClean="0">
                            <a:latin typeface="Cambria Math" charset="0"/>
                          </a:rPr>
                          <m:t>)</m:t>
                        </m:r>
                      </m:e>
                      <m:sup>
                        <m:r>
                          <a:rPr lang="en-US" altLang="en-US" b="0" i="1" smtClean="0">
                            <a:latin typeface="Cambria Math" charset="0"/>
                          </a:rPr>
                          <m:t>𝑦</m:t>
                        </m:r>
                      </m:sup>
                    </m:sSup>
                  </m:oMath>
                </a14:m>
                <a:r>
                  <a:rPr lang="en-US" altLang="en-US" dirty="0" smtClean="0"/>
                  <a:t> mod n</a:t>
                </a:r>
              </a:p>
              <a:p>
                <a:pPr marL="342900" lvl="1" indent="0">
                  <a:buNone/>
                </a:pPr>
                <a:r>
                  <a:rPr lang="en-US" altLang="en-US" dirty="0" smtClean="0"/>
                  <a:t>			      = (</a:t>
                </a:r>
                <a:r>
                  <a:rPr lang="en-US" altLang="en-US" b="1" dirty="0"/>
                  <a:t>g </a:t>
                </a:r>
                <a:r>
                  <a:rPr lang="en-US" altLang="en-US" b="1" baseline="30000" dirty="0" err="1" smtClean="0"/>
                  <a:t>xy</a:t>
                </a:r>
                <a:r>
                  <a:rPr lang="en-US" altLang="en-US" dirty="0" smtClean="0"/>
                  <a:t> </a:t>
                </a:r>
                <a:r>
                  <a:rPr lang="en-US" altLang="en-US" dirty="0"/>
                  <a:t>) </a:t>
                </a:r>
                <a:r>
                  <a:rPr lang="en-US" altLang="en-US" dirty="0" smtClean="0"/>
                  <a:t>mod n</a:t>
                </a:r>
              </a:p>
              <a:p>
                <a:pPr marL="342900" lvl="1" indent="0">
                  <a:buNone/>
                </a:pPr>
                <a:r>
                  <a:rPr lang="en-US" altLang="en-US" dirty="0" smtClean="0"/>
                  <a:t>	      	      	      = (</a:t>
                </a:r>
                <a:r>
                  <a:rPr lang="en-US" altLang="en-US" b="1" dirty="0"/>
                  <a:t>g </a:t>
                </a:r>
                <a:r>
                  <a:rPr lang="en-US" altLang="en-US" b="1" dirty="0" err="1" smtClean="0"/>
                  <a:t>y</a:t>
                </a:r>
                <a:r>
                  <a:rPr lang="en-US" altLang="en-US" b="1" baseline="30000" dirty="0" err="1" smtClean="0"/>
                  <a:t>x</a:t>
                </a:r>
                <a:r>
                  <a:rPr lang="en-US" altLang="en-US" dirty="0" smtClean="0"/>
                  <a:t> </a:t>
                </a:r>
                <a:r>
                  <a:rPr lang="en-US" altLang="en-US" dirty="0"/>
                  <a:t>) </a:t>
                </a:r>
                <a:r>
                  <a:rPr lang="en-US" altLang="en-US" dirty="0" smtClean="0"/>
                  <a:t>mod n</a:t>
                </a:r>
              </a:p>
              <a:p>
                <a:pPr marL="0" indent="0">
                  <a:buNone/>
                </a:pPr>
                <a:r>
                  <a:rPr lang="en-US" altLang="en-US" dirty="0" smtClean="0"/>
                  <a:t> 			     = </a:t>
                </a:r>
                <a14:m>
                  <m:oMath xmlns:m="http://schemas.openxmlformats.org/officeDocument/2006/math">
                    <m:r>
                      <a:rPr lang="en-US" altLang="en-US" i="1">
                        <a:latin typeface="Cambria Math" charset="0"/>
                      </a:rPr>
                      <m:t>(</m:t>
                    </m:r>
                  </m:oMath>
                </a14:m>
                <a:r>
                  <a:rPr lang="en-US" altLang="en-US" b="1" dirty="0"/>
                  <a:t>g </a:t>
                </a:r>
                <a:r>
                  <a:rPr lang="en-US" altLang="en-US" b="1" baseline="30000" dirty="0" smtClean="0"/>
                  <a:t>y</a:t>
                </a:r>
                <a:r>
                  <a:rPr lang="en-US" altLang="en-US" dirty="0" smtClean="0"/>
                  <a:t> </a:t>
                </a:r>
                <a:r>
                  <a:rPr lang="en-US" altLang="en-US" dirty="0"/>
                  <a:t>mod</a:t>
                </a:r>
                <a14:m>
                  <m:oMath xmlns:m="http://schemas.openxmlformats.org/officeDocument/2006/math">
                    <m:sSup>
                      <m:sSupPr>
                        <m:ctrlPr>
                          <a:rPr lang="en-US" altLang="en-US" i="1">
                            <a:latin typeface="Cambria Math" charset="0"/>
                          </a:rPr>
                        </m:ctrlPr>
                      </m:sSupPr>
                      <m:e>
                        <m:r>
                          <a:rPr lang="en-US" altLang="en-US" i="1">
                            <a:latin typeface="Cambria Math" charset="0"/>
                          </a:rPr>
                          <m:t>)</m:t>
                        </m:r>
                      </m:e>
                      <m:sup>
                        <m:r>
                          <a:rPr lang="en-US" altLang="en-US" b="0" i="1" smtClean="0">
                            <a:latin typeface="Cambria Math" charset="0"/>
                          </a:rPr>
                          <m:t>𝑥</m:t>
                        </m:r>
                      </m:sup>
                    </m:sSup>
                  </m:oMath>
                </a14:m>
                <a:r>
                  <a:rPr lang="en-US" altLang="en-US" dirty="0"/>
                  <a:t> mod n</a:t>
                </a:r>
              </a:p>
              <a:p>
                <a:pPr marL="342900" lvl="1" indent="0">
                  <a:buNone/>
                </a:pPr>
                <a:r>
                  <a:rPr lang="en-US" altLang="en-US" dirty="0" smtClean="0"/>
                  <a:t> 			      = </a:t>
                </a:r>
                <a:r>
                  <a:rPr lang="en-US" altLang="en-US" b="1" dirty="0" smtClean="0"/>
                  <a:t>Y </a:t>
                </a:r>
                <a:r>
                  <a:rPr lang="en-US" altLang="en-US" b="1" baseline="30000" dirty="0"/>
                  <a:t>x</a:t>
                </a:r>
                <a:r>
                  <a:rPr lang="en-US" altLang="en-US" dirty="0" smtClean="0"/>
                  <a:t> </a:t>
                </a:r>
                <a:r>
                  <a:rPr lang="en-US" altLang="en-US" dirty="0"/>
                  <a:t>mod </a:t>
                </a:r>
                <a:r>
                  <a:rPr lang="en-US" altLang="en-US" dirty="0" smtClean="0"/>
                  <a:t>n</a:t>
                </a:r>
              </a:p>
              <a:p>
                <a:pPr marL="342900" lvl="1" indent="0">
                  <a:buNone/>
                </a:pPr>
                <a:r>
                  <a:rPr lang="en-US" altLang="en-US" dirty="0" smtClean="0"/>
                  <a:t>			      = k1</a:t>
                </a:r>
              </a:p>
              <a:p>
                <a:pPr lvl="1"/>
                <a:r>
                  <a:rPr lang="en-US" altLang="en-US" dirty="0" smtClean="0"/>
                  <a:t>Alice and Bob now have a shared secret key k (k = k1 = k2)</a:t>
                </a:r>
                <a:endParaRPr lang="en-US" altLang="en-US" dirty="0"/>
              </a:p>
            </p:txBody>
          </p:sp>
        </mc:Choice>
        <mc:Fallback xmlns="">
          <p:sp>
            <p:nvSpPr>
              <p:cNvPr id="36868"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391" t="-2033" r="-541"/>
                </a:stretch>
              </a:blipFill>
            </p:spPr>
            <p:txBody>
              <a:bodyPr/>
              <a:lstStyle/>
              <a:p>
                <a:r>
                  <a:rPr lang="en-US">
                    <a:noFill/>
                  </a:rPr>
                  <a:t> </a:t>
                </a:r>
              </a:p>
            </p:txBody>
          </p:sp>
        </mc:Fallback>
      </mc:AlternateContent>
    </p:spTree>
    <p:extLst>
      <p:ext uri="{BB962C8B-B14F-4D97-AF65-F5344CB8AC3E}">
        <p14:creationId xmlns:p14="http://schemas.microsoft.com/office/powerpoint/2010/main" val="169741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en-US" dirty="0" err="1" smtClean="0"/>
              <a:t>Diffie</a:t>
            </a:r>
            <a:r>
              <a:rPr lang="en-US" altLang="en-US" dirty="0" smtClean="0"/>
              <a:t>-Hellman </a:t>
            </a:r>
            <a:endParaRPr lang="en-US" altLang="en-US" dirty="0"/>
          </a:p>
        </p:txBody>
      </p:sp>
      <p:sp>
        <p:nvSpPr>
          <p:cNvPr id="38916" name="Rectangle 3"/>
          <p:cNvSpPr>
            <a:spLocks noGrp="1" noChangeArrowheads="1"/>
          </p:cNvSpPr>
          <p:nvPr>
            <p:ph type="body" idx="1"/>
          </p:nvPr>
        </p:nvSpPr>
        <p:spPr/>
        <p:txBody>
          <a:bodyPr/>
          <a:lstStyle/>
          <a:p>
            <a:r>
              <a:rPr lang="en-US" altLang="en-US" dirty="0" smtClean="0"/>
              <a:t>The protocol depends on discrete logarithm problem for its security. </a:t>
            </a:r>
          </a:p>
          <a:p>
            <a:r>
              <a:rPr lang="en-US" altLang="en-US" dirty="0" smtClean="0"/>
              <a:t>It assumes that it is computationally infeasible to calculate the shared secret key </a:t>
            </a:r>
          </a:p>
          <a:p>
            <a:r>
              <a:rPr lang="en-US" altLang="en-US" dirty="0" smtClean="0"/>
              <a:t>Even if an attacker can obtain n, g, X, Y he cannot directly compute k1=k2</a:t>
            </a:r>
          </a:p>
        </p:txBody>
      </p:sp>
    </p:spTree>
    <p:extLst>
      <p:ext uri="{BB962C8B-B14F-4D97-AF65-F5344CB8AC3E}">
        <p14:creationId xmlns:p14="http://schemas.microsoft.com/office/powerpoint/2010/main" val="142361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Man-in-the-middle attack</a:t>
            </a:r>
            <a:endParaRPr lang="en-US" dirty="0"/>
          </a:p>
        </p:txBody>
      </p:sp>
      <p:sp>
        <p:nvSpPr>
          <p:cNvPr id="3" name="Content Placeholder 2"/>
          <p:cNvSpPr>
            <a:spLocks noGrp="1"/>
          </p:cNvSpPr>
          <p:nvPr>
            <p:ph idx="1"/>
          </p:nvPr>
        </p:nvSpPr>
        <p:spPr/>
        <p:txBody>
          <a:bodyPr/>
          <a:lstStyle/>
          <a:p>
            <a:r>
              <a:rPr lang="en-US" dirty="0"/>
              <a:t>An attack on the authentication protocol run in which the Attacker positions himself in between the Claimant and Verifier so that he can intercept and alter data traveling between them. </a:t>
            </a:r>
          </a:p>
          <a:p>
            <a:endParaRPr lang="en-US" dirty="0"/>
          </a:p>
        </p:txBody>
      </p:sp>
    </p:spTree>
    <p:extLst>
      <p:ext uri="{BB962C8B-B14F-4D97-AF65-F5344CB8AC3E}">
        <p14:creationId xmlns:p14="http://schemas.microsoft.com/office/powerpoint/2010/main" val="177272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a:t>
            </a:r>
            <a:endParaRPr lang="en-US" dirty="0"/>
          </a:p>
        </p:txBody>
      </p:sp>
      <p:sp>
        <p:nvSpPr>
          <p:cNvPr id="3" name="Content Placeholder 2"/>
          <p:cNvSpPr>
            <a:spLocks noGrp="1"/>
          </p:cNvSpPr>
          <p:nvPr>
            <p:ph idx="1"/>
          </p:nvPr>
        </p:nvSpPr>
        <p:spPr/>
        <p:txBody>
          <a:bodyPr/>
          <a:lstStyle/>
          <a:p>
            <a:r>
              <a:rPr lang="en-US" dirty="0"/>
              <a:t>A function that maps a bit string of arbitrary length to a fixed length bit string. Approved hash functions satisfy the following properties: </a:t>
            </a:r>
          </a:p>
          <a:p>
            <a:r>
              <a:rPr lang="en-US" dirty="0"/>
              <a:t>1)  One-Way. It is computationally infeasible to find any input that </a:t>
            </a:r>
            <a:r>
              <a:rPr lang="en-US" dirty="0" smtClean="0"/>
              <a:t>maps </a:t>
            </a:r>
            <a:r>
              <a:rPr lang="en-US" dirty="0"/>
              <a:t>to any </a:t>
            </a:r>
            <a:r>
              <a:rPr lang="en-US" dirty="0" err="1"/>
              <a:t>prespecified</a:t>
            </a:r>
            <a:r>
              <a:rPr lang="en-US" dirty="0"/>
              <a:t> output. </a:t>
            </a:r>
          </a:p>
          <a:p>
            <a:r>
              <a:rPr lang="en-US" dirty="0"/>
              <a:t>2)  Collision Resistant. It is computationally infeasible to find any </a:t>
            </a:r>
            <a:r>
              <a:rPr lang="en-US" dirty="0" smtClean="0"/>
              <a:t>two </a:t>
            </a:r>
            <a:r>
              <a:rPr lang="en-US" dirty="0"/>
              <a:t>distinct inputs that map to the same output. </a:t>
            </a:r>
            <a:endParaRPr lang="en-US" dirty="0">
              <a:effectLst/>
            </a:endParaRPr>
          </a:p>
        </p:txBody>
      </p:sp>
    </p:spTree>
    <p:extLst>
      <p:ext uri="{BB962C8B-B14F-4D97-AF65-F5344CB8AC3E}">
        <p14:creationId xmlns:p14="http://schemas.microsoft.com/office/powerpoint/2010/main" val="112077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Authentication Code</a:t>
            </a:r>
            <a:endParaRPr lang="en-US" dirty="0"/>
          </a:p>
        </p:txBody>
      </p:sp>
      <p:sp>
        <p:nvSpPr>
          <p:cNvPr id="3" name="Content Placeholder 2"/>
          <p:cNvSpPr>
            <a:spLocks noGrp="1"/>
          </p:cNvSpPr>
          <p:nvPr>
            <p:ph idx="1"/>
          </p:nvPr>
        </p:nvSpPr>
        <p:spPr>
          <a:xfrm>
            <a:off x="725632" y="1279525"/>
            <a:ext cx="7886700" cy="4799100"/>
          </a:xfrm>
        </p:spPr>
        <p:txBody>
          <a:bodyPr/>
          <a:lstStyle/>
          <a:p>
            <a:r>
              <a:rPr lang="en-US" dirty="0" smtClean="0"/>
              <a:t>Message authentication code - </a:t>
            </a:r>
            <a:r>
              <a:rPr lang="en-US" dirty="0"/>
              <a:t>A cryptographic checksum on data that uses a symmetric key to detect both accidental and intentional modifications of the data. MACs provide authenticity and integrity protection, but not non- repudiation protection. </a:t>
            </a:r>
            <a:endParaRPr lang="en-US" dirty="0" smtClean="0"/>
          </a:p>
          <a:p>
            <a:r>
              <a:rPr lang="en-US" dirty="0" smtClean="0"/>
              <a:t>Message or data authentication is a procedure that allows communicating parties to verify that received contents have not been altered and the source is authentic .</a:t>
            </a:r>
          </a:p>
          <a:p>
            <a:endParaRPr lang="en-US" dirty="0" smtClean="0"/>
          </a:p>
          <a:p>
            <a:endParaRPr lang="en-US" dirty="0"/>
          </a:p>
        </p:txBody>
      </p:sp>
    </p:spTree>
    <p:extLst>
      <p:ext uri="{BB962C8B-B14F-4D97-AF65-F5344CB8AC3E}">
        <p14:creationId xmlns:p14="http://schemas.microsoft.com/office/powerpoint/2010/main" val="483862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Hash function requirements</a:t>
            </a:r>
            <a:endParaRPr lang="en-US" dirty="0"/>
          </a:p>
        </p:txBody>
      </p:sp>
      <p:sp>
        <p:nvSpPr>
          <p:cNvPr id="3" name="Content Placeholder 2"/>
          <p:cNvSpPr>
            <a:spLocks noGrp="1"/>
          </p:cNvSpPr>
          <p:nvPr>
            <p:ph idx="1"/>
          </p:nvPr>
        </p:nvSpPr>
        <p:spPr/>
        <p:txBody>
          <a:bodyPr/>
          <a:lstStyle/>
          <a:p>
            <a:r>
              <a:rPr lang="en-US" dirty="0" smtClean="0"/>
              <a:t>1. Hash function can be applied to a block of data of any size.</a:t>
            </a:r>
          </a:p>
          <a:p>
            <a:r>
              <a:rPr lang="en-US" dirty="0" smtClean="0"/>
              <a:t>2. It should produce a fixed-length output.</a:t>
            </a:r>
          </a:p>
          <a:p>
            <a:r>
              <a:rPr lang="en-US" dirty="0" smtClean="0"/>
              <a:t>3. The hush function should be easy to compute .</a:t>
            </a:r>
          </a:p>
          <a:p>
            <a:r>
              <a:rPr lang="en-US" dirty="0" smtClean="0"/>
              <a:t>4. For any hash total </a:t>
            </a:r>
            <a:r>
              <a:rPr lang="en-US" i="1" dirty="0" smtClean="0"/>
              <a:t>h</a:t>
            </a:r>
            <a:r>
              <a:rPr lang="en-US" dirty="0" smtClean="0"/>
              <a:t>, it is computationally infeasible to find x such that H(x) = h. (one-way hash) </a:t>
            </a:r>
          </a:p>
          <a:p>
            <a:r>
              <a:rPr lang="en-US" dirty="0" smtClean="0"/>
              <a:t>5. It is computationally infeasible to find any pair (x, y) such that H(x) = H(y). (strong collision resistant)</a:t>
            </a:r>
          </a:p>
          <a:p>
            <a:endParaRPr lang="en-US" dirty="0"/>
          </a:p>
        </p:txBody>
      </p:sp>
    </p:spTree>
    <p:extLst>
      <p:ext uri="{BB962C8B-B14F-4D97-AF65-F5344CB8AC3E}">
        <p14:creationId xmlns:p14="http://schemas.microsoft.com/office/powerpoint/2010/main" val="105665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2: Introduction to Cryptography</a:t>
            </a:r>
            <a:endParaRPr lang="en-US" dirty="0"/>
          </a:p>
        </p:txBody>
      </p:sp>
      <p:sp>
        <p:nvSpPr>
          <p:cNvPr id="3" name="Content Placeholder 2"/>
          <p:cNvSpPr>
            <a:spLocks noGrp="1"/>
          </p:cNvSpPr>
          <p:nvPr>
            <p:ph idx="1"/>
          </p:nvPr>
        </p:nvSpPr>
        <p:spPr/>
        <p:txBody>
          <a:bodyPr/>
          <a:lstStyle/>
          <a:p>
            <a:r>
              <a:rPr lang="en-US" dirty="0" smtClean="0"/>
              <a:t>Module Description: </a:t>
            </a:r>
          </a:p>
          <a:p>
            <a:r>
              <a:rPr lang="en-US" sz="2600" dirty="0" smtClean="0"/>
              <a:t>This module provides an overview of cryptography. Students will be given an overview at first, such as different encryption methods. Then more details will be provided on symmetric cryptography and asymmetric cryptography, such as DES, AES, RSA. Another micro module talks about cryptographic applications that are widely used in the real world. </a:t>
            </a:r>
            <a:endParaRPr lang="en-US" dirty="0" smtClean="0"/>
          </a:p>
          <a:p>
            <a:r>
              <a:rPr lang="en-US" dirty="0" smtClean="0"/>
              <a:t>Topics:</a:t>
            </a:r>
          </a:p>
          <a:p>
            <a:pPr lvl="1"/>
            <a:r>
              <a:rPr lang="en-US" dirty="0" smtClean="0"/>
              <a:t>Lesson 1: Cryptography Overview </a:t>
            </a:r>
          </a:p>
          <a:p>
            <a:pPr lvl="1"/>
            <a:r>
              <a:rPr lang="en-US" dirty="0" smtClean="0"/>
              <a:t>Lesson 2: Symmetric and Asymmetric Cryptography </a:t>
            </a:r>
          </a:p>
          <a:p>
            <a:pPr lvl="1"/>
            <a:r>
              <a:rPr lang="en-US" dirty="0" smtClean="0"/>
              <a:t>Lesson 3: Cryptographic Applications </a:t>
            </a:r>
            <a:endParaRPr lang="en-US" dirty="0"/>
          </a:p>
        </p:txBody>
      </p:sp>
    </p:spTree>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Signatures</a:t>
            </a:r>
            <a:endParaRPr lang="en-US" dirty="0"/>
          </a:p>
        </p:txBody>
      </p:sp>
      <p:sp>
        <p:nvSpPr>
          <p:cNvPr id="3" name="Content Placeholder 2"/>
          <p:cNvSpPr>
            <a:spLocks noGrp="1"/>
          </p:cNvSpPr>
          <p:nvPr>
            <p:ph idx="1"/>
          </p:nvPr>
        </p:nvSpPr>
        <p:spPr/>
        <p:txBody>
          <a:bodyPr/>
          <a:lstStyle/>
          <a:p>
            <a:r>
              <a:rPr lang="en-US" dirty="0" smtClean="0"/>
              <a:t>Digital signature - An </a:t>
            </a:r>
            <a:r>
              <a:rPr lang="en-US" dirty="0"/>
              <a:t>asymmetric key operation where the private key is used to digitally sign data and the public key is used to verify the signature. Digital signatures provide authenticity protection, integrity protection, and non-repudiation. </a:t>
            </a:r>
            <a:endParaRPr lang="en-US" dirty="0" smtClean="0"/>
          </a:p>
          <a:p>
            <a:r>
              <a:rPr lang="en-US" dirty="0" smtClean="0"/>
              <a:t>Used for authenticating both source and integrity of data</a:t>
            </a:r>
          </a:p>
          <a:p>
            <a:r>
              <a:rPr lang="en-US" dirty="0" smtClean="0"/>
              <a:t>Does not provide confidentiality. </a:t>
            </a:r>
          </a:p>
          <a:p>
            <a:endParaRPr lang="en-US" dirty="0"/>
          </a:p>
        </p:txBody>
      </p:sp>
    </p:spTree>
    <p:extLst>
      <p:ext uri="{BB962C8B-B14F-4D97-AF65-F5344CB8AC3E}">
        <p14:creationId xmlns:p14="http://schemas.microsoft.com/office/powerpoint/2010/main" val="39750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a:t>
            </a:r>
            <a:endParaRPr lang="en-US" dirty="0"/>
          </a:p>
        </p:txBody>
      </p:sp>
      <p:sp>
        <p:nvSpPr>
          <p:cNvPr id="3" name="Content Placeholder 2"/>
          <p:cNvSpPr>
            <a:spLocks noGrp="1"/>
          </p:cNvSpPr>
          <p:nvPr>
            <p:ph idx="1"/>
          </p:nvPr>
        </p:nvSpPr>
        <p:spPr/>
        <p:txBody>
          <a:bodyPr/>
          <a:lstStyle/>
          <a:p>
            <a:r>
              <a:rPr lang="en-US" dirty="0" smtClean="0"/>
              <a:t>Suppose that Bob wants to send a message to Alice. Digital signature can be used to ensure the message is truly from Bob.</a:t>
            </a:r>
          </a:p>
          <a:p>
            <a:pPr lvl="1"/>
            <a:r>
              <a:rPr lang="en-US" dirty="0" smtClean="0"/>
              <a:t>Bob uses a secure hash function to generate a hash value for the message, and then encrypts the hash value with his private key, creating a digital signature. Then the message and the digital signature will be sent to Alice</a:t>
            </a:r>
          </a:p>
          <a:p>
            <a:r>
              <a:rPr lang="en-US" dirty="0" smtClean="0"/>
              <a:t>When </a:t>
            </a:r>
            <a:r>
              <a:rPr lang="en-US" dirty="0"/>
              <a:t>Alice receives the message </a:t>
            </a:r>
            <a:r>
              <a:rPr lang="en-US" dirty="0" smtClean="0"/>
              <a:t>and the digital signature, she will </a:t>
            </a:r>
            <a:endParaRPr lang="en-US" dirty="0"/>
          </a:p>
          <a:p>
            <a:pPr lvl="1"/>
            <a:r>
              <a:rPr lang="en-US" dirty="0"/>
              <a:t>C</a:t>
            </a:r>
            <a:r>
              <a:rPr lang="en-US" dirty="0" smtClean="0"/>
              <a:t>alculates </a:t>
            </a:r>
            <a:r>
              <a:rPr lang="en-US" dirty="0"/>
              <a:t>a hash value for the </a:t>
            </a:r>
            <a:r>
              <a:rPr lang="en-US" dirty="0" smtClean="0"/>
              <a:t>message, decrypts the digital signature, and then compares her calculated hash value with the one received from Bob.  </a:t>
            </a:r>
          </a:p>
          <a:p>
            <a:endParaRPr lang="en-US" dirty="0"/>
          </a:p>
        </p:txBody>
      </p:sp>
    </p:spTree>
    <p:extLst>
      <p:ext uri="{BB962C8B-B14F-4D97-AF65-F5344CB8AC3E}">
        <p14:creationId xmlns:p14="http://schemas.microsoft.com/office/powerpoint/2010/main" val="93985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Signatures example </a:t>
            </a:r>
            <a:r>
              <a:rPr lang="en-US" dirty="0"/>
              <a:t>(</a:t>
            </a:r>
            <a:r>
              <a:rPr lang="en-US" dirty="0" smtClean="0"/>
              <a:t>cont.)</a:t>
            </a:r>
            <a:endParaRPr lang="en-US" dirty="0"/>
          </a:p>
        </p:txBody>
      </p:sp>
      <p:sp>
        <p:nvSpPr>
          <p:cNvPr id="3" name="Content Placeholder 2"/>
          <p:cNvSpPr>
            <a:spLocks noGrp="1"/>
          </p:cNvSpPr>
          <p:nvPr>
            <p:ph idx="1"/>
          </p:nvPr>
        </p:nvSpPr>
        <p:spPr/>
        <p:txBody>
          <a:bodyPr/>
          <a:lstStyle/>
          <a:p>
            <a:r>
              <a:rPr lang="en-US" dirty="0" smtClean="0"/>
              <a:t>If the two hash values match, then Alice can assure:</a:t>
            </a:r>
          </a:p>
          <a:p>
            <a:pPr lvl="1"/>
            <a:r>
              <a:rPr lang="en-US" dirty="0"/>
              <a:t>T</a:t>
            </a:r>
            <a:r>
              <a:rPr lang="en-US" dirty="0" smtClean="0"/>
              <a:t>he message must have been signed by Bob. (Because no one knows Bob’s private key)</a:t>
            </a:r>
          </a:p>
          <a:p>
            <a:pPr lvl="1"/>
            <a:r>
              <a:rPr lang="en-US" dirty="0" smtClean="0"/>
              <a:t>The message has not been altered. Otherwise the hash value will be changed. </a:t>
            </a:r>
          </a:p>
          <a:p>
            <a:r>
              <a:rPr lang="en-US" dirty="0"/>
              <a:t>S</a:t>
            </a:r>
            <a:r>
              <a:rPr lang="en-US" dirty="0" smtClean="0"/>
              <a:t>o the message is authenticated both in terms of source and in terms of integrity of data.</a:t>
            </a:r>
          </a:p>
          <a:p>
            <a:endParaRPr lang="en-US" dirty="0"/>
          </a:p>
        </p:txBody>
      </p:sp>
    </p:spTree>
    <p:extLst>
      <p:ext uri="{BB962C8B-B14F-4D97-AF65-F5344CB8AC3E}">
        <p14:creationId xmlns:p14="http://schemas.microsoft.com/office/powerpoint/2010/main" val="1215885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ublic key encryption issues</a:t>
            </a:r>
            <a:endParaRPr lang="en-US" dirty="0"/>
          </a:p>
        </p:txBody>
      </p:sp>
      <p:sp>
        <p:nvSpPr>
          <p:cNvPr id="3" name="Content Placeholder 2"/>
          <p:cNvSpPr>
            <a:spLocks noGrp="1"/>
          </p:cNvSpPr>
          <p:nvPr>
            <p:ph idx="1"/>
          </p:nvPr>
        </p:nvSpPr>
        <p:spPr/>
        <p:txBody>
          <a:bodyPr/>
          <a:lstStyle/>
          <a:p>
            <a:r>
              <a:rPr lang="en-US" dirty="0" smtClean="0"/>
              <a:t>The point of public-key encryption is that the public key is public. so some user could pretend to be someone and send a public key to another participant or broadcast the public key. </a:t>
            </a:r>
          </a:p>
          <a:p>
            <a:r>
              <a:rPr lang="en-US" dirty="0" smtClean="0"/>
              <a:t>The solution to this problem is the public-key certificate. </a:t>
            </a:r>
          </a:p>
          <a:p>
            <a:pPr lvl="1"/>
            <a:r>
              <a:rPr lang="en-US" dirty="0" smtClean="0"/>
              <a:t>A user can present his or her public key to the authority in a secure manner and obtain a signed certificate. The user can then make certificate publicly available. </a:t>
            </a:r>
          </a:p>
          <a:p>
            <a:pPr lvl="1"/>
            <a:r>
              <a:rPr lang="en-US" dirty="0" smtClean="0"/>
              <a:t>Anyone needing this user’s public key can obtain the certificate and verify that the attached signature. </a:t>
            </a:r>
            <a:endParaRPr lang="en-US" dirty="0"/>
          </a:p>
        </p:txBody>
      </p:sp>
    </p:spTree>
    <p:extLst>
      <p:ext uri="{BB962C8B-B14F-4D97-AF65-F5344CB8AC3E}">
        <p14:creationId xmlns:p14="http://schemas.microsoft.com/office/powerpoint/2010/main" val="2075924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Certificate</a:t>
            </a:r>
            <a:endParaRPr lang="en-US" dirty="0"/>
          </a:p>
        </p:txBody>
      </p:sp>
      <p:sp>
        <p:nvSpPr>
          <p:cNvPr id="3" name="Content Placeholder 2"/>
          <p:cNvSpPr>
            <a:spLocks noGrp="1"/>
          </p:cNvSpPr>
          <p:nvPr>
            <p:ph idx="1"/>
          </p:nvPr>
        </p:nvSpPr>
        <p:spPr/>
        <p:txBody>
          <a:bodyPr/>
          <a:lstStyle/>
          <a:p>
            <a:r>
              <a:rPr lang="en-US" dirty="0"/>
              <a:t>A digital representation of information which at least </a:t>
            </a:r>
            <a:endParaRPr lang="en-US" dirty="0" smtClean="0"/>
          </a:p>
          <a:p>
            <a:pPr marL="342900" lvl="1" indent="0">
              <a:buNone/>
            </a:pPr>
            <a:r>
              <a:rPr lang="en-US" dirty="0" smtClean="0"/>
              <a:t>1</a:t>
            </a:r>
            <a:r>
              <a:rPr lang="en-US" dirty="0"/>
              <a:t>) identifies the certification authority issuing it,</a:t>
            </a:r>
            <a:br>
              <a:rPr lang="en-US" dirty="0"/>
            </a:br>
            <a:r>
              <a:rPr lang="en-US" dirty="0"/>
              <a:t>2) names or identifies its subscriber,</a:t>
            </a:r>
            <a:br>
              <a:rPr lang="en-US" dirty="0"/>
            </a:br>
            <a:r>
              <a:rPr lang="en-US" dirty="0"/>
              <a:t>3) contains the subscriber's public key, </a:t>
            </a:r>
          </a:p>
          <a:p>
            <a:pPr marL="342900" lvl="1" indent="0">
              <a:buNone/>
            </a:pPr>
            <a:r>
              <a:rPr lang="en-US" dirty="0"/>
              <a:t>4) identifies its operational period, and</a:t>
            </a:r>
            <a:br>
              <a:rPr lang="en-US" dirty="0"/>
            </a:br>
            <a:r>
              <a:rPr lang="en-US" dirty="0"/>
              <a:t>5) is digitally signed by the certification authority issuing it. </a:t>
            </a:r>
          </a:p>
          <a:p>
            <a:r>
              <a:rPr lang="en-US" dirty="0"/>
              <a:t>Certification Authority (CA) – A trusted entity that issues and revokes public key </a:t>
            </a:r>
            <a:r>
              <a:rPr lang="en-US" dirty="0" smtClean="0"/>
              <a:t>certificates, </a:t>
            </a:r>
            <a:r>
              <a:rPr lang="en-US" dirty="0"/>
              <a:t>such as a government agency or a financial </a:t>
            </a:r>
            <a:r>
              <a:rPr lang="en-US" dirty="0" smtClean="0"/>
              <a:t>institution. </a:t>
            </a:r>
            <a:endParaRPr lang="en-US" dirty="0"/>
          </a:p>
          <a:p>
            <a:endParaRPr lang="en-US" dirty="0"/>
          </a:p>
          <a:p>
            <a:endParaRPr lang="en-US" dirty="0"/>
          </a:p>
        </p:txBody>
      </p:sp>
    </p:spTree>
    <p:extLst>
      <p:ext uri="{BB962C8B-B14F-4D97-AF65-F5344CB8AC3E}">
        <p14:creationId xmlns:p14="http://schemas.microsoft.com/office/powerpoint/2010/main" val="179283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Public-key Certificate steps</a:t>
            </a:r>
            <a:endParaRPr lang="en-US" dirty="0"/>
          </a:p>
        </p:txBody>
      </p:sp>
      <p:sp>
        <p:nvSpPr>
          <p:cNvPr id="3" name="Content Placeholder 2"/>
          <p:cNvSpPr>
            <a:spLocks noGrp="1"/>
          </p:cNvSpPr>
          <p:nvPr>
            <p:ph idx="1"/>
          </p:nvPr>
        </p:nvSpPr>
        <p:spPr/>
        <p:txBody>
          <a:bodyPr/>
          <a:lstStyle/>
          <a:p>
            <a:r>
              <a:rPr lang="en-US" sz="2400" dirty="0" smtClean="0"/>
              <a:t>1. User creates a pair of keys: one public and one private</a:t>
            </a:r>
          </a:p>
          <a:p>
            <a:r>
              <a:rPr lang="en-US" sz="2400" dirty="0" smtClean="0"/>
              <a:t>2. User prepares an unsigned certificate that includes the user ID and public key and sends to a CA.</a:t>
            </a:r>
          </a:p>
          <a:p>
            <a:r>
              <a:rPr lang="en-US" sz="2400" dirty="0" smtClean="0"/>
              <a:t>3. CA creates a signature:</a:t>
            </a:r>
          </a:p>
          <a:p>
            <a:pPr lvl="1"/>
            <a:r>
              <a:rPr lang="en-US" sz="2000" dirty="0" smtClean="0"/>
              <a:t>CA uses a hash function to calculate the hash value of the unsigned certificate.</a:t>
            </a:r>
          </a:p>
          <a:p>
            <a:pPr lvl="1"/>
            <a:r>
              <a:rPr lang="en-US" sz="2000" dirty="0" smtClean="0"/>
              <a:t>CA generates digital signature using the CA’s private key and a signature generation algorithm.</a:t>
            </a:r>
          </a:p>
          <a:p>
            <a:r>
              <a:rPr lang="en-US" sz="2400" dirty="0" smtClean="0"/>
              <a:t>5. CA attaches the signature to the unsigned certificate to create a signed certificate. </a:t>
            </a:r>
          </a:p>
          <a:p>
            <a:r>
              <a:rPr lang="en-US" sz="2400" dirty="0" smtClean="0"/>
              <a:t>6. CA returns the signed certificate to client.</a:t>
            </a:r>
          </a:p>
          <a:p>
            <a:r>
              <a:rPr lang="en-US" sz="2400" dirty="0" smtClean="0"/>
              <a:t>7. Client may provide the signed certificate to the public.</a:t>
            </a:r>
          </a:p>
          <a:p>
            <a:endParaRPr lang="en-US" dirty="0" smtClean="0"/>
          </a:p>
          <a:p>
            <a:endParaRPr lang="en-US" dirty="0"/>
          </a:p>
        </p:txBody>
      </p:sp>
    </p:spTree>
    <p:extLst>
      <p:ext uri="{BB962C8B-B14F-4D97-AF65-F5344CB8AC3E}">
        <p14:creationId xmlns:p14="http://schemas.microsoft.com/office/powerpoint/2010/main" val="2037137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a:t>
            </a:r>
            <a:endParaRPr lang="en-US" dirty="0"/>
          </a:p>
        </p:txBody>
      </p:sp>
      <p:sp>
        <p:nvSpPr>
          <p:cNvPr id="3" name="Content Placeholder 2"/>
          <p:cNvSpPr>
            <a:spLocks noGrp="1"/>
          </p:cNvSpPr>
          <p:nvPr>
            <p:ph idx="1"/>
          </p:nvPr>
        </p:nvSpPr>
        <p:spPr/>
        <p:txBody>
          <a:bodyPr/>
          <a:lstStyle/>
          <a:p>
            <a:pPr marL="171450" lvl="1">
              <a:spcBef>
                <a:spcPts val="750"/>
              </a:spcBef>
            </a:pPr>
            <a:r>
              <a:rPr lang="en-US" sz="2800" dirty="0" smtClean="0"/>
              <a:t>Digital Envelopes </a:t>
            </a:r>
            <a:r>
              <a:rPr lang="en-US" sz="2800" dirty="0"/>
              <a:t>- Using a sealed envelope containing an unsigned </a:t>
            </a:r>
            <a:r>
              <a:rPr lang="en-US" sz="2800" dirty="0" smtClean="0"/>
              <a:t>letter, to protect the message. </a:t>
            </a:r>
            <a:endParaRPr lang="en-US" sz="2800" dirty="0"/>
          </a:p>
          <a:p>
            <a:endParaRPr lang="en-US" dirty="0" smtClean="0"/>
          </a:p>
        </p:txBody>
      </p:sp>
    </p:spTree>
    <p:extLst>
      <p:ext uri="{BB962C8B-B14F-4D97-AF65-F5344CB8AC3E}">
        <p14:creationId xmlns:p14="http://schemas.microsoft.com/office/powerpoint/2010/main" val="1550851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Envelopes steps</a:t>
            </a:r>
            <a:endParaRPr lang="en-US" dirty="0"/>
          </a:p>
        </p:txBody>
      </p:sp>
      <p:sp>
        <p:nvSpPr>
          <p:cNvPr id="3" name="Content Placeholder 2"/>
          <p:cNvSpPr>
            <a:spLocks noGrp="1"/>
          </p:cNvSpPr>
          <p:nvPr>
            <p:ph idx="1"/>
          </p:nvPr>
        </p:nvSpPr>
        <p:spPr/>
        <p:txBody>
          <a:bodyPr/>
          <a:lstStyle/>
          <a:p>
            <a:r>
              <a:rPr lang="en-US" dirty="0" smtClean="0"/>
              <a:t>If Bob wants to send a message to Alice:</a:t>
            </a:r>
          </a:p>
          <a:p>
            <a:pPr marL="342900" lvl="1" indent="0">
              <a:buNone/>
            </a:pPr>
            <a:r>
              <a:rPr lang="en-US" dirty="0" smtClean="0"/>
              <a:t>1. Prepare a message.</a:t>
            </a:r>
          </a:p>
          <a:p>
            <a:pPr marL="342900" lvl="1" indent="0">
              <a:buNone/>
            </a:pPr>
            <a:r>
              <a:rPr lang="en-US" dirty="0" smtClean="0"/>
              <a:t>2. Generate a random one-time secret key.</a:t>
            </a:r>
          </a:p>
          <a:p>
            <a:pPr marL="342900" lvl="1" indent="0">
              <a:buNone/>
            </a:pPr>
            <a:r>
              <a:rPr lang="en-US" dirty="0" smtClean="0"/>
              <a:t>3. Encrypt that message using symmetric encryption and the one-time secret key.</a:t>
            </a:r>
          </a:p>
          <a:p>
            <a:pPr marL="342900" lvl="1" indent="0">
              <a:buNone/>
            </a:pPr>
            <a:r>
              <a:rPr lang="en-US" dirty="0" smtClean="0"/>
              <a:t>4. Encrypt the one-time secret key using public-key encryption with Alice’s public key.</a:t>
            </a:r>
          </a:p>
          <a:p>
            <a:pPr marL="342900" lvl="1" indent="0">
              <a:buNone/>
            </a:pPr>
            <a:r>
              <a:rPr lang="en-US" dirty="0" smtClean="0"/>
              <a:t>5. Attach the encrypted one-time key to the encrypted message and send it to Alice.</a:t>
            </a:r>
          </a:p>
          <a:p>
            <a:endParaRPr lang="en-US" dirty="0"/>
          </a:p>
        </p:txBody>
      </p:sp>
    </p:spTree>
    <p:extLst>
      <p:ext uri="{BB962C8B-B14F-4D97-AF65-F5344CB8AC3E}">
        <p14:creationId xmlns:p14="http://schemas.microsoft.com/office/powerpoint/2010/main" val="1156674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Digital Envelopes</a:t>
            </a:r>
            <a:endParaRPr lang="en-US" dirty="0"/>
          </a:p>
        </p:txBody>
      </p:sp>
      <p:sp>
        <p:nvSpPr>
          <p:cNvPr id="3" name="Content Placeholder 2"/>
          <p:cNvSpPr>
            <a:spLocks noGrp="1"/>
          </p:cNvSpPr>
          <p:nvPr>
            <p:ph idx="1"/>
          </p:nvPr>
        </p:nvSpPr>
        <p:spPr/>
        <p:txBody>
          <a:bodyPr/>
          <a:lstStyle/>
          <a:p>
            <a:r>
              <a:rPr lang="en-US" dirty="0" smtClean="0"/>
              <a:t>When Alice receives the encrypted one-time secret key and the encrypted message:</a:t>
            </a:r>
          </a:p>
          <a:p>
            <a:pPr lvl="1"/>
            <a:r>
              <a:rPr lang="en-US" dirty="0" smtClean="0"/>
              <a:t>Only Alice is able to decrypt the encrypted one-time secret key by using her private key.</a:t>
            </a:r>
          </a:p>
          <a:p>
            <a:pPr lvl="1"/>
            <a:r>
              <a:rPr lang="en-US" dirty="0" smtClean="0"/>
              <a:t>After decrypting the secret key, her can use the key to decrypt the message.</a:t>
            </a:r>
          </a:p>
          <a:p>
            <a:pPr lvl="1"/>
            <a:r>
              <a:rPr lang="en-US" dirty="0" smtClean="0"/>
              <a:t>Therefore, only Alice can read the contents of the original message.</a:t>
            </a:r>
          </a:p>
          <a:p>
            <a:endParaRPr lang="en-US" dirty="0"/>
          </a:p>
        </p:txBody>
      </p:sp>
    </p:spTree>
    <p:extLst>
      <p:ext uri="{BB962C8B-B14F-4D97-AF65-F5344CB8AC3E}">
        <p14:creationId xmlns:p14="http://schemas.microsoft.com/office/powerpoint/2010/main" val="121056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AU" altLang="x-none" dirty="0" smtClean="0"/>
              <a:t>Topics:</a:t>
            </a:r>
          </a:p>
          <a:p>
            <a:pPr lvl="1"/>
            <a:r>
              <a:rPr lang="en-AU" altLang="x-none" dirty="0" err="1" smtClean="0"/>
              <a:t>Diffie</a:t>
            </a:r>
            <a:r>
              <a:rPr lang="en-AU" altLang="x-none" dirty="0" smtClean="0"/>
              <a:t>-Hellman Key Exchange</a:t>
            </a:r>
          </a:p>
          <a:p>
            <a:pPr lvl="1"/>
            <a:r>
              <a:rPr lang="en-AU" dirty="0" smtClean="0"/>
              <a:t>Man-in-the-middle attack</a:t>
            </a:r>
          </a:p>
          <a:p>
            <a:pPr lvl="1"/>
            <a:r>
              <a:rPr lang="en-US" dirty="0" smtClean="0"/>
              <a:t>Hash function</a:t>
            </a:r>
            <a:endParaRPr lang="en-AU" dirty="0" smtClean="0"/>
          </a:p>
          <a:p>
            <a:pPr lvl="1"/>
            <a:r>
              <a:rPr lang="en-AU" dirty="0" smtClean="0"/>
              <a:t>Message authentication</a:t>
            </a:r>
          </a:p>
          <a:p>
            <a:pPr lvl="1"/>
            <a:r>
              <a:rPr lang="en-AU" dirty="0" smtClean="0"/>
              <a:t>Digital signature</a:t>
            </a:r>
          </a:p>
          <a:p>
            <a:pPr lvl="1"/>
            <a:r>
              <a:rPr lang="en-AU" dirty="0" smtClean="0"/>
              <a:t>Public-key certificate</a:t>
            </a:r>
          </a:p>
          <a:p>
            <a:pPr lvl="1"/>
            <a:r>
              <a:rPr lang="en-AU" dirty="0" smtClean="0"/>
              <a:t>Digital envelope</a:t>
            </a:r>
          </a:p>
          <a:p>
            <a:endParaRPr lang="en-US" dirty="0"/>
          </a:p>
        </p:txBody>
      </p:sp>
    </p:spTree>
    <p:extLst>
      <p:ext uri="{BB962C8B-B14F-4D97-AF65-F5344CB8AC3E}">
        <p14:creationId xmlns:p14="http://schemas.microsoft.com/office/powerpoint/2010/main" val="74643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mtClean="0"/>
              <a:t>Lesson 3: Cryptographic Applications </a:t>
            </a:r>
            <a:endParaRPr lang="en-US" dirty="0"/>
          </a:p>
        </p:txBody>
      </p:sp>
      <p:sp>
        <p:nvSpPr>
          <p:cNvPr id="3" name="Content Placeholder 2"/>
          <p:cNvSpPr>
            <a:spLocks noGrp="1"/>
          </p:cNvSpPr>
          <p:nvPr>
            <p:ph idx="1"/>
          </p:nvPr>
        </p:nvSpPr>
        <p:spPr/>
        <p:txBody>
          <a:bodyPr/>
          <a:lstStyle/>
          <a:p>
            <a:r>
              <a:rPr lang="en-US" dirty="0" smtClean="0"/>
              <a:t>Topics:</a:t>
            </a:r>
          </a:p>
          <a:p>
            <a:pPr lvl="0"/>
            <a:r>
              <a:rPr lang="en-US" dirty="0" err="1" smtClean="0"/>
              <a:t>Diffie-hellman</a:t>
            </a:r>
            <a:r>
              <a:rPr lang="en-US" dirty="0" smtClean="0"/>
              <a:t>, Hash, Message authentication, Digital Signature, Public key certificates, digital envelopes.</a:t>
            </a:r>
          </a:p>
          <a:p>
            <a:r>
              <a:rPr lang="en-US" dirty="0" smtClean="0"/>
              <a:t>Learning Outcomes:</a:t>
            </a:r>
          </a:p>
          <a:p>
            <a:pPr marL="0" indent="0">
              <a:buNone/>
            </a:pPr>
            <a:r>
              <a:rPr lang="en-US" sz="2400" smtClean="0"/>
              <a:t>   Upon </a:t>
            </a:r>
            <a:r>
              <a:rPr lang="en-US" sz="2400" dirty="0" smtClean="0"/>
              <a:t>completion of this lesson:</a:t>
            </a:r>
          </a:p>
          <a:p>
            <a:pPr lvl="1"/>
            <a:r>
              <a:rPr lang="en-US" dirty="0"/>
              <a:t>Students will be able to state how cryptography can be used, strengths and weaknesses.</a:t>
            </a:r>
            <a:endParaRPr lang="en-US" sz="2000" dirty="0"/>
          </a:p>
          <a:p>
            <a:pPr lvl="1"/>
            <a:r>
              <a:rPr lang="en-US" dirty="0"/>
              <a:t>Students will be able to describe the cryptographic applications, such as message authentication, public key certificates, digital signature.</a:t>
            </a:r>
            <a:endParaRPr lang="en-US" sz="2000" dirty="0"/>
          </a:p>
          <a:p>
            <a:endParaRPr lang="en-US" dirty="0"/>
          </a:p>
        </p:txBody>
      </p:sp>
    </p:spTree>
    <p:extLst>
      <p:ext uri="{BB962C8B-B14F-4D97-AF65-F5344CB8AC3E}">
        <p14:creationId xmlns:p14="http://schemas.microsoft.com/office/powerpoint/2010/main" val="2140105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7B55DC7-B95B-4807-B808-1E7A81E0F45A}"/>
              </a:ext>
            </a:extLst>
          </p:cNvPr>
          <p:cNvSpPr>
            <a:spLocks noGrp="1"/>
          </p:cNvSpPr>
          <p:nvPr>
            <p:ph type="sldNum" sz="quarter" idx="10"/>
          </p:nvPr>
        </p:nvSpPr>
        <p:spPr/>
        <p:txBody>
          <a:bodyPr/>
          <a:lstStyle/>
          <a:p>
            <a:fld id="{FB267019-40B7-405C-98B7-75F3216AFF79}" type="slidenum">
              <a:rPr lang="en-US" smtClean="0"/>
              <a:pPr/>
              <a:t>30</a:t>
            </a:fld>
            <a:endParaRPr lang="en-US" dirty="0"/>
          </a:p>
        </p:txBody>
      </p:sp>
      <p:sp>
        <p:nvSpPr>
          <p:cNvPr id="19" name="Text Placeholder 7">
            <a:extLst>
              <a:ext uri="{FF2B5EF4-FFF2-40B4-BE49-F238E27FC236}">
                <a16:creationId xmlns="" xmlns:a16="http://schemas.microsoft.com/office/drawing/2014/main" id="{2785A2B3-FCF4-4D59-9841-12917D91B27A}"/>
              </a:ext>
            </a:extLst>
          </p:cNvPr>
          <p:cNvSpPr txBox="1">
            <a:spLocks/>
          </p:cNvSpPr>
          <p:nvPr/>
        </p:nvSpPr>
        <p:spPr>
          <a:xfrm>
            <a:off x="725683" y="871606"/>
            <a:ext cx="7893050" cy="5114787"/>
          </a:xfrm>
          <a:prstGeom prst="rect">
            <a:avLst/>
          </a:prstGeom>
        </p:spPr>
        <p:txBody>
          <a:bodyPr/>
          <a:lstStyle>
            <a:lvl1pPr marL="0" indent="0" algn="ctr" defTabSz="685800" rtl="0" eaLnBrk="0" fontAlgn="base" hangingPunct="0">
              <a:lnSpc>
                <a:spcPct val="90000"/>
              </a:lnSpc>
              <a:spcBef>
                <a:spcPts val="750"/>
              </a:spcBef>
              <a:spcAft>
                <a:spcPct val="0"/>
              </a:spcAft>
              <a:buFont typeface="Arial" charset="0"/>
              <a:buNone/>
              <a:defRPr sz="1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sz="1600" dirty="0"/>
              <a:t>Except where otherwise noted, this work is licensed under https://creativecommons.org/licenses/by-nc-sa/4.0/</a:t>
            </a:r>
            <a:br>
              <a:rPr lang="en-US" sz="1600" dirty="0"/>
            </a:br>
            <a:r>
              <a:rPr lang="en-US" sz="1600" dirty="0"/>
              <a:t/>
            </a:r>
            <a:br>
              <a:rPr lang="en-US" sz="1600" dirty="0"/>
            </a:br>
            <a:r>
              <a:rPr lang="en-US" sz="1600" dirty="0"/>
              <a:t>Not withstanding the non-commercial license terms, non-profit educational institutions are granted a non-exclusive license to adapt and use this material, with attribution.</a:t>
            </a:r>
            <a:br>
              <a:rPr lang="en-US" sz="1600" dirty="0"/>
            </a:br>
            <a:r>
              <a:rPr lang="en-US" sz="1600" dirty="0"/>
              <a:t/>
            </a:r>
            <a:br>
              <a:rPr lang="en-US" sz="1600" dirty="0"/>
            </a:br>
            <a:r>
              <a:rPr lang="en-US" sz="1600" dirty="0"/>
              <a:t>Creative Commons and the double C in a circle are registered trademarks of Creative commons in the United States and other countries. Third party marks and brands are the property of their respective holders</a:t>
            </a:r>
            <a:r>
              <a:rPr lang="en-US" sz="1600" dirty="0" smtClean="0"/>
              <a:t>.</a:t>
            </a:r>
          </a:p>
          <a:p>
            <a:r>
              <a:rPr lang="en-US" sz="1600" dirty="0"/>
              <a:t>Project sponsored by the National Security Agency under grant Number </a:t>
            </a:r>
            <a:r>
              <a:rPr lang="en-US" sz="1600" dirty="0" smtClean="0"/>
              <a:t>H98230-17-1-0199. The </a:t>
            </a:r>
            <a:r>
              <a:rPr lang="en-US" sz="1600" dirty="0"/>
              <a:t>United States Government is authorized to reproduce and distribute reprints notwithstanding any copyright notation herein.</a:t>
            </a:r>
          </a:p>
          <a:p>
            <a:endParaRPr lang="en-US" sz="1600" dirty="0"/>
          </a:p>
        </p:txBody>
      </p:sp>
    </p:spTree>
    <p:custDataLst>
      <p:tags r:id="rId1"/>
    </p:custDataLst>
    <p:extLst>
      <p:ext uri="{BB962C8B-B14F-4D97-AF65-F5344CB8AC3E}">
        <p14:creationId xmlns:p14="http://schemas.microsoft.com/office/powerpoint/2010/main" val="997162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Warm up</a:t>
            </a:r>
            <a:endParaRPr lang="en-US" dirty="0"/>
          </a:p>
        </p:txBody>
      </p:sp>
      <p:sp>
        <p:nvSpPr>
          <p:cNvPr id="3" name="Content Placeholder 2"/>
          <p:cNvSpPr>
            <a:spLocks noGrp="1"/>
          </p:cNvSpPr>
          <p:nvPr>
            <p:ph idx="1"/>
          </p:nvPr>
        </p:nvSpPr>
        <p:spPr/>
        <p:txBody>
          <a:bodyPr/>
          <a:lstStyle/>
          <a:p>
            <a:r>
              <a:rPr lang="en-US" smtClean="0"/>
              <a:t>How to use checksum to validate the integrity of a letter?</a:t>
            </a:r>
          </a:p>
          <a:p>
            <a:endParaRPr lang="en-US" dirty="0"/>
          </a:p>
        </p:txBody>
      </p:sp>
    </p:spTree>
    <p:extLst>
      <p:ext uri="{BB962C8B-B14F-4D97-AF65-F5344CB8AC3E}">
        <p14:creationId xmlns:p14="http://schemas.microsoft.com/office/powerpoint/2010/main" val="194178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key crypto to exchange secret keys</a:t>
            </a:r>
            <a:endParaRPr lang="en-US" dirty="0"/>
          </a:p>
        </p:txBody>
      </p:sp>
      <p:sp>
        <p:nvSpPr>
          <p:cNvPr id="3" name="Content Placeholder 2"/>
          <p:cNvSpPr>
            <a:spLocks noGrp="1"/>
          </p:cNvSpPr>
          <p:nvPr>
            <p:ph idx="1"/>
          </p:nvPr>
        </p:nvSpPr>
        <p:spPr/>
        <p:txBody>
          <a:bodyPr/>
          <a:lstStyle/>
          <a:p>
            <a:r>
              <a:rPr lang="en-US" dirty="0" smtClean="0"/>
              <a:t>In symmetric encryption, a secret key is used for encryption and decryption. </a:t>
            </a:r>
          </a:p>
          <a:p>
            <a:r>
              <a:rPr lang="en-US" dirty="0" smtClean="0"/>
              <a:t>How to share the key?</a:t>
            </a:r>
          </a:p>
          <a:p>
            <a:r>
              <a:rPr lang="en-US" dirty="0" smtClean="0"/>
              <a:t>To establish an encrypted session, you need an encrypted methods to exchange keys.</a:t>
            </a:r>
          </a:p>
          <a:p>
            <a:r>
              <a:rPr lang="en-US" dirty="0" smtClean="0"/>
              <a:t>Public key cryptography can help!</a:t>
            </a:r>
            <a:endParaRPr lang="en-US" dirty="0"/>
          </a:p>
        </p:txBody>
      </p:sp>
    </p:spTree>
    <p:extLst>
      <p:ext uri="{BB962C8B-B14F-4D97-AF65-F5344CB8AC3E}">
        <p14:creationId xmlns:p14="http://schemas.microsoft.com/office/powerpoint/2010/main" val="52847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AU" altLang="x-none" smtClean="0"/>
              <a:t>Diffie-Hellman Key Exchange</a:t>
            </a:r>
            <a:endParaRPr lang="en-US" altLang="en-US" dirty="0"/>
          </a:p>
        </p:txBody>
      </p:sp>
      <p:sp>
        <p:nvSpPr>
          <p:cNvPr id="30724" name="Rectangle 3"/>
          <p:cNvSpPr>
            <a:spLocks noGrp="1" noChangeArrowheads="1"/>
          </p:cNvSpPr>
          <p:nvPr>
            <p:ph type="body" idx="1"/>
          </p:nvPr>
        </p:nvSpPr>
        <p:spPr/>
        <p:txBody>
          <a:bodyPr/>
          <a:lstStyle/>
          <a:p>
            <a:r>
              <a:rPr lang="en-US" altLang="en-US" dirty="0" smtClean="0"/>
              <a:t>The </a:t>
            </a:r>
            <a:r>
              <a:rPr lang="en-US" altLang="en-US" dirty="0" err="1" smtClean="0"/>
              <a:t>Diffie</a:t>
            </a:r>
            <a:r>
              <a:rPr lang="en-US" altLang="en-US" dirty="0" smtClean="0"/>
              <a:t>-Hellman key agreement protocol was developed by </a:t>
            </a:r>
            <a:r>
              <a:rPr lang="en-US" altLang="en-US" dirty="0" err="1" smtClean="0"/>
              <a:t>Diffie</a:t>
            </a:r>
            <a:r>
              <a:rPr lang="en-US" altLang="en-US" dirty="0" smtClean="0"/>
              <a:t> and Hellman in 1976 </a:t>
            </a:r>
          </a:p>
          <a:p>
            <a:pPr lvl="1"/>
            <a:r>
              <a:rPr lang="en-US" altLang="en-US" dirty="0" smtClean="0"/>
              <a:t>The protocol allows two users to exchange a secret key without any prior secrets. </a:t>
            </a:r>
          </a:p>
          <a:p>
            <a:pPr lvl="1"/>
            <a:r>
              <a:rPr lang="en-US" altLang="en-US" dirty="0" smtClean="0"/>
              <a:t>First public key algorithm</a:t>
            </a:r>
          </a:p>
          <a:p>
            <a:pPr lvl="1"/>
            <a:r>
              <a:rPr lang="en-US" altLang="en-US" dirty="0" smtClean="0"/>
              <a:t>Based on discrete log problem where want to find a value of k such that</a:t>
            </a:r>
          </a:p>
          <a:p>
            <a:pPr lvl="2"/>
            <a:r>
              <a:rPr lang="en-US" altLang="en-US" sz="2400" i="1" dirty="0" smtClean="0"/>
              <a:t>n  = </a:t>
            </a:r>
            <a:r>
              <a:rPr lang="en-US" altLang="en-US" sz="2400" i="1" dirty="0" err="1" smtClean="0"/>
              <a:t>gk</a:t>
            </a:r>
            <a:r>
              <a:rPr lang="en-US" altLang="en-US" sz="2400" i="1" dirty="0" smtClean="0"/>
              <a:t> mod p </a:t>
            </a:r>
            <a:r>
              <a:rPr lang="en-US" altLang="en-US" sz="2400" dirty="0" smtClean="0"/>
              <a:t>for a given  </a:t>
            </a:r>
            <a:r>
              <a:rPr lang="en-US" altLang="en-US" sz="2400" i="1" dirty="0" smtClean="0"/>
              <a:t>n, g, </a:t>
            </a:r>
            <a:r>
              <a:rPr lang="en-US" altLang="en-US" sz="2400" dirty="0" smtClean="0"/>
              <a:t>and prime number </a:t>
            </a:r>
            <a:r>
              <a:rPr lang="en-US" altLang="en-US" sz="2400" i="1" dirty="0" smtClean="0"/>
              <a:t>p</a:t>
            </a:r>
          </a:p>
          <a:p>
            <a:pPr lvl="1"/>
            <a:r>
              <a:rPr lang="en-US" altLang="en-US" dirty="0" smtClean="0"/>
              <a:t>Difficulty increases exponentially as </a:t>
            </a:r>
            <a:r>
              <a:rPr lang="en-US" altLang="en-US" i="1" dirty="0" smtClean="0"/>
              <a:t>p</a:t>
            </a:r>
            <a:r>
              <a:rPr lang="en-US" altLang="en-US" dirty="0" smtClean="0"/>
              <a:t> increases</a:t>
            </a:r>
            <a:endParaRPr lang="en-US" altLang="en-US" dirty="0"/>
          </a:p>
        </p:txBody>
      </p:sp>
    </p:spTree>
    <p:extLst>
      <p:ext uri="{BB962C8B-B14F-4D97-AF65-F5344CB8AC3E}">
        <p14:creationId xmlns:p14="http://schemas.microsoft.com/office/powerpoint/2010/main" val="12628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 primitive root </a:t>
                </a:r>
                <a:r>
                  <a:rPr lang="en-US" i="1" dirty="0" smtClean="0"/>
                  <a:t>a</a:t>
                </a:r>
                <a:r>
                  <a:rPr lang="en-US" dirty="0" smtClean="0"/>
                  <a:t> of a prime number </a:t>
                </a:r>
                <a:r>
                  <a:rPr lang="en-US" i="1" dirty="0" smtClean="0"/>
                  <a:t>q</a:t>
                </a:r>
                <a:r>
                  <a:rPr lang="en-US" dirty="0" smtClean="0"/>
                  <a:t> </a:t>
                </a:r>
                <a:r>
                  <a:rPr lang="en-AU" altLang="x-none" dirty="0" smtClean="0"/>
                  <a:t>is a number whose powers successively generate all the elements mod </a:t>
                </a:r>
                <a:r>
                  <a:rPr lang="en-AU" altLang="x-none" i="1" dirty="0" smtClean="0"/>
                  <a:t>q</a:t>
                </a:r>
                <a:r>
                  <a:rPr lang="en-AU" altLang="x-none" dirty="0" smtClean="0"/>
                  <a:t> (from 1 to q-1).</a:t>
                </a:r>
              </a:p>
              <a:p>
                <a:r>
                  <a:rPr lang="en-AU" dirty="0" smtClean="0"/>
                  <a:t>If </a:t>
                </a:r>
                <a:r>
                  <a:rPr lang="en-AU" i="1" dirty="0" smtClean="0"/>
                  <a:t>a</a:t>
                </a:r>
                <a:r>
                  <a:rPr lang="en-AU" dirty="0" smtClean="0"/>
                  <a:t> is a primitive root of the prime number </a:t>
                </a:r>
                <a:r>
                  <a:rPr lang="en-AU" i="1" dirty="0" smtClean="0"/>
                  <a:t>q</a:t>
                </a:r>
                <a:r>
                  <a:rPr lang="en-AU" dirty="0" smtClean="0"/>
                  <a:t>, then the numbers </a:t>
                </a:r>
              </a:p>
              <a:p>
                <a:r>
                  <a:rPr lang="en-AU" i="1" dirty="0" smtClean="0"/>
                  <a:t>a</a:t>
                </a:r>
                <a:r>
                  <a:rPr lang="en-AU" dirty="0" smtClean="0"/>
                  <a:t> mod </a:t>
                </a:r>
                <a:r>
                  <a:rPr lang="en-AU" i="1" dirty="0" smtClean="0"/>
                  <a:t>q</a:t>
                </a:r>
                <a:r>
                  <a:rPr lang="en-AU" dirty="0" smtClean="0"/>
                  <a:t>, </a:t>
                </a:r>
                <a14:m>
                  <m:oMath xmlns:m="http://schemas.openxmlformats.org/officeDocument/2006/math">
                    <m:sSup>
                      <m:sSupPr>
                        <m:ctrlPr>
                          <a:rPr lang="en-AU" i="1" smtClean="0">
                            <a:latin typeface="Cambria Math" charset="0"/>
                          </a:rPr>
                        </m:ctrlPr>
                      </m:sSupPr>
                      <m:e>
                        <m:r>
                          <a:rPr lang="en-US" b="0" i="1" smtClean="0">
                            <a:latin typeface="Cambria Math" charset="0"/>
                          </a:rPr>
                          <m:t>𝑎</m:t>
                        </m:r>
                      </m:e>
                      <m:sup>
                        <m:r>
                          <a:rPr lang="en-US" b="0" i="1" smtClean="0">
                            <a:latin typeface="Cambria Math" charset="0"/>
                          </a:rPr>
                          <m:t>2</m:t>
                        </m:r>
                      </m:sup>
                    </m:sSup>
                  </m:oMath>
                </a14:m>
                <a:r>
                  <a:rPr lang="en-US" altLang="en-US" dirty="0" smtClean="0"/>
                  <a:t> </a:t>
                </a:r>
                <a:r>
                  <a:rPr lang="en-AU" dirty="0" smtClean="0"/>
                  <a:t>mod </a:t>
                </a:r>
                <a:r>
                  <a:rPr lang="en-AU" i="1" dirty="0" smtClean="0"/>
                  <a:t>q</a:t>
                </a:r>
                <a:r>
                  <a:rPr lang="en-AU" dirty="0" smtClean="0"/>
                  <a:t>, </a:t>
                </a:r>
                <a:r>
                  <a:rPr lang="mr-IN" dirty="0" smtClean="0"/>
                  <a:t>…</a:t>
                </a:r>
                <a:r>
                  <a:rPr lang="en-US" dirty="0" smtClean="0"/>
                  <a:t>, </a:t>
                </a:r>
                <a14:m>
                  <m:oMath xmlns:m="http://schemas.openxmlformats.org/officeDocument/2006/math">
                    <m:sSup>
                      <m:sSupPr>
                        <m:ctrlPr>
                          <a:rPr lang="en-AU" i="1">
                            <a:latin typeface="Cambria Math" charset="0"/>
                          </a:rPr>
                        </m:ctrlPr>
                      </m:sSupPr>
                      <m:e>
                        <m:r>
                          <a:rPr lang="en-US" i="1">
                            <a:latin typeface="Cambria Math" charset="0"/>
                          </a:rPr>
                          <m:t>𝑎</m:t>
                        </m:r>
                      </m:e>
                      <m:sup>
                        <m:r>
                          <a:rPr lang="en-US" b="0" i="1" smtClean="0">
                            <a:latin typeface="Cambria Math" charset="0"/>
                          </a:rPr>
                          <m:t>𝑞</m:t>
                        </m:r>
                        <m:r>
                          <a:rPr lang="en-US" b="0" i="1" smtClean="0">
                            <a:latin typeface="Cambria Math" charset="0"/>
                          </a:rPr>
                          <m:t>−1</m:t>
                        </m:r>
                      </m:sup>
                    </m:sSup>
                  </m:oMath>
                </a14:m>
                <a:r>
                  <a:rPr lang="en-US" altLang="en-US" dirty="0" smtClean="0"/>
                  <a:t> </a:t>
                </a:r>
                <a:r>
                  <a:rPr lang="en-AU" dirty="0" smtClean="0"/>
                  <a:t>mod </a:t>
                </a:r>
                <a:r>
                  <a:rPr lang="en-AU" i="1" dirty="0" smtClean="0"/>
                  <a:t>q</a:t>
                </a:r>
                <a:r>
                  <a:rPr lang="en-AU" dirty="0" smtClean="0"/>
                  <a:t>, are distinct and consist of the integers from </a:t>
                </a:r>
                <a:r>
                  <a:rPr lang="en-AU" i="1" dirty="0" smtClean="0"/>
                  <a:t>1 </a:t>
                </a:r>
                <a:r>
                  <a:rPr lang="en-AU" dirty="0" smtClean="0"/>
                  <a:t>through </a:t>
                </a:r>
                <a:r>
                  <a:rPr lang="en-AU" i="1" dirty="0" smtClean="0"/>
                  <a:t>q-1</a:t>
                </a:r>
                <a:r>
                  <a:rPr lang="en-AU"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91" t="-2033" r="-1546"/>
                </a:stretch>
              </a:blipFill>
            </p:spPr>
            <p:txBody>
              <a:bodyPr/>
              <a:lstStyle/>
              <a:p>
                <a:r>
                  <a:rPr lang="en-US">
                    <a:noFill/>
                  </a:rPr>
                  <a:t> </a:t>
                </a:r>
              </a:p>
            </p:txBody>
          </p:sp>
        </mc:Fallback>
      </mc:AlternateContent>
    </p:spTree>
    <p:extLst>
      <p:ext uri="{BB962C8B-B14F-4D97-AF65-F5344CB8AC3E}">
        <p14:creationId xmlns:p14="http://schemas.microsoft.com/office/powerpoint/2010/main" val="163954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root example</a:t>
            </a:r>
            <a:endParaRPr lang="en-US" dirty="0"/>
          </a:p>
        </p:txBody>
      </p:sp>
      <p:pic>
        <p:nvPicPr>
          <p:cNvPr id="5" name="Content Placeholder 4" title="Primitive root example"/>
          <p:cNvPicPr>
            <a:picLocks noGrp="1" noChangeAspect="1"/>
          </p:cNvPicPr>
          <p:nvPr>
            <p:ph idx="1"/>
          </p:nvPr>
        </p:nvPicPr>
        <p:blipFill>
          <a:blip r:embed="rId2"/>
          <a:stretch>
            <a:fillRect/>
          </a:stretch>
        </p:blipFill>
        <p:spPr>
          <a:xfrm>
            <a:off x="1053522" y="3031620"/>
            <a:ext cx="6565900" cy="2489200"/>
          </a:xfrm>
        </p:spPr>
      </p:pic>
      <p:sp>
        <p:nvSpPr>
          <p:cNvPr id="6" name="Rectangle 5"/>
          <p:cNvSpPr/>
          <p:nvPr/>
        </p:nvSpPr>
        <p:spPr>
          <a:xfrm>
            <a:off x="628650" y="1444525"/>
            <a:ext cx="4572000" cy="1200329"/>
          </a:xfrm>
          <a:prstGeom prst="rect">
            <a:avLst/>
          </a:prstGeom>
        </p:spPr>
        <p:txBody>
          <a:bodyPr>
            <a:spAutoFit/>
          </a:bodyPr>
          <a:lstStyle/>
          <a:p>
            <a:r>
              <a:rPr lang="en-AU" sz="2400" dirty="0">
                <a:latin typeface="+mn-lt"/>
              </a:rPr>
              <a:t>Example:</a:t>
            </a:r>
          </a:p>
          <a:p>
            <a:pPr lvl="1"/>
            <a:r>
              <a:rPr lang="en-AU" sz="2400" i="1" dirty="0">
                <a:latin typeface="+mn-lt"/>
              </a:rPr>
              <a:t>a</a:t>
            </a:r>
            <a:r>
              <a:rPr lang="en-AU" sz="2400" dirty="0">
                <a:latin typeface="+mn-lt"/>
              </a:rPr>
              <a:t> = 3</a:t>
            </a:r>
          </a:p>
          <a:p>
            <a:pPr lvl="1"/>
            <a:r>
              <a:rPr lang="en-AU" sz="2400" i="1" dirty="0">
                <a:latin typeface="+mn-lt"/>
              </a:rPr>
              <a:t>q</a:t>
            </a:r>
            <a:r>
              <a:rPr lang="en-AU" sz="2400" dirty="0">
                <a:latin typeface="+mn-lt"/>
              </a:rPr>
              <a:t> = 7</a:t>
            </a:r>
          </a:p>
        </p:txBody>
      </p:sp>
    </p:spTree>
    <p:extLst>
      <p:ext uri="{BB962C8B-B14F-4D97-AF65-F5344CB8AC3E}">
        <p14:creationId xmlns:p14="http://schemas.microsoft.com/office/powerpoint/2010/main" val="78292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smtClean="0"/>
              <a:t>Diffie-Hellman</a:t>
            </a:r>
            <a:endParaRPr lang="en-US" altLang="en-US" dirty="0"/>
          </a:p>
        </p:txBody>
      </p:sp>
      <p:sp>
        <p:nvSpPr>
          <p:cNvPr id="32772" name="Rectangle 3"/>
          <p:cNvSpPr>
            <a:spLocks noGrp="1" noChangeArrowheads="1"/>
          </p:cNvSpPr>
          <p:nvPr>
            <p:ph type="body" idx="1"/>
          </p:nvPr>
        </p:nvSpPr>
        <p:spPr/>
        <p:txBody>
          <a:bodyPr/>
          <a:lstStyle/>
          <a:p>
            <a:r>
              <a:rPr lang="en-US" altLang="en-US" dirty="0" smtClean="0"/>
              <a:t>Example:</a:t>
            </a:r>
          </a:p>
          <a:p>
            <a:r>
              <a:rPr lang="en-US" altLang="en-US" dirty="0" smtClean="0"/>
              <a:t>Alice and Bob share “public” keys</a:t>
            </a:r>
          </a:p>
          <a:p>
            <a:pPr lvl="1"/>
            <a:r>
              <a:rPr lang="en-US" altLang="en-US" dirty="0" smtClean="0"/>
              <a:t>They agree on two large numbers:  n, g (can be publicly known numbers)</a:t>
            </a:r>
          </a:p>
          <a:p>
            <a:pPr lvl="1"/>
            <a:r>
              <a:rPr lang="en-US" altLang="en-US" dirty="0" smtClean="0"/>
              <a:t>n should be a prime number (at least 512 bits)</a:t>
            </a:r>
          </a:p>
          <a:p>
            <a:pPr lvl="1"/>
            <a:r>
              <a:rPr lang="en-US" altLang="en-US" i="1" dirty="0" smtClean="0"/>
              <a:t>1 &lt; g &lt; n </a:t>
            </a:r>
            <a:r>
              <a:rPr lang="en-US" altLang="en-US" dirty="0" smtClean="0"/>
              <a:t>and </a:t>
            </a:r>
            <a:r>
              <a:rPr lang="en-US" altLang="en-US" i="1" dirty="0" smtClean="0"/>
              <a:t>g </a:t>
            </a:r>
            <a:r>
              <a:rPr lang="en-US" altLang="en-US" dirty="0" smtClean="0"/>
              <a:t>is a primitive root of </a:t>
            </a:r>
            <a:r>
              <a:rPr lang="en-US" altLang="en-US" i="1" dirty="0" smtClean="0"/>
              <a:t>n</a:t>
            </a:r>
          </a:p>
          <a:p>
            <a:r>
              <a:rPr lang="en-US" altLang="en-US" dirty="0"/>
              <a:t>The Private Keys</a:t>
            </a:r>
          </a:p>
          <a:p>
            <a:pPr lvl="1"/>
            <a:r>
              <a:rPr lang="en-US" altLang="en-US" dirty="0"/>
              <a:t>Alice needs a private key</a:t>
            </a:r>
          </a:p>
          <a:p>
            <a:pPr lvl="2"/>
            <a:r>
              <a:rPr lang="en-US" altLang="en-US" dirty="0"/>
              <a:t>She chooses a large random integer, x</a:t>
            </a:r>
          </a:p>
          <a:p>
            <a:pPr lvl="1"/>
            <a:r>
              <a:rPr lang="en-US" altLang="en-US" dirty="0"/>
              <a:t>Bob needs a private key</a:t>
            </a:r>
          </a:p>
          <a:p>
            <a:pPr lvl="2"/>
            <a:r>
              <a:rPr lang="en-US" altLang="en-US" dirty="0"/>
              <a:t>He also chooses a large random integer, y</a:t>
            </a:r>
          </a:p>
          <a:p>
            <a:pPr lvl="1"/>
            <a:endParaRPr lang="en-US" altLang="en-US" i="1" dirty="0"/>
          </a:p>
        </p:txBody>
      </p:sp>
    </p:spTree>
    <p:extLst>
      <p:ext uri="{BB962C8B-B14F-4D97-AF65-F5344CB8AC3E}">
        <p14:creationId xmlns:p14="http://schemas.microsoft.com/office/powerpoint/2010/main" val="4920028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SLIDE_COUNT" val="13"/>
  <p:tag name="ARTICULATE_META_COURSE_ID" val="48v5BWPvwPx_course_id"/>
  <p:tag name="ARTICULATE_META_NAME" val="jimaf"/>
  <p:tag name="ARTICULATE_META_NAME_SET" val="True"/>
  <p:tag name="ARTICULATE_PROJECT_OPEN" val="1"/>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b6afec6b-4ad9-49aa-931c-79381ce9333b"/>
  <p:tag name="ARTICULATE_SLIDE_PAUSE" val="0"/>
  <p:tag name="ARTICULATE_HIDE_SLIDE" val="0"/>
  <p:tag name="ARTICULATE_PLAYER_CONTROL_PREVIOUS" val="True"/>
  <p:tag name="ARTICULATE_PLAYER_CONTROL_NEXT" val="True"/>
  <p:tag name="ARTICULATE_USED_LAYOUT" val="9"/>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5649</TotalTime>
  <Words>1590</Words>
  <Application>Microsoft Macintosh PowerPoint</Application>
  <PresentationFormat>On-screen Show (4:3)</PresentationFormat>
  <Paragraphs>172</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Mangal</vt:lpstr>
      <vt:lpstr>PP_C5Modules_CC_License_standard</vt:lpstr>
      <vt:lpstr>Model 2 Introduction to Cryptography</vt:lpstr>
      <vt:lpstr>Module 2: Introduction to Cryptography</vt:lpstr>
      <vt:lpstr>Lesson 3: Cryptographic Applications </vt:lpstr>
      <vt:lpstr>Warm up</vt:lpstr>
      <vt:lpstr>Public key crypto to exchange secret keys</vt:lpstr>
      <vt:lpstr>Diffie-Hellman Key Exchange</vt:lpstr>
      <vt:lpstr>Primitive root</vt:lpstr>
      <vt:lpstr>Primitive root example</vt:lpstr>
      <vt:lpstr>Diffie-Hellman</vt:lpstr>
      <vt:lpstr>Diffie-Hellman exchange part 1 - Alice</vt:lpstr>
      <vt:lpstr>Diffie-Hellman exchange part 1 - Bob</vt:lpstr>
      <vt:lpstr>Diffie-Hellman exchange part 2 - Alice</vt:lpstr>
      <vt:lpstr>Diffie-Hellman exchange part 2 - Bob</vt:lpstr>
      <vt:lpstr>Diffie-Hellman example</vt:lpstr>
      <vt:lpstr>Diffie-Hellman </vt:lpstr>
      <vt:lpstr>Man-in-the-middle attack</vt:lpstr>
      <vt:lpstr>Hash function</vt:lpstr>
      <vt:lpstr>Message Authentication Code</vt:lpstr>
      <vt:lpstr>Hash function requirements</vt:lpstr>
      <vt:lpstr>Digital Signatures</vt:lpstr>
      <vt:lpstr>Digital Signatures example</vt:lpstr>
      <vt:lpstr>Digital Signatures example (cont.)</vt:lpstr>
      <vt:lpstr>Public key encryption issues</vt:lpstr>
      <vt:lpstr>Certificate</vt:lpstr>
      <vt:lpstr>Public-key Certificate steps</vt:lpstr>
      <vt:lpstr>Digital envelope</vt:lpstr>
      <vt:lpstr>Digital Envelopes steps</vt:lpstr>
      <vt:lpstr>Digital Envelopes</vt:lpstr>
      <vt:lpstr>Summary</vt:lpstr>
      <vt:lpstr>PowerPoint Presentation</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290</cp:revision>
  <cp:lastPrinted>2016-07-18T16:40:10Z</cp:lastPrinted>
  <dcterms:created xsi:type="dcterms:W3CDTF">2016-07-03T20:12:42Z</dcterms:created>
  <dcterms:modified xsi:type="dcterms:W3CDTF">2018-04-24T19:03:11Z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