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8"/>
  </p:notesMasterIdLst>
  <p:handoutMasterIdLst>
    <p:handoutMasterId r:id="rId29"/>
  </p:handoutMasterIdLst>
  <p:sldIdLst>
    <p:sldId id="340" r:id="rId2"/>
    <p:sldId id="363" r:id="rId3"/>
    <p:sldId id="364" r:id="rId4"/>
    <p:sldId id="368" r:id="rId5"/>
    <p:sldId id="370" r:id="rId6"/>
    <p:sldId id="404" r:id="rId7"/>
    <p:sldId id="405" r:id="rId8"/>
    <p:sldId id="367" r:id="rId9"/>
    <p:sldId id="372" r:id="rId10"/>
    <p:sldId id="371" r:id="rId11"/>
    <p:sldId id="373" r:id="rId12"/>
    <p:sldId id="374" r:id="rId13"/>
    <p:sldId id="406" r:id="rId14"/>
    <p:sldId id="375" r:id="rId15"/>
    <p:sldId id="377" r:id="rId16"/>
    <p:sldId id="378" r:id="rId17"/>
    <p:sldId id="379" r:id="rId18"/>
    <p:sldId id="380" r:id="rId19"/>
    <p:sldId id="383" r:id="rId20"/>
    <p:sldId id="386" r:id="rId21"/>
    <p:sldId id="387" r:id="rId22"/>
    <p:sldId id="388" r:id="rId23"/>
    <p:sldId id="390" r:id="rId24"/>
    <p:sldId id="382" r:id="rId25"/>
    <p:sldId id="407" r:id="rId26"/>
    <p:sldId id="408" r:id="rId27"/>
  </p:sldIdLst>
  <p:sldSz cx="9144000" cy="6858000" type="screen4x3"/>
  <p:notesSz cx="7315200" cy="9601200"/>
  <p:custDataLst>
    <p:tags r:id="rId3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2" autoAdjust="0"/>
    <p:restoredTop sz="81930" autoAdjust="0"/>
  </p:normalViewPr>
  <p:slideViewPr>
    <p:cSldViewPr snapToGrid="0" snapToObjects="1">
      <p:cViewPr varScale="1">
        <p:scale>
          <a:sx n="66" d="100"/>
          <a:sy n="66" d="100"/>
        </p:scale>
        <p:origin x="23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35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af@uidaho.edu" userId="S::jimaf@uidaho.edu::0ad79d20-0c0e-4450-b16f-ea034fd808f3" providerId="AD" clId="Web-{4253AC58-7465-4034-B20D-59F81EE9BA1A}"/>
    <pc:docChg chg="modSld">
      <pc:chgData name="jimaf@uidaho.edu" userId="S::jimaf@uidaho.edu::0ad79d20-0c0e-4450-b16f-ea034fd808f3" providerId="AD" clId="Web-{4253AC58-7465-4034-B20D-59F81EE9BA1A}" dt="2018-03-31T06:41:38.592" v="16"/>
      <pc:docMkLst>
        <pc:docMk/>
      </pc:docMkLst>
      <pc:sldChg chg="modSp">
        <pc:chgData name="jimaf@uidaho.edu" userId="S::jimaf@uidaho.edu::0ad79d20-0c0e-4450-b16f-ea034fd808f3" providerId="AD" clId="Web-{4253AC58-7465-4034-B20D-59F81EE9BA1A}" dt="2018-03-31T06:41:38.592" v="16"/>
        <pc:sldMkLst>
          <pc:docMk/>
          <pc:sldMk cId="389356536" sldId="363"/>
        </pc:sldMkLst>
        <pc:spChg chg="mod">
          <ac:chgData name="jimaf@uidaho.edu" userId="S::jimaf@uidaho.edu::0ad79d20-0c0e-4450-b16f-ea034fd808f3" providerId="AD" clId="Web-{4253AC58-7465-4034-B20D-59F81EE9BA1A}" dt="2018-03-31T06:41:38.592" v="16"/>
          <ac:spMkLst>
            <pc:docMk/>
            <pc:sldMk cId="389356536" sldId="36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F6D5F-C5EC-B742-B624-5556E46959A5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7B4E3-F3D9-9149-BE47-DDF5A475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476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6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5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76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5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1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52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9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8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85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37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6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8</a:t>
            </a: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B309E1-B997-4458-AE28-FCADE3640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775" y="3921386"/>
            <a:ext cx="4611655" cy="803564"/>
          </a:xfrm>
        </p:spPr>
        <p:txBody>
          <a:bodyPr/>
          <a:lstStyle/>
          <a:p>
            <a:r>
              <a:rPr lang="en-US"/>
              <a:t>Model 4</a:t>
            </a:r>
            <a:br>
              <a:rPr lang="en-US"/>
            </a:br>
            <a:r>
              <a:rPr lang="en-US"/>
              <a:t>Introduction to Operating System Security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E3BDCF0-5416-4AF1-BF2C-3F3EE281008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629775" y="4724950"/>
            <a:ext cx="5073352" cy="280257"/>
          </a:xfrm>
        </p:spPr>
        <p:txBody>
          <a:bodyPr/>
          <a:lstStyle/>
          <a:p>
            <a:endParaRPr lang="en-US"/>
          </a:p>
          <a:p>
            <a:r>
              <a:rPr lang="en-US" dirty="0"/>
              <a:t>Lesson 1: Security functions in OS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14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authentication.</a:t>
            </a:r>
          </a:p>
          <a:p>
            <a:r>
              <a:rPr lang="en-US" dirty="0"/>
              <a:t>Memory protection.</a:t>
            </a:r>
          </a:p>
          <a:p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hardware</a:t>
            </a:r>
            <a:r>
              <a:rPr lang="en-US" dirty="0"/>
              <a:t>.</a:t>
            </a:r>
          </a:p>
          <a:p>
            <a:r>
              <a:rPr lang="en-US" altLang="zh-CN" dirty="0"/>
              <a:t>Allocation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objects.</a:t>
            </a:r>
            <a:endParaRPr lang="en-US" dirty="0"/>
          </a:p>
          <a:p>
            <a:r>
              <a:rPr lang="en-US" altLang="zh-CN" dirty="0"/>
              <a:t>A</a:t>
            </a:r>
            <a:r>
              <a:rPr lang="en-US" dirty="0"/>
              <a:t>ccess control to </a:t>
            </a:r>
            <a:r>
              <a:rPr lang="en-US" altLang="zh-CN" dirty="0"/>
              <a:t>objects,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en-US" dirty="0"/>
              <a:t>.</a:t>
            </a:r>
          </a:p>
          <a:p>
            <a:r>
              <a:rPr lang="en-US" altLang="zh-CN" dirty="0"/>
              <a:t>Protection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code.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5BFA158B-7C94-F543-87DB-41F59EA4FAFA}" type="slidenum">
              <a:rPr lang="en-US" smtClean="0"/>
              <a:pPr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29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8252114" cy="4799100"/>
          </a:xfrm>
        </p:spPr>
        <p:txBody>
          <a:bodyPr/>
          <a:lstStyle/>
          <a:p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control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subject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permitted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particular</a:t>
            </a:r>
            <a:r>
              <a:rPr lang="zh-CN" altLang="en-US" dirty="0"/>
              <a:t> </a:t>
            </a:r>
            <a:r>
              <a:rPr lang="en-US" altLang="zh-CN" dirty="0"/>
              <a:t>mode.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2400" dirty="0"/>
              <a:t>Audit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subject</a:t>
            </a:r>
            <a:r>
              <a:rPr lang="zh-CN" altLang="en-US" dirty="0"/>
              <a:t> </a:t>
            </a:r>
            <a:r>
              <a:rPr lang="en-US" altLang="zh-CN" dirty="0"/>
              <a:t>accessed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maintained.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2400" dirty="0"/>
              <a:t>Separation</a:t>
            </a:r>
          </a:p>
          <a:p>
            <a:pPr lvl="1"/>
            <a:r>
              <a:rPr lang="en-US" altLang="zh-CN" dirty="0"/>
              <a:t>Separation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space,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control,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cryptography.</a:t>
            </a:r>
          </a:p>
          <a:p>
            <a:r>
              <a:rPr lang="en-US" altLang="zh-CN" sz="2400" dirty="0"/>
              <a:t>Virtualization</a:t>
            </a:r>
          </a:p>
          <a:p>
            <a:pPr lvl="1"/>
            <a:r>
              <a:rPr lang="en-US" altLang="zh-CN" dirty="0"/>
              <a:t>Virtualization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simulated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VM.</a:t>
            </a:r>
          </a:p>
          <a:p>
            <a:r>
              <a:rPr lang="en-US" altLang="zh-CN" sz="2400" dirty="0"/>
              <a:t>Hardware</a:t>
            </a:r>
            <a:r>
              <a:rPr lang="zh-CN" altLang="en-US" sz="2400" dirty="0"/>
              <a:t> </a:t>
            </a:r>
            <a:r>
              <a:rPr lang="en-US" altLang="zh-CN" sz="2400" dirty="0"/>
              <a:t>protection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</a:p>
          <a:p>
            <a:pPr lvl="1"/>
            <a:r>
              <a:rPr lang="en-US" altLang="zh-CN" dirty="0"/>
              <a:t>Segmentation,</a:t>
            </a:r>
            <a:r>
              <a:rPr lang="zh-CN" altLang="en-US" dirty="0"/>
              <a:t> </a:t>
            </a:r>
            <a:r>
              <a:rPr lang="en-US" altLang="zh-CN" dirty="0"/>
              <a:t>paging</a:t>
            </a:r>
            <a:r>
              <a:rPr lang="mr-IN" altLang="zh-CN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762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virtualization, the OS presents each user with just the resources that user </a:t>
            </a:r>
            <a:r>
              <a:rPr lang="en-US" altLang="zh-CN" dirty="0"/>
              <a:t>needs.</a:t>
            </a:r>
            <a:endParaRPr lang="en-US" dirty="0"/>
          </a:p>
          <a:p>
            <a:r>
              <a:rPr lang="en-US" dirty="0"/>
              <a:t>The user has access to a virtual machine (VM), which contains those </a:t>
            </a:r>
            <a:r>
              <a:rPr lang="en-US" altLang="zh-CN" dirty="0"/>
              <a:t>needed</a:t>
            </a:r>
            <a:r>
              <a:rPr lang="zh-CN" altLang="en-US" dirty="0"/>
              <a:t> </a:t>
            </a:r>
            <a:r>
              <a:rPr lang="en-US" dirty="0"/>
              <a:t>resources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r>
              <a:rPr lang="zh-CN" altLang="en-US" dirty="0"/>
              <a:t> </a:t>
            </a:r>
            <a:r>
              <a:rPr lang="en-US" altLang="zh-CN" dirty="0"/>
              <a:t>outside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VM.</a:t>
            </a:r>
          </a:p>
          <a:p>
            <a:pPr marL="171450" lvl="1">
              <a:spcBef>
                <a:spcPts val="750"/>
              </a:spcBef>
            </a:pPr>
            <a:r>
              <a:rPr lang="en-US" altLang="zh-CN" sz="2800" dirty="0"/>
              <a:t>Virtual</a:t>
            </a:r>
            <a:r>
              <a:rPr lang="zh-CN" altLang="en-US" sz="2800" dirty="0"/>
              <a:t> </a:t>
            </a:r>
            <a:r>
              <a:rPr lang="en-US" altLang="zh-CN" sz="2800" dirty="0"/>
              <a:t>machine</a:t>
            </a:r>
            <a:r>
              <a:rPr lang="zh-CN" altLang="en-US" sz="2800" dirty="0"/>
              <a:t> </a:t>
            </a:r>
            <a:r>
              <a:rPr lang="en-US" altLang="zh-CN" sz="2800" dirty="0"/>
              <a:t>(VM)</a:t>
            </a:r>
            <a:r>
              <a:rPr lang="zh-CN" altLang="en-US" sz="2800" dirty="0"/>
              <a:t> </a:t>
            </a:r>
            <a:r>
              <a:rPr lang="en-US" altLang="zh-CN" sz="2800" dirty="0"/>
              <a:t>-</a:t>
            </a:r>
            <a:r>
              <a:rPr lang="zh-CN" altLang="en-US" sz="2800" dirty="0"/>
              <a:t> </a:t>
            </a:r>
            <a:r>
              <a:rPr lang="en-US" sz="2800" dirty="0"/>
              <a:t>Software that allows a single host to run one or more guest operating systems. </a:t>
            </a:r>
          </a:p>
          <a:p>
            <a:r>
              <a:rPr lang="en-US" dirty="0"/>
              <a:t>A hypervisor, or VM monitor, is the software that implements a VM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5BFA158B-7C94-F543-87DB-41F59EA4FAFA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598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Virtualization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Concerns: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guest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r>
              <a:rPr lang="zh-CN" altLang="en-US" dirty="0"/>
              <a:t> </a:t>
            </a:r>
            <a:r>
              <a:rPr lang="en-US" altLang="zh-CN" dirty="0"/>
              <a:t>allocated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it?</a:t>
            </a:r>
          </a:p>
          <a:p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unauthorized</a:t>
            </a:r>
            <a:r>
              <a:rPr lang="zh-CN" altLang="en-US" dirty="0"/>
              <a:t> </a:t>
            </a:r>
            <a:r>
              <a:rPr lang="en-US" altLang="zh-CN" dirty="0"/>
              <a:t>parties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screenshot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VM?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secure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VM</a:t>
            </a:r>
            <a:r>
              <a:rPr lang="zh-CN" altLang="en-US" dirty="0"/>
              <a:t> </a:t>
            </a:r>
            <a:r>
              <a:rPr lang="en-US" altLang="zh-CN" dirty="0"/>
              <a:t>monitor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hypervisor?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privileged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guest</a:t>
            </a:r>
            <a:r>
              <a:rPr lang="zh-CN" altLang="en-US" dirty="0"/>
              <a:t> </a:t>
            </a:r>
            <a:r>
              <a:rPr lang="en-US" altLang="zh-CN" dirty="0"/>
              <a:t>OS?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883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Separation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space,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control,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cryptography.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• separation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en-US" dirty="0"/>
              <a:t> </a:t>
            </a:r>
          </a:p>
          <a:p>
            <a:pPr marL="685800" lvl="2" indent="0">
              <a:buNone/>
            </a:pPr>
            <a:r>
              <a:rPr lang="en-US" dirty="0"/>
              <a:t>• Use different physical resources for different users </a:t>
            </a:r>
          </a:p>
          <a:p>
            <a:pPr marL="685800" lvl="2" indent="0">
              <a:buNone/>
            </a:pPr>
            <a:r>
              <a:rPr lang="en-US" dirty="0"/>
              <a:t>• Easy to implement, but expensive </a:t>
            </a:r>
          </a:p>
          <a:p>
            <a:pPr marL="342900" lvl="1" indent="0">
              <a:buNone/>
            </a:pPr>
            <a:r>
              <a:rPr lang="en-US" dirty="0"/>
              <a:t>• separation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  <a:p>
            <a:pPr marL="685800" lvl="2" indent="0">
              <a:buNone/>
            </a:pPr>
            <a:r>
              <a:rPr lang="en-US" dirty="0"/>
              <a:t>• Execute different users’ programs at different times </a:t>
            </a:r>
          </a:p>
          <a:p>
            <a:pPr marL="685800" lvl="2" indent="0">
              <a:buNone/>
            </a:pPr>
            <a:r>
              <a:rPr lang="en-US" dirty="0"/>
              <a:t>• E</a:t>
            </a:r>
            <a:r>
              <a:rPr lang="en-US" altLang="zh-CN" dirty="0"/>
              <a:t>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implement,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consuming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• separation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endParaRPr lang="en-US" dirty="0"/>
          </a:p>
          <a:p>
            <a:pPr marL="685800" lvl="2" indent="0">
              <a:buNone/>
            </a:pPr>
            <a:r>
              <a:rPr lang="en-US" dirty="0"/>
              <a:t>•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endParaRPr lang="en-US" dirty="0"/>
          </a:p>
          <a:p>
            <a:pPr marL="685800" lvl="2" indent="0">
              <a:buNone/>
            </a:pPr>
            <a:r>
              <a:rPr lang="en-US" dirty="0"/>
              <a:t>•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• separation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cryptography</a:t>
            </a:r>
            <a:endParaRPr lang="en-US" dirty="0"/>
          </a:p>
          <a:p>
            <a:pPr marL="685800" lvl="2" indent="0">
              <a:buNone/>
            </a:pPr>
            <a:r>
              <a:rPr lang="en-US" dirty="0"/>
              <a:t>• Encrypt data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decryption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endParaRPr lang="en-US" dirty="0"/>
          </a:p>
          <a:p>
            <a:pPr marL="685800" lvl="2" indent="0">
              <a:buNone/>
            </a:pPr>
            <a:r>
              <a:rPr lang="en-US" dirty="0"/>
              <a:t>•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133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Hardware</a:t>
            </a:r>
            <a:r>
              <a:rPr lang="zh-CN" altLang="en-US"/>
              <a:t> </a:t>
            </a:r>
            <a:r>
              <a:rPr lang="en-US" altLang="zh-CN"/>
              <a:t>Protection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Preventing one process from affecting the memory of other processes</a:t>
            </a:r>
          </a:p>
          <a:p>
            <a:r>
              <a:rPr lang="en-US" altLang="zh-CN" dirty="0"/>
              <a:t>Built-in</a:t>
            </a:r>
            <a:r>
              <a:rPr lang="zh-CN" altLang="en-US" dirty="0"/>
              <a:t> </a:t>
            </a:r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protection</a:t>
            </a:r>
            <a:r>
              <a:rPr lang="zh-CN" altLang="en-US" dirty="0"/>
              <a:t> </a:t>
            </a:r>
            <a:r>
              <a:rPr lang="en-US" altLang="zh-CN" dirty="0"/>
              <a:t>mechanisms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common.</a:t>
            </a:r>
          </a:p>
          <a:p>
            <a:pPr lvl="2"/>
            <a:r>
              <a:rPr lang="en-US" altLang="x-none" sz="2000" dirty="0"/>
              <a:t>fence</a:t>
            </a:r>
          </a:p>
          <a:p>
            <a:pPr lvl="2"/>
            <a:r>
              <a:rPr lang="en-US" altLang="zh-CN" sz="2000" dirty="0"/>
              <a:t>fence</a:t>
            </a:r>
            <a:r>
              <a:rPr lang="zh-CN" altLang="en-US" sz="2000" dirty="0"/>
              <a:t> </a:t>
            </a:r>
            <a:r>
              <a:rPr lang="en-US" altLang="zh-CN" sz="2000" dirty="0"/>
              <a:t>register</a:t>
            </a:r>
            <a:endParaRPr lang="en-US" altLang="x-none" sz="2000" dirty="0"/>
          </a:p>
          <a:p>
            <a:pPr lvl="2"/>
            <a:r>
              <a:rPr lang="en-US" altLang="x-none" sz="2000" dirty="0"/>
              <a:t>base/bounds registers</a:t>
            </a:r>
          </a:p>
          <a:p>
            <a:pPr lvl="2"/>
            <a:r>
              <a:rPr lang="en-US" altLang="x-none" sz="2000" dirty="0"/>
              <a:t>segmentation </a:t>
            </a:r>
          </a:p>
          <a:p>
            <a:pPr lvl="2"/>
            <a:r>
              <a:rPr lang="en-US" altLang="x-none" sz="2000" dirty="0"/>
              <a:t>paging</a:t>
            </a:r>
          </a:p>
          <a:p>
            <a:pPr lvl="2"/>
            <a:r>
              <a:rPr lang="en-US" altLang="x-none" sz="2000" dirty="0"/>
              <a:t>combined paging with segmentation</a:t>
            </a:r>
          </a:p>
          <a:p>
            <a:pPr lvl="2"/>
            <a:r>
              <a:rPr lang="en-US" altLang="x-none" sz="2000" dirty="0"/>
              <a:t>tagged architecture </a:t>
            </a:r>
          </a:p>
          <a:p>
            <a:pPr lvl="2"/>
            <a:endParaRPr lang="en-US" altLang="x-non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49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Fence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28650" y="1168688"/>
            <a:ext cx="7886700" cy="4897438"/>
          </a:xfrm>
        </p:spPr>
        <p:txBody>
          <a:bodyPr/>
          <a:lstStyle/>
          <a:p>
            <a:r>
              <a:rPr lang="en-US" dirty="0"/>
              <a:t>Introduced in single-user operating systems </a:t>
            </a:r>
          </a:p>
          <a:p>
            <a:r>
              <a:rPr lang="en-US" dirty="0"/>
              <a:t>Goal </a:t>
            </a:r>
          </a:p>
          <a:p>
            <a:pPr lvl="1"/>
            <a:r>
              <a:rPr lang="en-US" dirty="0"/>
              <a:t>Prevent a user program from </a:t>
            </a:r>
            <a:r>
              <a:rPr lang="en-US" altLang="zh-CN" dirty="0"/>
              <a:t>interfering</a:t>
            </a:r>
            <a:r>
              <a:rPr lang="en-US" dirty="0"/>
              <a:t> the OS </a:t>
            </a:r>
            <a:r>
              <a:rPr lang="en-US" altLang="zh-CN" dirty="0"/>
              <a:t>code/data</a:t>
            </a:r>
            <a:endParaRPr lang="en-US" dirty="0"/>
          </a:p>
          <a:p>
            <a:r>
              <a:rPr lang="en-US" dirty="0"/>
              <a:t>Methods </a:t>
            </a:r>
          </a:p>
          <a:p>
            <a:pPr lvl="1"/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“fence”,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en-US" dirty="0"/>
              <a:t>redefined memory address </a:t>
            </a:r>
          </a:p>
          <a:p>
            <a:pPr lvl="1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“fence”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protected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“fence”</a:t>
            </a:r>
          </a:p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single-user</a:t>
            </a:r>
            <a:r>
              <a:rPr lang="zh-CN" altLang="en-US" dirty="0"/>
              <a:t> </a:t>
            </a:r>
            <a:r>
              <a:rPr lang="en-US" altLang="zh-CN" dirty="0"/>
              <a:t>OSs.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OS,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protection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users.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getting</a:t>
            </a:r>
            <a:r>
              <a:rPr lang="zh-CN" altLang="en-US" dirty="0"/>
              <a:t> </a:t>
            </a:r>
            <a:r>
              <a:rPr lang="en-US" altLang="zh-CN" dirty="0"/>
              <a:t>bigger,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fence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changed.</a:t>
            </a:r>
          </a:p>
          <a:p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856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Fence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737754" y="1404894"/>
            <a:ext cx="7886700" cy="4799100"/>
          </a:xfrm>
        </p:spPr>
        <p:txBody>
          <a:bodyPr/>
          <a:lstStyle/>
          <a:p>
            <a:r>
              <a:rPr lang="en-US" dirty="0"/>
              <a:t>Goal </a:t>
            </a:r>
          </a:p>
          <a:p>
            <a:pPr lvl="1"/>
            <a:r>
              <a:rPr lang="en-US" dirty="0"/>
              <a:t>Prevent a user program from </a:t>
            </a:r>
            <a:r>
              <a:rPr lang="en-US" altLang="zh-CN" dirty="0"/>
              <a:t>interfering</a:t>
            </a:r>
            <a:r>
              <a:rPr lang="en-US" dirty="0"/>
              <a:t> the OS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  <a:p>
            <a:r>
              <a:rPr lang="en-US" dirty="0"/>
              <a:t>Methods 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location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“fence”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specified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register.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“fence”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changed.</a:t>
            </a:r>
          </a:p>
          <a:p>
            <a:pPr lvl="1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“fence”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protected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“fence”</a:t>
            </a:r>
          </a:p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single-user</a:t>
            </a:r>
            <a:r>
              <a:rPr lang="zh-CN" altLang="en-US" dirty="0"/>
              <a:t> </a:t>
            </a:r>
            <a:r>
              <a:rPr lang="en-US" altLang="zh-CN" dirty="0"/>
              <a:t>OSs.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OS,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protection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users.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031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Base/Bounds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5BFA158B-7C94-F543-87DB-41F59EA4FAF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279525"/>
            <a:ext cx="8002732" cy="4799100"/>
          </a:xfrm>
        </p:spPr>
        <p:txBody>
          <a:bodyPr/>
          <a:lstStyle/>
          <a:p>
            <a:r>
              <a:rPr lang="en-US" altLang="zh-CN" dirty="0"/>
              <a:t>Goal</a:t>
            </a:r>
          </a:p>
          <a:p>
            <a:pPr lvl="1"/>
            <a:r>
              <a:rPr lang="en-US" altLang="zh-CN" dirty="0"/>
              <a:t>Protect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register.</a:t>
            </a:r>
          </a:p>
          <a:p>
            <a:r>
              <a:rPr lang="en-US" altLang="zh-CN" dirty="0"/>
              <a:t>Mothed</a:t>
            </a:r>
          </a:p>
          <a:p>
            <a:pPr lvl="1"/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dirty="0"/>
              <a:t>provides a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en-US" dirty="0"/>
              <a:t> for programs </a:t>
            </a:r>
          </a:p>
          <a:p>
            <a:pPr lvl="1"/>
            <a:r>
              <a:rPr lang="en-US" dirty="0"/>
              <a:t>Bounds register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upper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  <a:endParaRPr lang="en-US" dirty="0"/>
          </a:p>
          <a:p>
            <a:pPr lvl="1"/>
            <a:r>
              <a:rPr lang="en-US" dirty="0"/>
              <a:t>All addresses inside a program are offsets from the base address </a:t>
            </a:r>
          </a:p>
          <a:p>
            <a:r>
              <a:rPr lang="en-US" altLang="zh-CN" dirty="0"/>
              <a:t>Problem</a:t>
            </a:r>
          </a:p>
          <a:p>
            <a:pPr lvl="1"/>
            <a:r>
              <a:rPr lang="en-US" dirty="0"/>
              <a:t>Base/bounds register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en-US" dirty="0"/>
              <a:t> must be changed during context switch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space.</a:t>
            </a:r>
            <a:endParaRPr lang="en-US" dirty="0"/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separate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sections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582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</a:p>
          <a:p>
            <a:pPr lvl="1"/>
            <a:r>
              <a:rPr lang="en-US" altLang="zh-CN" dirty="0"/>
              <a:t>Divide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pieces,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rights</a:t>
            </a:r>
          </a:p>
          <a:p>
            <a:r>
              <a:rPr lang="en-US" altLang="zh-CN" dirty="0"/>
              <a:t>Method</a:t>
            </a:r>
          </a:p>
          <a:p>
            <a:pPr lvl="1"/>
            <a:r>
              <a:rPr lang="en-US" altLang="zh-CN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ivide</a:t>
            </a:r>
            <a:r>
              <a:rPr lang="en-US" altLang="zh-CN" dirty="0"/>
              <a:t>s</a:t>
            </a:r>
            <a:r>
              <a:rPr lang="en-US" dirty="0"/>
              <a:t> a program into several pieces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segment,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mr-IN" altLang="zh-CN" dirty="0"/>
              <a:t>…</a:t>
            </a:r>
            <a:endParaRPr lang="en-US" dirty="0"/>
          </a:p>
          <a:p>
            <a:pPr lvl="1"/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piece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dirty="0"/>
              <a:t>hav</a:t>
            </a:r>
            <a:r>
              <a:rPr lang="en-US" altLang="zh-CN" dirty="0"/>
              <a:t>e</a:t>
            </a:r>
            <a:r>
              <a:rPr lang="en-US" dirty="0"/>
              <a:t> different access rights </a:t>
            </a:r>
            <a:r>
              <a:rPr lang="en-US" altLang="zh-CN" dirty="0"/>
              <a:t>associated.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maintained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locate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pieces.</a:t>
            </a:r>
            <a:endParaRPr lang="en-US" dirty="0"/>
          </a:p>
          <a:p>
            <a:pPr lvl="1"/>
            <a:r>
              <a:rPr lang="en-US" dirty="0"/>
              <a:t>A memory location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&lt;name,</a:t>
            </a:r>
            <a:r>
              <a:rPr lang="zh-CN" altLang="en-US" dirty="0"/>
              <a:t> </a:t>
            </a:r>
            <a:r>
              <a:rPr lang="en-US" altLang="zh-CN" dirty="0"/>
              <a:t>offset&gt;</a:t>
            </a:r>
            <a:endParaRPr lang="en-US" dirty="0"/>
          </a:p>
          <a:p>
            <a:pPr lvl="2"/>
            <a:r>
              <a:rPr lang="en-US" dirty="0"/>
              <a:t>Name: name of the segment </a:t>
            </a:r>
          </a:p>
          <a:p>
            <a:pPr lvl="2"/>
            <a:r>
              <a:rPr lang="en-US" dirty="0"/>
              <a:t>Offset: </a:t>
            </a:r>
            <a:r>
              <a:rPr lang="en-US" altLang="zh-CN" dirty="0"/>
              <a:t>offset</a:t>
            </a:r>
            <a:r>
              <a:rPr lang="en-US" dirty="0"/>
              <a:t> within the segment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00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4: Introduction to Operating System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Description: 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The intent of this Knowledge Unit is to provide students with an understanding of networking and internet protocols.</a:t>
            </a:r>
            <a:endParaRPr lang="en-US" dirty="0">
              <a:cs typeface="Calibri"/>
            </a:endParaRPr>
          </a:p>
          <a:p>
            <a:r>
              <a:rPr lang="en-US" dirty="0"/>
              <a:t>Topics:</a:t>
            </a:r>
          </a:p>
          <a:p>
            <a:pPr lvl="1"/>
            <a:r>
              <a:rPr lang="en-US" dirty="0"/>
              <a:t>Lesson 1: </a:t>
            </a:r>
            <a:r>
              <a:rPr lang="en-US">
                <a:cs typeface="Calibri"/>
              </a:rPr>
              <a:t>Iworking overview</a:t>
            </a:r>
          </a:p>
          <a:p>
            <a:pPr lvl="1"/>
            <a:r>
              <a:rPr lang="en-US" dirty="0"/>
              <a:t>Lesson 2: Secure OS design principles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356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</a:t>
            </a:r>
          </a:p>
          <a:p>
            <a:pPr lvl="1"/>
            <a:r>
              <a:rPr lang="en-US" dirty="0"/>
              <a:t>The OS can place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dirty="0"/>
              <a:t>any segment </a:t>
            </a:r>
            <a:r>
              <a:rPr lang="en-US" altLang="zh-CN" dirty="0"/>
              <a:t>to</a:t>
            </a:r>
            <a:r>
              <a:rPr lang="en-US" dirty="0"/>
              <a:t> any location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right.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accessing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segment.</a:t>
            </a:r>
            <a:endParaRPr lang="en-US" dirty="0"/>
          </a:p>
          <a:p>
            <a:pPr lvl="1"/>
            <a:r>
              <a:rPr lang="en-US" dirty="0"/>
              <a:t>Two or more users can share access to a segment, with different access rights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603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 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locations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segments.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egment must be maintained, and compared with every address generated </a:t>
            </a:r>
          </a:p>
          <a:p>
            <a:pPr lvl="1"/>
            <a:r>
              <a:rPr lang="en-US" altLang="zh-CN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fragmented.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855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</a:p>
          <a:p>
            <a:pPr marL="514350" lvl="2">
              <a:spcBef>
                <a:spcPts val="750"/>
              </a:spcBef>
            </a:pPr>
            <a:r>
              <a:rPr lang="en-US" altLang="zh-CN" sz="2400" dirty="0"/>
              <a:t>Divide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into</a:t>
            </a:r>
            <a:r>
              <a:rPr lang="zh-CN" altLang="en-US" sz="2400" dirty="0"/>
              <a:t> </a:t>
            </a:r>
            <a:r>
              <a:rPr lang="en-US" sz="2400" dirty="0"/>
              <a:t>equal-sized</a:t>
            </a:r>
            <a:r>
              <a:rPr lang="zh-CN" altLang="en-US" sz="2400" dirty="0"/>
              <a:t> </a:t>
            </a:r>
            <a:r>
              <a:rPr lang="en-US" altLang="zh-CN" sz="2400" dirty="0"/>
              <a:t>pieces</a:t>
            </a:r>
          </a:p>
          <a:p>
            <a:pPr marL="171450" lvl="1">
              <a:spcBef>
                <a:spcPts val="750"/>
              </a:spcBef>
            </a:pPr>
            <a:r>
              <a:rPr lang="en-US" altLang="zh-CN" sz="2800" dirty="0"/>
              <a:t>Method</a:t>
            </a:r>
          </a:p>
          <a:p>
            <a:pPr lvl="1"/>
            <a:r>
              <a:rPr lang="en-US" dirty="0"/>
              <a:t>Memory is divided into equal-sized units, called page</a:t>
            </a:r>
            <a:r>
              <a:rPr lang="en-US" altLang="zh-CN" dirty="0"/>
              <a:t>s.</a:t>
            </a:r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size.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address in a paging scheme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represented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&lt;page,</a:t>
            </a:r>
            <a:r>
              <a:rPr lang="zh-CN" altLang="en-US" dirty="0"/>
              <a:t> </a:t>
            </a:r>
            <a:r>
              <a:rPr lang="en-US" altLang="zh-CN" dirty="0"/>
              <a:t>offset&gt;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fragmented.</a:t>
            </a:r>
          </a:p>
          <a:p>
            <a:r>
              <a:rPr lang="en-US" altLang="zh-CN" dirty="0"/>
              <a:t>Problems</a:t>
            </a:r>
          </a:p>
          <a:p>
            <a:pPr lvl="1"/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rights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6355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Combined</a:t>
            </a:r>
            <a:r>
              <a:rPr lang="zh-CN" altLang="en-US"/>
              <a:t> </a:t>
            </a:r>
            <a:r>
              <a:rPr lang="en-US" altLang="zh-CN"/>
              <a:t>Paging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paging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combined.</a:t>
            </a:r>
          </a:p>
          <a:p>
            <a:r>
              <a:rPr lang="en-US" dirty="0"/>
              <a:t>Programs can be broken into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dirty="0"/>
              <a:t>segments, and the segments are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dirty="0"/>
              <a:t>to fill pages. </a:t>
            </a:r>
            <a:endParaRPr lang="en-US" altLang="zh-CN" dirty="0"/>
          </a:p>
          <a:p>
            <a:r>
              <a:rPr lang="en-US" altLang="zh-CN" dirty="0"/>
              <a:t>Benefits</a:t>
            </a:r>
          </a:p>
          <a:p>
            <a:pPr lvl="1"/>
            <a:r>
              <a:rPr lang="en-US" altLang="zh-CN" dirty="0"/>
              <a:t>protection</a:t>
            </a:r>
            <a:r>
              <a:rPr lang="zh-CN" altLang="en-US" dirty="0"/>
              <a:t> </a:t>
            </a:r>
            <a:r>
              <a:rPr lang="en-US" altLang="zh-CN" dirty="0"/>
              <a:t>rights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segments.</a:t>
            </a:r>
          </a:p>
          <a:p>
            <a:pPr lvl="1"/>
            <a:r>
              <a:rPr lang="en-US" altLang="zh-CN" dirty="0"/>
              <a:t>paging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efficiently.</a:t>
            </a:r>
          </a:p>
          <a:p>
            <a:pPr lvl="1"/>
            <a:r>
              <a:rPr lang="en-US" altLang="zh-CN" dirty="0"/>
              <a:t>Segments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accessed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paging.</a:t>
            </a:r>
          </a:p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Extra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maintaining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locations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segment.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23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3361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Tagged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5BFA158B-7C94-F543-87DB-41F59EA4FAF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53342" y="1404894"/>
            <a:ext cx="7886700" cy="4799100"/>
          </a:xfrm>
        </p:spPr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tagged</a:t>
            </a:r>
            <a:r>
              <a:rPr lang="zh-CN" altLang="en-US" dirty="0"/>
              <a:t> </a:t>
            </a:r>
            <a:r>
              <a:rPr lang="en-US" altLang="zh-CN" dirty="0"/>
              <a:t>architecture,</a:t>
            </a:r>
            <a:r>
              <a:rPr lang="zh-CN" altLang="en-US" dirty="0"/>
              <a:t> </a:t>
            </a:r>
            <a:r>
              <a:rPr lang="en-US" altLang="zh-CN" dirty="0"/>
              <a:t>metadata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en-US" dirty="0"/>
              <a:t>very word of memory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hold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tagged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levels,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types,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rights.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metadata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treated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tag.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bits.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dirty="0"/>
              <a:t>The </a:t>
            </a:r>
            <a:r>
              <a:rPr lang="en-US" altLang="zh-CN" dirty="0"/>
              <a:t>tags</a:t>
            </a:r>
            <a:r>
              <a:rPr lang="en-US" dirty="0"/>
              <a:t> are </a:t>
            </a:r>
            <a:r>
              <a:rPr lang="en-US" altLang="zh-CN" dirty="0"/>
              <a:t>checked</a:t>
            </a:r>
            <a:r>
              <a:rPr lang="en-US" dirty="0"/>
              <a:t> every time an instruction accesses that </a:t>
            </a:r>
            <a:r>
              <a:rPr lang="en-US" altLang="zh-CN" dirty="0"/>
              <a:t>tagged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  <a:endParaRPr lang="en-US" dirty="0"/>
          </a:p>
          <a:p>
            <a:r>
              <a:rPr lang="en-US" altLang="zh-CN" dirty="0"/>
              <a:t>Limitation:</a:t>
            </a:r>
          </a:p>
          <a:p>
            <a:pPr lvl="1"/>
            <a:r>
              <a:rPr lang="en-US" dirty="0"/>
              <a:t>Expensive</a:t>
            </a:r>
          </a:p>
          <a:p>
            <a:pPr lvl="1"/>
            <a:r>
              <a:rPr lang="en-US" altLang="zh-CN" dirty="0"/>
              <a:t>Requires</a:t>
            </a:r>
            <a:r>
              <a:rPr lang="zh-CN" altLang="en-US" dirty="0"/>
              <a:t> </a:t>
            </a:r>
            <a:r>
              <a:rPr lang="en-US" altLang="zh-CN" dirty="0"/>
              <a:t>extra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tag</a:t>
            </a:r>
            <a:r>
              <a:rPr lang="zh-CN" altLang="en-US" dirty="0"/>
              <a:t> </a:t>
            </a:r>
            <a:r>
              <a:rPr lang="en-US" altLang="zh-CN" dirty="0"/>
              <a:t>checking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propagation.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0882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Topics:</a:t>
            </a:r>
          </a:p>
          <a:p>
            <a:pPr lvl="1"/>
            <a:r>
              <a:rPr lang="en-US" dirty="0"/>
              <a:t>An overview of operating systems. </a:t>
            </a:r>
          </a:p>
          <a:p>
            <a:pPr lvl="1"/>
            <a:r>
              <a:rPr lang="en-US" dirty="0"/>
              <a:t>System resources which need protection from the OS.  </a:t>
            </a:r>
          </a:p>
          <a:p>
            <a:pPr lvl="1"/>
            <a:r>
              <a:rPr lang="en-US" dirty="0"/>
              <a:t>Security functions provided by OS </a:t>
            </a:r>
          </a:p>
          <a:p>
            <a:pPr lvl="1"/>
            <a:r>
              <a:rPr lang="en-US" altLang="zh-CN" dirty="0"/>
              <a:t>V</a:t>
            </a:r>
            <a:r>
              <a:rPr lang="en-US" dirty="0"/>
              <a:t>irtualization</a:t>
            </a:r>
          </a:p>
          <a:p>
            <a:pPr lvl="1"/>
            <a:r>
              <a:rPr lang="en-US" altLang="zh-CN" dirty="0"/>
              <a:t>Segmentation</a:t>
            </a:r>
          </a:p>
          <a:p>
            <a:pPr lvl="1"/>
            <a:r>
              <a:rPr lang="en-US" altLang="zh-CN" dirty="0"/>
              <a:t>Paging</a:t>
            </a:r>
          </a:p>
          <a:p>
            <a:pPr lvl="1"/>
            <a:r>
              <a:rPr lang="en-US" altLang="zh-CN" dirty="0"/>
              <a:t>Tagged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1672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2785A2B3-FCF4-4D59-9841-12917D91B27A}"/>
              </a:ext>
            </a:extLst>
          </p:cNvPr>
          <p:cNvSpPr txBox="1">
            <a:spLocks/>
          </p:cNvSpPr>
          <p:nvPr/>
        </p:nvSpPr>
        <p:spPr>
          <a:xfrm>
            <a:off x="725683" y="871606"/>
            <a:ext cx="7893050" cy="5114787"/>
          </a:xfrm>
          <a:prstGeom prst="rect">
            <a:avLst/>
          </a:prstGeom>
        </p:spPr>
        <p:txBody>
          <a:bodyPr/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1600" dirty="0"/>
              <a:t>Except where otherwise noted, this work is licensed under https://creativecommons.org/licenses/by-nc-sa/4.0/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Creative Commons and the double C in a circle are registered trademarks of Creative commons in the United States and other countries. Third party marks and brands are the property of their respective holders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Project sponsored by the National Security Agency under grant Number </a:t>
            </a:r>
            <a:r>
              <a:rPr lang="en-US" sz="1600" dirty="0" smtClean="0"/>
              <a:t>H98230-17-1-0199. The </a:t>
            </a:r>
            <a:r>
              <a:rPr lang="en-US" sz="1600" dirty="0"/>
              <a:t>United States Government is authorized to reproduce and distribute reprints notwithstanding any copyright notation herein.</a:t>
            </a:r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158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Security functions in 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  <a:p>
            <a:pPr lvl="1"/>
            <a:r>
              <a:rPr lang="en-US" sz="2000" dirty="0"/>
              <a:t>An overview of operating systems. </a:t>
            </a:r>
          </a:p>
          <a:p>
            <a:pPr lvl="1"/>
            <a:r>
              <a:rPr lang="en-US" sz="2000" dirty="0"/>
              <a:t>System resources which need protection from the OS.  </a:t>
            </a:r>
          </a:p>
          <a:p>
            <a:pPr lvl="1"/>
            <a:r>
              <a:rPr lang="en-US" sz="2000" dirty="0"/>
              <a:t>Security functions provided by OS </a:t>
            </a:r>
          </a:p>
          <a:p>
            <a:pPr lvl="1"/>
            <a:r>
              <a:rPr lang="en-US" altLang="zh-CN" sz="2000" dirty="0"/>
              <a:t>V</a:t>
            </a:r>
            <a:r>
              <a:rPr lang="en-US" sz="2000" dirty="0"/>
              <a:t>irtualization</a:t>
            </a:r>
          </a:p>
          <a:p>
            <a:pPr lvl="1"/>
            <a:r>
              <a:rPr lang="en-US" altLang="zh-CN" sz="2000" dirty="0"/>
              <a:t>Segmentation</a:t>
            </a:r>
          </a:p>
          <a:p>
            <a:pPr lvl="1"/>
            <a:r>
              <a:rPr lang="en-US" altLang="zh-CN" sz="2000" dirty="0"/>
              <a:t>Paging</a:t>
            </a:r>
          </a:p>
          <a:p>
            <a:pPr lvl="1"/>
            <a:r>
              <a:rPr lang="en-US" altLang="zh-CN" sz="2000" dirty="0"/>
              <a:t>Tagged</a:t>
            </a:r>
            <a:r>
              <a:rPr lang="zh-CN" altLang="en-US" sz="2000" dirty="0"/>
              <a:t> </a:t>
            </a:r>
            <a:r>
              <a:rPr lang="en-US" altLang="zh-CN" sz="2000" dirty="0"/>
              <a:t>architecture</a:t>
            </a:r>
            <a:endParaRPr lang="en-US" sz="2000" dirty="0"/>
          </a:p>
          <a:p>
            <a:r>
              <a:rPr lang="en-US" dirty="0"/>
              <a:t>Learning Outcomes:</a:t>
            </a:r>
          </a:p>
          <a:p>
            <a:pPr marL="342900" lvl="1" indent="0">
              <a:buNone/>
            </a:pPr>
            <a:r>
              <a:rPr lang="en-US" dirty="0"/>
              <a:t>Upon completion of this lesson:</a:t>
            </a:r>
          </a:p>
          <a:p>
            <a:pPr lvl="1"/>
            <a:r>
              <a:rPr lang="en-US" dirty="0"/>
              <a:t>Students will be able to identify the system resources which require protection by the operating systems. </a:t>
            </a:r>
          </a:p>
          <a:p>
            <a:pPr lvl="1"/>
            <a:r>
              <a:rPr lang="en-US" dirty="0"/>
              <a:t>Students will be able to describe the security functions provided by the OS.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010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Operating</a:t>
            </a:r>
            <a:r>
              <a:rPr lang="zh-CN" altLang="en-US"/>
              <a:t> </a:t>
            </a:r>
            <a:r>
              <a:rPr lang="en-US" altLang="zh-CN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operating system is a program that </a:t>
            </a:r>
            <a:r>
              <a:rPr lang="en-US" altLang="zh-CN" dirty="0"/>
              <a:t>works</a:t>
            </a:r>
            <a:r>
              <a:rPr lang="en-US" dirty="0"/>
              <a:t> as an intermediary between </a:t>
            </a:r>
            <a:r>
              <a:rPr lang="en-US" altLang="zh-CN" dirty="0"/>
              <a:t>the</a:t>
            </a:r>
            <a:r>
              <a:rPr lang="en-US" dirty="0"/>
              <a:t> user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r>
              <a:rPr lang="en-US" dirty="0"/>
              <a:t> and the computer hardware. 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manages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resources,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dirty="0"/>
              <a:t>provide</a:t>
            </a:r>
            <a:r>
              <a:rPr lang="en-US" altLang="zh-CN" dirty="0"/>
              <a:t>s</a:t>
            </a:r>
            <a:r>
              <a:rPr lang="en-US" dirty="0"/>
              <a:t> an environment in which a user can execute programs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easily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system.</a:t>
            </a:r>
            <a:r>
              <a:rPr lang="en-US" dirty="0"/>
              <a:t> </a:t>
            </a:r>
          </a:p>
          <a:p>
            <a:r>
              <a:rPr lang="en-US" dirty="0"/>
              <a:t>Modern operating systems (and even some older systems) are multiuser and multiprocessing systems.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26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executes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generally</a:t>
            </a:r>
            <a:r>
              <a:rPr lang="zh-CN" altLang="en-US" dirty="0"/>
              <a:t> </a:t>
            </a:r>
            <a:r>
              <a:rPr lang="en-US" altLang="zh-CN" dirty="0"/>
              <a:t>consists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assigned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	</a:t>
            </a:r>
          </a:p>
          <a:p>
            <a:pPr lvl="1"/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(registers,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counter,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pointer)</a:t>
            </a:r>
          </a:p>
          <a:p>
            <a:pPr lvl="1"/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communications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processes.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519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Overview </a:t>
            </a:r>
            <a:r>
              <a:rPr lang="en-US" altLang="zh-CN" dirty="0" smtClean="0"/>
              <a:t>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switches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forth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processes,</a:t>
            </a:r>
            <a:r>
              <a:rPr lang="zh-CN" altLang="en-US" dirty="0"/>
              <a:t> </a:t>
            </a:r>
            <a:r>
              <a:rPr lang="en-US" altLang="zh-CN" dirty="0"/>
              <a:t>allocating,</a:t>
            </a:r>
            <a:r>
              <a:rPr lang="zh-CN" altLang="en-US" dirty="0"/>
              <a:t> </a:t>
            </a:r>
            <a:r>
              <a:rPr lang="en-US" altLang="zh-CN" dirty="0"/>
              <a:t>deallocating,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reallocating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activated.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consists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threads.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tasks.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8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Figure: OS</a:t>
            </a:r>
            <a:r>
              <a:rPr lang="zh-CN" altLang="en-US" dirty="0"/>
              <a:t> </a:t>
            </a:r>
            <a:r>
              <a:rPr lang="en-US" altLang="zh-CN" dirty="0"/>
              <a:t>Overview </a:t>
            </a:r>
            <a:endParaRPr lang="en-US" dirty="0"/>
          </a:p>
        </p:txBody>
      </p:sp>
      <p:pic>
        <p:nvPicPr>
          <p:cNvPr id="5" name="Content Placeholder 4" title="OS Overview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17" y="1377950"/>
            <a:ext cx="7163966" cy="47990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45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dirty="0"/>
              <a:t>multiple users sharing an operating system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protected?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W</a:t>
            </a:r>
            <a:r>
              <a:rPr lang="en-US" dirty="0"/>
              <a:t>hat protections are provided by the operating system to protect different users’ data</a:t>
            </a:r>
            <a:r>
              <a:rPr lang="en-US" altLang="zh-CN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079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  <a:p>
            <a:r>
              <a:rPr lang="en-US" dirty="0"/>
              <a:t>Sharable I/O devices, such as disks</a:t>
            </a:r>
          </a:p>
          <a:p>
            <a:r>
              <a:rPr lang="en-US" altLang="zh-CN" dirty="0"/>
              <a:t>Reusable</a:t>
            </a:r>
            <a:r>
              <a:rPr lang="zh-CN" altLang="en-US" dirty="0"/>
              <a:t> </a:t>
            </a:r>
            <a:r>
              <a:rPr lang="en-US" dirty="0"/>
              <a:t>I/O devices, such as printers</a:t>
            </a:r>
          </a:p>
          <a:p>
            <a:r>
              <a:rPr lang="en-US" dirty="0"/>
              <a:t>Sharable programs</a:t>
            </a:r>
          </a:p>
          <a:p>
            <a:r>
              <a:rPr lang="en-US" dirty="0"/>
              <a:t>Networks</a:t>
            </a:r>
          </a:p>
          <a:p>
            <a:r>
              <a:rPr lang="en-US" dirty="0"/>
              <a:t>Sharable </a:t>
            </a:r>
            <a:r>
              <a:rPr lang="en-US" altLang="zh-CN" dirty="0"/>
              <a:t>files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5BFA158B-7C94-F543-87DB-41F59EA4FAFA}" type="slidenum">
              <a:rPr lang="en-US" smtClean="0"/>
              <a:pPr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392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META_COURSE_ID" val="48v5BWPvwPx_course_id"/>
  <p:tag name="ARTICULATE_META_NAME" val="jimaf"/>
  <p:tag name="ARTICULATE_META_NAME_SET" val="True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165106-k:\cnap\netsec course\lectures\module_0\lesson_1_course_overview.pptx"/>
  <p:tag name="ARTICULATE_PRESENTER_VERSION" val="8"/>
  <p:tag name="ARTICULATE_USED_PAGE_ORIENTATION" val="1"/>
  <p:tag name="ARTICULATE_USED_PAGE_SIZE" val="1"/>
  <p:tag name="ARTICULATE_SLIDE_COUNT" val="2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5988</TotalTime>
  <Words>1358</Words>
  <Application>Microsoft Macintosh PowerPoint</Application>
  <PresentationFormat>On-screen Show (4:3)</PresentationFormat>
  <Paragraphs>221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Mangal</vt:lpstr>
      <vt:lpstr>宋体</vt:lpstr>
      <vt:lpstr>PP_C5Modules_CC_License_standard</vt:lpstr>
      <vt:lpstr>Model 4 Introduction to Operating System Security</vt:lpstr>
      <vt:lpstr>Module 4: Introduction to Operating System Security</vt:lpstr>
      <vt:lpstr>Lesson 1: Security functions in OS </vt:lpstr>
      <vt:lpstr>Operating systems</vt:lpstr>
      <vt:lpstr>OS Overview</vt:lpstr>
      <vt:lpstr>OS Overview (cont.) </vt:lpstr>
      <vt:lpstr>Figure: OS Overview </vt:lpstr>
      <vt:lpstr>Discussion:</vt:lpstr>
      <vt:lpstr>Objects that need protection</vt:lpstr>
      <vt:lpstr>Security Features in OS</vt:lpstr>
      <vt:lpstr>Security functions provided by OS</vt:lpstr>
      <vt:lpstr>Virtualization</vt:lpstr>
      <vt:lpstr>Virtualization security</vt:lpstr>
      <vt:lpstr>Separation</vt:lpstr>
      <vt:lpstr>Hardware Protection of Memory</vt:lpstr>
      <vt:lpstr>Fence</vt:lpstr>
      <vt:lpstr>Fence Registers</vt:lpstr>
      <vt:lpstr>Base/Bounds Registers</vt:lpstr>
      <vt:lpstr>Segmentation</vt:lpstr>
      <vt:lpstr>Benefits of using segmentation</vt:lpstr>
      <vt:lpstr>Limitations of segmentation</vt:lpstr>
      <vt:lpstr>Paging</vt:lpstr>
      <vt:lpstr>Combined Paging with Segmentation</vt:lpstr>
      <vt:lpstr>Tagged Architecture</vt:lpstr>
      <vt:lpstr>Summary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302</cp:revision>
  <cp:lastPrinted>2016-07-18T16:40:10Z</cp:lastPrinted>
  <dcterms:created xsi:type="dcterms:W3CDTF">2016-07-03T20:12:42Z</dcterms:created>
  <dcterms:modified xsi:type="dcterms:W3CDTF">2018-04-24T19:04:19Z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9EB520D0-E26E-44F0-AF4B-C22652CC9926</vt:lpwstr>
  </property>
  <property fmtid="{D5CDD505-2E9C-101B-9397-08002B2CF9AE}" pid="6" name="ArticulateProjectFull">
    <vt:lpwstr>K:\CNAP\NetSec Course\Lectures\Module_0\Lesson_1_Course_Overview.ppta</vt:lpwstr>
  </property>
</Properties>
</file>