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1"/>
  </p:notesMasterIdLst>
  <p:handoutMasterIdLst>
    <p:handoutMasterId r:id="rId32"/>
  </p:handoutMasterIdLst>
  <p:sldIdLst>
    <p:sldId id="340" r:id="rId2"/>
    <p:sldId id="363" r:id="rId3"/>
    <p:sldId id="364" r:id="rId4"/>
    <p:sldId id="406" r:id="rId5"/>
    <p:sldId id="407" r:id="rId6"/>
    <p:sldId id="414" r:id="rId7"/>
    <p:sldId id="415" r:id="rId8"/>
    <p:sldId id="408" r:id="rId9"/>
    <p:sldId id="413" r:id="rId10"/>
    <p:sldId id="411" r:id="rId11"/>
    <p:sldId id="412" r:id="rId12"/>
    <p:sldId id="410" r:id="rId13"/>
    <p:sldId id="409" r:id="rId14"/>
    <p:sldId id="373" r:id="rId15"/>
    <p:sldId id="374" r:id="rId16"/>
    <p:sldId id="376" r:id="rId17"/>
    <p:sldId id="417" r:id="rId18"/>
    <p:sldId id="418" r:id="rId19"/>
    <p:sldId id="419" r:id="rId20"/>
    <p:sldId id="382" r:id="rId21"/>
    <p:sldId id="383" r:id="rId22"/>
    <p:sldId id="384" r:id="rId23"/>
    <p:sldId id="397" r:id="rId24"/>
    <p:sldId id="398" r:id="rId25"/>
    <p:sldId id="399" r:id="rId26"/>
    <p:sldId id="400" r:id="rId27"/>
    <p:sldId id="402" r:id="rId28"/>
    <p:sldId id="420" r:id="rId29"/>
    <p:sldId id="421" r:id="rId30"/>
  </p:sldIdLst>
  <p:sldSz cx="9144000" cy="6858000" type="screen4x3"/>
  <p:notesSz cx="7315200" cy="96012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6" autoAdjust="0"/>
    <p:restoredTop sz="81930" autoAdjust="0"/>
  </p:normalViewPr>
  <p:slideViewPr>
    <p:cSldViewPr snapToGrid="0" snapToObjects="1">
      <p:cViewPr varScale="1">
        <p:scale>
          <a:sx n="66" d="100"/>
          <a:sy n="66" d="100"/>
        </p:scale>
        <p:origin x="2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5335B0D7-26E7-4C43-9503-F83DE01D1B91}"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F3F9611-5AC2-7C4C-B1B0-F25D16DE888E}" type="slidenum">
              <a:rPr lang="en-US" smtClean="0"/>
              <a:t>‹#›</a:t>
            </a:fld>
            <a:endParaRPr lang="en-US"/>
          </a:p>
        </p:txBody>
      </p:sp>
    </p:spTree>
    <p:extLst>
      <p:ext uri="{BB962C8B-B14F-4D97-AF65-F5344CB8AC3E}">
        <p14:creationId xmlns:p14="http://schemas.microsoft.com/office/powerpoint/2010/main" val="13315466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103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81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b="0" dirty="0">
              <a:latin typeface="Times New Roman" pitchFamily="-109" charset="0"/>
            </a:endParaRPr>
          </a:p>
        </p:txBody>
      </p:sp>
    </p:spTree>
    <p:extLst>
      <p:ext uri="{BB962C8B-B14F-4D97-AF65-F5344CB8AC3E}">
        <p14:creationId xmlns:p14="http://schemas.microsoft.com/office/powerpoint/2010/main" val="102639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3746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dirty="0">
              <a:latin typeface="Times New Roman" pitchFamily="-109" charset="0"/>
            </a:endParaRPr>
          </a:p>
        </p:txBody>
      </p:sp>
    </p:spTree>
    <p:extLst>
      <p:ext uri="{BB962C8B-B14F-4D97-AF65-F5344CB8AC3E}">
        <p14:creationId xmlns:p14="http://schemas.microsoft.com/office/powerpoint/2010/main" val="202096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645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29</a:t>
            </a:fld>
            <a:endParaRPr lang="en-US"/>
          </a:p>
        </p:txBody>
      </p:sp>
    </p:spTree>
    <p:extLst>
      <p:ext uri="{BB962C8B-B14F-4D97-AF65-F5344CB8AC3E}">
        <p14:creationId xmlns:p14="http://schemas.microsoft.com/office/powerpoint/2010/main" val="53426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9.xml"/><Relationship Id="rId3"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4</a:t>
            </a:r>
            <a:br>
              <a:rPr lang="en-US" sz="2800" dirty="0"/>
            </a:br>
            <a:r>
              <a:rPr lang="en-US" sz="2800" dirty="0"/>
              <a:t>Introduction to Operating System Security</a:t>
            </a:r>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a:t>Lesson 2: Secure OS design principles</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Open Design </a:t>
            </a:r>
          </a:p>
        </p:txBody>
      </p:sp>
      <p:sp>
        <p:nvSpPr>
          <p:cNvPr id="3" name="Content Placeholder 2"/>
          <p:cNvSpPr>
            <a:spLocks noGrp="1"/>
          </p:cNvSpPr>
          <p:nvPr>
            <p:ph idx="1"/>
          </p:nvPr>
        </p:nvSpPr>
        <p:spPr/>
        <p:txBody>
          <a:bodyPr/>
          <a:lstStyle/>
          <a:p>
            <a:r>
              <a:rPr lang="en-US" dirty="0"/>
              <a:t>“The security of a mechanism should not depend on the secrecy of its design or implementation.”</a:t>
            </a:r>
          </a:p>
          <a:p>
            <a:r>
              <a:rPr lang="en-US" dirty="0"/>
              <a:t>“Security through obscurity”: correct operation is not related to secrecy of design</a:t>
            </a:r>
            <a:r>
              <a:rPr lang="en-US" altLang="zh-CN" dirty="0"/>
              <a:t>.</a:t>
            </a:r>
          </a:p>
          <a:p>
            <a:r>
              <a:rPr lang="en-US" altLang="zh-CN" sz="2800" dirty="0"/>
              <a:t>Not</a:t>
            </a:r>
            <a:r>
              <a:rPr lang="zh-CN" altLang="en-US" sz="2800" dirty="0"/>
              <a:t> </a:t>
            </a:r>
            <a:r>
              <a:rPr lang="en-US" altLang="zh-CN" sz="2800" dirty="0"/>
              <a:t>everything</a:t>
            </a:r>
            <a:r>
              <a:rPr lang="zh-CN" altLang="en-US" sz="2800" dirty="0"/>
              <a:t> </a:t>
            </a:r>
            <a:r>
              <a:rPr lang="en-US" altLang="zh-CN" sz="2800" dirty="0"/>
              <a:t>has</a:t>
            </a:r>
            <a:r>
              <a:rPr lang="zh-CN" altLang="en-US" sz="2800" dirty="0"/>
              <a:t> </a:t>
            </a:r>
            <a:r>
              <a:rPr lang="en-US" altLang="zh-CN" sz="2800" dirty="0"/>
              <a:t>to</a:t>
            </a:r>
            <a:r>
              <a:rPr lang="zh-CN" altLang="en-US" sz="2800" dirty="0"/>
              <a:t> </a:t>
            </a:r>
            <a:r>
              <a:rPr lang="en-US" altLang="zh-CN" sz="2800" dirty="0"/>
              <a:t>be</a:t>
            </a:r>
            <a:r>
              <a:rPr lang="zh-CN" altLang="en-US" sz="2800" dirty="0"/>
              <a:t> </a:t>
            </a:r>
            <a:r>
              <a:rPr lang="en-US" altLang="zh-CN" sz="2800" dirty="0"/>
              <a:t>open.</a:t>
            </a:r>
            <a:r>
              <a:rPr lang="zh-CN" altLang="en-US" sz="2800" dirty="0"/>
              <a:t> </a:t>
            </a:r>
            <a:r>
              <a:rPr lang="en-US" altLang="zh-CN" sz="2800" dirty="0"/>
              <a:t>Some</a:t>
            </a:r>
            <a:r>
              <a:rPr lang="zh-CN" altLang="en-US" sz="2800" dirty="0"/>
              <a:t> </a:t>
            </a:r>
            <a:r>
              <a:rPr lang="en-US" altLang="zh-CN" sz="2800" dirty="0"/>
              <a:t>form</a:t>
            </a:r>
            <a:r>
              <a:rPr lang="zh-CN" altLang="en-US" sz="2800" dirty="0"/>
              <a:t> </a:t>
            </a:r>
            <a:r>
              <a:rPr lang="en-US" altLang="zh-CN" sz="2800" dirty="0"/>
              <a:t>of</a:t>
            </a:r>
            <a:r>
              <a:rPr lang="zh-CN" altLang="en-US" sz="2800" dirty="0"/>
              <a:t> </a:t>
            </a:r>
            <a:r>
              <a:rPr lang="en-US" altLang="x-none" sz="2800" dirty="0"/>
              <a:t>secret is necessary.  </a:t>
            </a:r>
            <a:r>
              <a:rPr lang="en-US" altLang="zh-CN" sz="2800" dirty="0"/>
              <a:t>for</a:t>
            </a:r>
            <a:r>
              <a:rPr lang="zh-CN" altLang="en-US" sz="2800" dirty="0"/>
              <a:t> </a:t>
            </a:r>
            <a:r>
              <a:rPr lang="en-US" altLang="zh-CN" sz="2800" dirty="0"/>
              <a:t>example:</a:t>
            </a:r>
            <a:r>
              <a:rPr lang="zh-CN" altLang="en-US" sz="2800" dirty="0"/>
              <a:t> </a:t>
            </a:r>
            <a:r>
              <a:rPr lang="en-US" altLang="x-none" sz="2800" dirty="0"/>
              <a:t>algorithm</a:t>
            </a:r>
            <a:r>
              <a:rPr lang="en-US" altLang="zh-CN" sz="2800" dirty="0"/>
              <a:t>,</a:t>
            </a:r>
            <a:r>
              <a:rPr lang="zh-CN" altLang="en-US" sz="2800" dirty="0"/>
              <a:t> </a:t>
            </a:r>
            <a:r>
              <a:rPr lang="en-US" altLang="zh-CN" sz="2800" dirty="0"/>
              <a:t>password,</a:t>
            </a:r>
            <a:r>
              <a:rPr lang="zh-CN" altLang="en-US" sz="2800" dirty="0"/>
              <a:t> </a:t>
            </a:r>
            <a:r>
              <a:rPr lang="en-US" altLang="zh-CN" sz="2800" dirty="0"/>
              <a:t>encryption/decryption</a:t>
            </a:r>
            <a:r>
              <a:rPr lang="zh-CN" altLang="en-US" sz="2800" dirty="0"/>
              <a:t> </a:t>
            </a:r>
            <a:r>
              <a:rPr lang="en-US" altLang="zh-CN" sz="2800" dirty="0"/>
              <a:t>keys.</a:t>
            </a:r>
            <a:r>
              <a:rPr lang="en-US" altLang="x-none" sz="2800" dirty="0"/>
              <a:t> </a:t>
            </a:r>
          </a:p>
          <a:p>
            <a:endParaRPr lang="en-US" dirty="0"/>
          </a:p>
        </p:txBody>
      </p:sp>
    </p:spTree>
    <p:custDataLst>
      <p:tags r:id="rId1"/>
    </p:custDataLst>
    <p:extLst>
      <p:ext uri="{BB962C8B-B14F-4D97-AF65-F5344CB8AC3E}">
        <p14:creationId xmlns:p14="http://schemas.microsoft.com/office/powerpoint/2010/main" val="158162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Separation of Privilege </a:t>
            </a:r>
          </a:p>
        </p:txBody>
      </p:sp>
      <p:sp>
        <p:nvSpPr>
          <p:cNvPr id="3" name="Content Placeholder 2"/>
          <p:cNvSpPr>
            <a:spLocks noGrp="1"/>
          </p:cNvSpPr>
          <p:nvPr>
            <p:ph idx="1"/>
          </p:nvPr>
        </p:nvSpPr>
        <p:spPr/>
        <p:txBody>
          <a:bodyPr/>
          <a:lstStyle/>
          <a:p>
            <a:r>
              <a:rPr lang="en-US" dirty="0"/>
              <a:t>“A system should not grant permission based on a single condition.” </a:t>
            </a:r>
          </a:p>
          <a:p>
            <a:r>
              <a:rPr lang="en-US" dirty="0"/>
              <a:t>Removes a single point of failure</a:t>
            </a:r>
            <a:r>
              <a:rPr lang="en-US" altLang="zh-CN" dirty="0"/>
              <a:t>.</a:t>
            </a:r>
            <a:r>
              <a:rPr lang="zh-CN" altLang="en-US" dirty="0"/>
              <a:t> </a:t>
            </a:r>
            <a:r>
              <a:rPr lang="en-US" dirty="0"/>
              <a:t>If one component is defeated, system is not completely compromised</a:t>
            </a:r>
            <a:r>
              <a:rPr lang="en-US" altLang="zh-CN" dirty="0"/>
              <a:t>.</a:t>
            </a:r>
          </a:p>
          <a:p>
            <a:r>
              <a:rPr lang="en-US" altLang="zh-CN" dirty="0"/>
              <a:t>Multiple</a:t>
            </a:r>
            <a:r>
              <a:rPr lang="zh-CN" altLang="en-US" dirty="0"/>
              <a:t> </a:t>
            </a:r>
            <a:r>
              <a:rPr lang="en-US" altLang="zh-CN" dirty="0"/>
              <a:t>conditions</a:t>
            </a:r>
            <a:r>
              <a:rPr lang="zh-CN" altLang="en-US" dirty="0"/>
              <a:t> </a:t>
            </a:r>
            <a:r>
              <a:rPr lang="en-US" altLang="zh-CN" dirty="0"/>
              <a:t>should</a:t>
            </a:r>
            <a:r>
              <a:rPr lang="zh-CN" altLang="en-US" dirty="0"/>
              <a:t> </a:t>
            </a:r>
            <a:r>
              <a:rPr lang="en-US" altLang="zh-CN" dirty="0"/>
              <a:t>be</a:t>
            </a:r>
            <a:r>
              <a:rPr lang="zh-CN" altLang="en-US" dirty="0"/>
              <a:t> </a:t>
            </a:r>
            <a:r>
              <a:rPr lang="en-US" altLang="zh-CN" dirty="0"/>
              <a:t>met</a:t>
            </a:r>
            <a:r>
              <a:rPr lang="zh-CN" altLang="en-US" dirty="0"/>
              <a:t> </a:t>
            </a:r>
            <a:r>
              <a:rPr lang="en-US" altLang="zh-CN" dirty="0"/>
              <a:t>to</a:t>
            </a:r>
            <a:r>
              <a:rPr lang="zh-CN" altLang="en-US" dirty="0"/>
              <a:t> </a:t>
            </a:r>
            <a:r>
              <a:rPr lang="en-US" altLang="zh-CN" dirty="0"/>
              <a:t>grant</a:t>
            </a:r>
            <a:r>
              <a:rPr lang="zh-CN" altLang="en-US" dirty="0"/>
              <a:t> </a:t>
            </a:r>
            <a:r>
              <a:rPr lang="en-US" altLang="zh-CN" dirty="0"/>
              <a:t>permissions.</a:t>
            </a:r>
            <a:r>
              <a:rPr lang="zh-CN" altLang="en-US" dirty="0"/>
              <a:t> </a:t>
            </a:r>
            <a:endParaRPr lang="en-US" altLang="zh-CN" dirty="0"/>
          </a:p>
          <a:p>
            <a:r>
              <a:rPr lang="en-US" altLang="zh-CN" dirty="0"/>
              <a:t>For</a:t>
            </a:r>
            <a:r>
              <a:rPr lang="zh-CN" altLang="en-US" dirty="0"/>
              <a:t> </a:t>
            </a:r>
            <a:r>
              <a:rPr lang="en-US" altLang="zh-CN" dirty="0"/>
              <a:t>example:</a:t>
            </a:r>
            <a:r>
              <a:rPr lang="zh-CN" altLang="en-US" dirty="0"/>
              <a:t> </a:t>
            </a:r>
            <a:r>
              <a:rPr lang="en-US" altLang="zh-CN" dirty="0"/>
              <a:t>multi-factor</a:t>
            </a:r>
            <a:r>
              <a:rPr lang="zh-CN" altLang="en-US" dirty="0"/>
              <a:t> </a:t>
            </a:r>
            <a:r>
              <a:rPr lang="en-US" altLang="zh-CN" dirty="0"/>
              <a:t>authentication</a:t>
            </a:r>
            <a:r>
              <a:rPr lang="zh-CN" altLang="en-US" dirty="0"/>
              <a:t> </a:t>
            </a:r>
            <a:r>
              <a:rPr lang="en-US" altLang="zh-CN" dirty="0"/>
              <a:t>requires</a:t>
            </a:r>
            <a:r>
              <a:rPr lang="zh-CN" altLang="en-US" dirty="0"/>
              <a:t> </a:t>
            </a:r>
            <a:r>
              <a:rPr lang="en-US" altLang="zh-CN" dirty="0"/>
              <a:t>users</a:t>
            </a:r>
            <a:r>
              <a:rPr lang="zh-CN" altLang="en-US" dirty="0"/>
              <a:t> </a:t>
            </a:r>
            <a:r>
              <a:rPr lang="en-US" altLang="zh-CN" dirty="0"/>
              <a:t>to</a:t>
            </a:r>
            <a:r>
              <a:rPr lang="zh-CN" altLang="en-US" dirty="0"/>
              <a:t> </a:t>
            </a:r>
            <a:r>
              <a:rPr lang="en-US" altLang="zh-CN" dirty="0"/>
              <a:t>use</a:t>
            </a:r>
            <a:r>
              <a:rPr lang="zh-CN" altLang="en-US" dirty="0"/>
              <a:t> </a:t>
            </a:r>
            <a:r>
              <a:rPr lang="en-US" altLang="zh-CN" dirty="0"/>
              <a:t>at</a:t>
            </a:r>
            <a:r>
              <a:rPr lang="zh-CN" altLang="en-US" dirty="0"/>
              <a:t> </a:t>
            </a:r>
            <a:r>
              <a:rPr lang="en-US" altLang="zh-CN" dirty="0"/>
              <a:t>least</a:t>
            </a:r>
            <a:r>
              <a:rPr lang="zh-CN" altLang="en-US" dirty="0"/>
              <a:t> </a:t>
            </a:r>
            <a:r>
              <a:rPr lang="en-US" altLang="zh-CN" dirty="0"/>
              <a:t>two</a:t>
            </a:r>
            <a:r>
              <a:rPr lang="zh-CN" altLang="en-US" dirty="0"/>
              <a:t> </a:t>
            </a:r>
            <a:r>
              <a:rPr lang="en-US" altLang="zh-CN" dirty="0"/>
              <a:t>methods</a:t>
            </a:r>
            <a:r>
              <a:rPr lang="zh-CN" altLang="en-US" dirty="0"/>
              <a:t> </a:t>
            </a:r>
            <a:r>
              <a:rPr lang="en-US" altLang="zh-CN" dirty="0"/>
              <a:t>to</a:t>
            </a:r>
            <a:r>
              <a:rPr lang="zh-CN" altLang="en-US" dirty="0"/>
              <a:t> </a:t>
            </a:r>
            <a:r>
              <a:rPr lang="en-US" altLang="zh-CN" dirty="0"/>
              <a:t>authenticate.</a:t>
            </a:r>
            <a:endParaRPr lang="en-US" dirty="0"/>
          </a:p>
        </p:txBody>
      </p:sp>
    </p:spTree>
    <p:custDataLst>
      <p:tags r:id="rId1"/>
    </p:custDataLst>
    <p:extLst>
      <p:ext uri="{BB962C8B-B14F-4D97-AF65-F5344CB8AC3E}">
        <p14:creationId xmlns:p14="http://schemas.microsoft.com/office/powerpoint/2010/main" val="207829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Least Common Mechanism </a:t>
            </a:r>
          </a:p>
        </p:txBody>
      </p:sp>
      <p:sp>
        <p:nvSpPr>
          <p:cNvPr id="3" name="Content Placeholder 2"/>
          <p:cNvSpPr>
            <a:spLocks noGrp="1"/>
          </p:cNvSpPr>
          <p:nvPr>
            <p:ph idx="1"/>
          </p:nvPr>
        </p:nvSpPr>
        <p:spPr/>
        <p:txBody>
          <a:bodyPr/>
          <a:lstStyle/>
          <a:p>
            <a:r>
              <a:rPr lang="en-US" dirty="0"/>
              <a:t>“Mechanisms used to access resources should not be shared</a:t>
            </a:r>
            <a:r>
              <a:rPr lang="en-US" altLang="zh-CN" dirty="0"/>
              <a:t>.</a:t>
            </a:r>
            <a:r>
              <a:rPr lang="en-US" dirty="0"/>
              <a:t>”</a:t>
            </a:r>
          </a:p>
          <a:p>
            <a:r>
              <a:rPr lang="en-US" dirty="0"/>
              <a:t>Shared objects provide potential channels for information flow. Information can flow along shared channels</a:t>
            </a:r>
            <a:r>
              <a:rPr lang="zh-CN" altLang="en-US" dirty="0"/>
              <a:t> </a:t>
            </a:r>
            <a:r>
              <a:rPr lang="en-US" altLang="zh-CN" dirty="0"/>
              <a:t>may</a:t>
            </a:r>
            <a:r>
              <a:rPr lang="zh-CN" altLang="en-US" dirty="0"/>
              <a:t> </a:t>
            </a:r>
            <a:r>
              <a:rPr lang="en-US" altLang="zh-CN" dirty="0"/>
              <a:t>become</a:t>
            </a:r>
            <a:r>
              <a:rPr lang="zh-CN" altLang="en-US" dirty="0"/>
              <a:t> </a:t>
            </a:r>
            <a:r>
              <a:rPr lang="en-US" altLang="zh-CN" dirty="0"/>
              <a:t>a</a:t>
            </a:r>
            <a:r>
              <a:rPr lang="zh-CN" altLang="en-US" dirty="0"/>
              <a:t> </a:t>
            </a:r>
            <a:r>
              <a:rPr lang="en-US" altLang="zh-CN" dirty="0"/>
              <a:t>covert</a:t>
            </a:r>
            <a:r>
              <a:rPr lang="zh-CN" altLang="en-US" dirty="0"/>
              <a:t> </a:t>
            </a:r>
            <a:r>
              <a:rPr lang="en-US" altLang="zh-CN" dirty="0"/>
              <a:t>channel.</a:t>
            </a:r>
            <a:endParaRPr lang="en-US" dirty="0"/>
          </a:p>
          <a:p>
            <a:r>
              <a:rPr lang="en-US" dirty="0"/>
              <a:t>Systems employing physical or logical separation reduce the risk from sharing.</a:t>
            </a:r>
          </a:p>
        </p:txBody>
      </p:sp>
    </p:spTree>
    <p:custDataLst>
      <p:tags r:id="rId1"/>
    </p:custDataLst>
    <p:extLst>
      <p:ext uri="{BB962C8B-B14F-4D97-AF65-F5344CB8AC3E}">
        <p14:creationId xmlns:p14="http://schemas.microsoft.com/office/powerpoint/2010/main" val="98861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Psychological Acceptability</a:t>
            </a:r>
          </a:p>
        </p:txBody>
      </p:sp>
      <p:sp>
        <p:nvSpPr>
          <p:cNvPr id="3" name="Content Placeholder 2"/>
          <p:cNvSpPr>
            <a:spLocks noGrp="1"/>
          </p:cNvSpPr>
          <p:nvPr>
            <p:ph idx="1"/>
          </p:nvPr>
        </p:nvSpPr>
        <p:spPr/>
        <p:txBody>
          <a:bodyPr/>
          <a:lstStyle/>
          <a:p>
            <a:r>
              <a:rPr lang="en-US" altLang="zh-CN" dirty="0"/>
              <a:t>“</a:t>
            </a:r>
            <a:r>
              <a:rPr lang="en-US" dirty="0"/>
              <a:t>Security mechanisms should not make the resource more difficult to access than if the security mechanism were not present.</a:t>
            </a:r>
            <a:r>
              <a:rPr lang="en-US" altLang="zh-CN" dirty="0"/>
              <a:t>”</a:t>
            </a:r>
          </a:p>
          <a:p>
            <a:r>
              <a:rPr lang="en-US" altLang="zh-CN" dirty="0"/>
              <a:t>Security</a:t>
            </a:r>
            <a:r>
              <a:rPr lang="zh-CN" altLang="en-US" dirty="0"/>
              <a:t> </a:t>
            </a:r>
            <a:r>
              <a:rPr lang="en-US" altLang="zh-CN" dirty="0"/>
              <a:t>mechanisms</a:t>
            </a:r>
            <a:r>
              <a:rPr lang="zh-CN" altLang="en-US" dirty="0"/>
              <a:t> </a:t>
            </a:r>
            <a:r>
              <a:rPr lang="en-US" altLang="zh-CN" dirty="0"/>
              <a:t>should</a:t>
            </a:r>
            <a:r>
              <a:rPr lang="zh-CN" altLang="en-US" dirty="0"/>
              <a:t> </a:t>
            </a:r>
            <a:r>
              <a:rPr lang="en-US" altLang="zh-CN" dirty="0"/>
              <a:t>not</a:t>
            </a:r>
            <a:r>
              <a:rPr lang="zh-CN" altLang="en-US" dirty="0"/>
              <a:t> </a:t>
            </a:r>
            <a:r>
              <a:rPr lang="en-US" altLang="zh-CN" dirty="0"/>
              <a:t>add</a:t>
            </a:r>
            <a:r>
              <a:rPr lang="zh-CN" altLang="en-US" dirty="0"/>
              <a:t> </a:t>
            </a:r>
            <a:r>
              <a:rPr lang="en-US" altLang="zh-CN" dirty="0"/>
              <a:t>difficulty</a:t>
            </a:r>
            <a:r>
              <a:rPr lang="zh-CN" altLang="en-US" dirty="0"/>
              <a:t> </a:t>
            </a:r>
            <a:r>
              <a:rPr lang="en-US" altLang="zh-CN" dirty="0"/>
              <a:t>to</a:t>
            </a:r>
            <a:r>
              <a:rPr lang="zh-CN" altLang="en-US" dirty="0"/>
              <a:t> </a:t>
            </a:r>
            <a:r>
              <a:rPr lang="en-US" altLang="zh-CN" dirty="0"/>
              <a:t>the</a:t>
            </a:r>
            <a:r>
              <a:rPr lang="zh-CN" altLang="en-US" dirty="0"/>
              <a:t> </a:t>
            </a:r>
            <a:r>
              <a:rPr lang="en-US" altLang="zh-CN" dirty="0"/>
              <a:t>process</a:t>
            </a:r>
            <a:r>
              <a:rPr lang="zh-CN" altLang="en-US" dirty="0"/>
              <a:t> </a:t>
            </a:r>
            <a:r>
              <a:rPr lang="en-US" altLang="zh-CN" dirty="0"/>
              <a:t>of</a:t>
            </a:r>
            <a:r>
              <a:rPr lang="zh-CN" altLang="en-US" dirty="0"/>
              <a:t> </a:t>
            </a:r>
            <a:r>
              <a:rPr lang="en-US" altLang="zh-CN" dirty="0"/>
              <a:t>accessing</a:t>
            </a:r>
            <a:r>
              <a:rPr lang="zh-CN" altLang="en-US" dirty="0"/>
              <a:t> </a:t>
            </a:r>
            <a:r>
              <a:rPr lang="en-US" altLang="zh-CN" dirty="0"/>
              <a:t>resources.</a:t>
            </a:r>
            <a:r>
              <a:rPr lang="zh-CN" altLang="en-US" dirty="0"/>
              <a:t> </a:t>
            </a:r>
            <a:endParaRPr lang="en-US" dirty="0"/>
          </a:p>
        </p:txBody>
      </p:sp>
    </p:spTree>
    <p:custDataLst>
      <p:tags r:id="rId1"/>
    </p:custDataLst>
    <p:extLst>
      <p:ext uri="{BB962C8B-B14F-4D97-AF65-F5344CB8AC3E}">
        <p14:creationId xmlns:p14="http://schemas.microsoft.com/office/powerpoint/2010/main" val="15516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a:t>
            </a:r>
            <a:r>
              <a:rPr lang="en-US" altLang="zh-CN" dirty="0"/>
              <a:t>computer</a:t>
            </a:r>
            <a:r>
              <a:rPr lang="zh-CN" altLang="en-US" dirty="0"/>
              <a:t> </a:t>
            </a:r>
            <a:r>
              <a:rPr lang="en-US" altLang="zh-CN" dirty="0"/>
              <a:t>s</a:t>
            </a:r>
            <a:r>
              <a:rPr lang="en-US" dirty="0"/>
              <a:t>ystem</a:t>
            </a:r>
          </a:p>
        </p:txBody>
      </p:sp>
      <p:sp>
        <p:nvSpPr>
          <p:cNvPr id="3" name="Content Placeholder 2"/>
          <p:cNvSpPr>
            <a:spLocks noGrp="1"/>
          </p:cNvSpPr>
          <p:nvPr>
            <p:ph idx="1"/>
          </p:nvPr>
        </p:nvSpPr>
        <p:spPr/>
        <p:txBody>
          <a:bodyPr/>
          <a:lstStyle/>
          <a:p>
            <a:r>
              <a:rPr lang="en-US" dirty="0"/>
              <a:t>Trusted </a:t>
            </a:r>
            <a:r>
              <a:rPr lang="en-US" altLang="zh-CN" dirty="0"/>
              <a:t>computer</a:t>
            </a:r>
            <a:r>
              <a:rPr lang="zh-CN" altLang="en-US" dirty="0"/>
              <a:t> </a:t>
            </a:r>
            <a:r>
              <a:rPr lang="en-US" altLang="zh-CN" dirty="0"/>
              <a:t>s</a:t>
            </a:r>
            <a:r>
              <a:rPr lang="en-US" dirty="0"/>
              <a:t>ystem</a:t>
            </a:r>
            <a:r>
              <a:rPr lang="zh-CN" altLang="en-US" dirty="0"/>
              <a:t> </a:t>
            </a:r>
            <a:r>
              <a:rPr lang="en-US" altLang="zh-CN" dirty="0"/>
              <a:t>-</a:t>
            </a:r>
            <a:r>
              <a:rPr lang="zh-CN" altLang="en-US" dirty="0"/>
              <a:t> </a:t>
            </a:r>
            <a:r>
              <a:rPr lang="en-US" dirty="0"/>
              <a:t>A system that employs sufficient hardware and software assurance measures to allow its use for processing simultaneously a range of sensitive or classified information. </a:t>
            </a:r>
          </a:p>
          <a:p>
            <a:r>
              <a:rPr lang="en-US" dirty="0"/>
              <a:t>Characteristics of a trusted system:</a:t>
            </a:r>
          </a:p>
          <a:p>
            <a:pPr lvl="1"/>
            <a:r>
              <a:rPr lang="en-US" dirty="0"/>
              <a:t>A </a:t>
            </a:r>
            <a:r>
              <a:rPr lang="en-US" altLang="zh-CN" dirty="0"/>
              <a:t>set</a:t>
            </a:r>
            <a:r>
              <a:rPr lang="zh-CN" altLang="en-US" dirty="0"/>
              <a:t> </a:t>
            </a:r>
            <a:r>
              <a:rPr lang="en-US" altLang="zh-CN" dirty="0"/>
              <a:t>of</a:t>
            </a:r>
            <a:r>
              <a:rPr lang="zh-CN" altLang="en-US" dirty="0"/>
              <a:t> </a:t>
            </a:r>
            <a:r>
              <a:rPr lang="en-US" altLang="zh-CN" dirty="0"/>
              <a:t>well-</a:t>
            </a:r>
            <a:r>
              <a:rPr lang="en-US" dirty="0"/>
              <a:t>defined </a:t>
            </a:r>
            <a:r>
              <a:rPr lang="en-US" altLang="zh-CN" dirty="0"/>
              <a:t>security</a:t>
            </a:r>
            <a:r>
              <a:rPr lang="zh-CN" altLang="en-US" dirty="0"/>
              <a:t> </a:t>
            </a:r>
            <a:r>
              <a:rPr lang="en-US" dirty="0"/>
              <a:t>policy</a:t>
            </a:r>
            <a:r>
              <a:rPr lang="en-US" altLang="zh-CN" dirty="0"/>
              <a:t>.</a:t>
            </a:r>
            <a:r>
              <a:rPr lang="en-US" dirty="0"/>
              <a:t> </a:t>
            </a:r>
          </a:p>
          <a:p>
            <a:pPr lvl="1"/>
            <a:r>
              <a:rPr lang="en-US" dirty="0"/>
              <a:t>Appropriate measures </a:t>
            </a:r>
            <a:r>
              <a:rPr lang="en-US" altLang="zh-CN" dirty="0"/>
              <a:t>to</a:t>
            </a:r>
            <a:r>
              <a:rPr lang="zh-CN" altLang="en-US" dirty="0"/>
              <a:t> </a:t>
            </a:r>
            <a:r>
              <a:rPr lang="en-US" altLang="zh-CN" dirty="0"/>
              <a:t>enforce</a:t>
            </a:r>
            <a:r>
              <a:rPr lang="zh-CN" altLang="en-US" dirty="0"/>
              <a:t> </a:t>
            </a:r>
            <a:r>
              <a:rPr lang="en-US" altLang="zh-CN" dirty="0"/>
              <a:t>security</a:t>
            </a:r>
            <a:r>
              <a:rPr lang="zh-CN" altLang="en-US" dirty="0"/>
              <a:t> </a:t>
            </a:r>
            <a:r>
              <a:rPr lang="en-US" altLang="zh-CN" dirty="0"/>
              <a:t>policies.</a:t>
            </a:r>
            <a:endParaRPr lang="en-US" dirty="0"/>
          </a:p>
          <a:p>
            <a:pPr lvl="1"/>
            <a:r>
              <a:rPr lang="en-US" dirty="0"/>
              <a:t>Independent evaluation </a:t>
            </a:r>
            <a:r>
              <a:rPr lang="en-US" altLang="zh-CN" dirty="0"/>
              <a:t>process.</a:t>
            </a:r>
            <a:endParaRPr lang="en-US" dirty="0"/>
          </a:p>
        </p:txBody>
      </p:sp>
    </p:spTree>
    <p:custDataLst>
      <p:tags r:id="rId1"/>
    </p:custDataLst>
    <p:extLst>
      <p:ext uri="{BB962C8B-B14F-4D97-AF65-F5344CB8AC3E}">
        <p14:creationId xmlns:p14="http://schemas.microsoft.com/office/powerpoint/2010/main" val="28283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Computing Base (TCB)</a:t>
            </a:r>
          </a:p>
        </p:txBody>
      </p:sp>
      <p:sp>
        <p:nvSpPr>
          <p:cNvPr id="3" name="Content Placeholder 2"/>
          <p:cNvSpPr>
            <a:spLocks noGrp="1"/>
          </p:cNvSpPr>
          <p:nvPr>
            <p:ph idx="1"/>
          </p:nvPr>
        </p:nvSpPr>
        <p:spPr>
          <a:xfrm>
            <a:off x="628650" y="1404894"/>
            <a:ext cx="7886700" cy="4799100"/>
          </a:xfrm>
        </p:spPr>
        <p:txBody>
          <a:bodyPr/>
          <a:lstStyle/>
          <a:p>
            <a:r>
              <a:rPr lang="en-US" b="1" dirty="0"/>
              <a:t>Trusted Computing Base (TCB)</a:t>
            </a:r>
            <a:r>
              <a:rPr lang="zh-CN" altLang="en-US" b="1" dirty="0"/>
              <a:t> </a:t>
            </a:r>
            <a:r>
              <a:rPr lang="en-US" altLang="zh-CN" dirty="0"/>
              <a:t>-</a:t>
            </a:r>
            <a:r>
              <a:rPr lang="zh-CN" altLang="en-US" dirty="0"/>
              <a:t> </a:t>
            </a:r>
            <a:r>
              <a:rPr lang="en-US" dirty="0"/>
              <a:t>Totality of protection mechanisms within a computer system, including hardware, firmware, and software, the combination responsible for enforcing a security policy. </a:t>
            </a:r>
          </a:p>
          <a:p>
            <a:endParaRPr lang="en-US" dirty="0"/>
          </a:p>
          <a:p>
            <a:r>
              <a:rPr lang="en-US" dirty="0"/>
              <a:t>Nothing in the non-TCB code should be able to </a:t>
            </a:r>
            <a:r>
              <a:rPr lang="en-US" altLang="zh-CN" dirty="0"/>
              <a:t>interfere</a:t>
            </a:r>
            <a:r>
              <a:rPr lang="zh-CN" altLang="en-US" dirty="0"/>
              <a:t> </a:t>
            </a:r>
            <a:r>
              <a:rPr lang="en-US" altLang="zh-CN" dirty="0"/>
              <a:t>the</a:t>
            </a:r>
            <a:r>
              <a:rPr lang="zh-CN" altLang="en-US" dirty="0"/>
              <a:t> </a:t>
            </a:r>
            <a:r>
              <a:rPr lang="en-US" altLang="zh-CN" dirty="0"/>
              <a:t>enforcement</a:t>
            </a:r>
            <a:r>
              <a:rPr lang="zh-CN" altLang="en-US" dirty="0"/>
              <a:t> </a:t>
            </a:r>
            <a:r>
              <a:rPr lang="en-US" altLang="zh-CN" dirty="0"/>
              <a:t>of</a:t>
            </a:r>
            <a:r>
              <a:rPr lang="zh-CN" altLang="en-US" dirty="0"/>
              <a:t> </a:t>
            </a:r>
            <a:r>
              <a:rPr lang="en-US" altLang="zh-CN" dirty="0"/>
              <a:t>the</a:t>
            </a:r>
            <a:r>
              <a:rPr lang="en-US" dirty="0"/>
              <a:t> security polic</a:t>
            </a:r>
            <a:r>
              <a:rPr lang="en-US" altLang="zh-CN" dirty="0"/>
              <a:t>ies.</a:t>
            </a:r>
            <a:endParaRPr lang="en-US" dirty="0"/>
          </a:p>
          <a:p>
            <a:r>
              <a:rPr lang="en-US" dirty="0"/>
              <a:t>A security kernel and a reference monitor are part of the TCB</a:t>
            </a:r>
          </a:p>
          <a:p>
            <a:endParaRPr lang="en-US" dirty="0"/>
          </a:p>
        </p:txBody>
      </p:sp>
    </p:spTree>
    <p:custDataLst>
      <p:tags r:id="rId1"/>
    </p:custDataLst>
    <p:extLst>
      <p:ext uri="{BB962C8B-B14F-4D97-AF65-F5344CB8AC3E}">
        <p14:creationId xmlns:p14="http://schemas.microsoft.com/office/powerpoint/2010/main" val="130073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Assurance</a:t>
            </a:r>
            <a:endParaRPr lang="en-US" dirty="0"/>
          </a:p>
        </p:txBody>
      </p:sp>
      <p:sp>
        <p:nvSpPr>
          <p:cNvPr id="3" name="Content Placeholder 2"/>
          <p:cNvSpPr>
            <a:spLocks noGrp="1"/>
          </p:cNvSpPr>
          <p:nvPr>
            <p:ph idx="1"/>
          </p:nvPr>
        </p:nvSpPr>
        <p:spPr/>
        <p:txBody>
          <a:bodyPr/>
          <a:lstStyle/>
          <a:p>
            <a:r>
              <a:rPr lang="en-US" dirty="0"/>
              <a:t>How can we convince others to trust our OS? </a:t>
            </a:r>
          </a:p>
          <a:p>
            <a:r>
              <a:rPr lang="en-US" dirty="0"/>
              <a:t>Testing </a:t>
            </a:r>
          </a:p>
          <a:p>
            <a:pPr lvl="1"/>
            <a:r>
              <a:rPr lang="en-US" altLang="zh-CN" dirty="0"/>
              <a:t>Tests</a:t>
            </a:r>
            <a:r>
              <a:rPr lang="zh-CN" altLang="en-US" dirty="0"/>
              <a:t> </a:t>
            </a:r>
            <a:r>
              <a:rPr lang="en-US" altLang="zh-CN" dirty="0"/>
              <a:t>c</a:t>
            </a:r>
            <a:r>
              <a:rPr lang="en-US" dirty="0"/>
              <a:t>an </a:t>
            </a:r>
            <a:r>
              <a:rPr lang="en-US" altLang="zh-CN" dirty="0"/>
              <a:t>reveal</a:t>
            </a:r>
            <a:r>
              <a:rPr lang="en-US" dirty="0"/>
              <a:t> problems</a:t>
            </a:r>
          </a:p>
          <a:p>
            <a:pPr lvl="1"/>
            <a:r>
              <a:rPr lang="en-US" altLang="zh-CN" dirty="0"/>
              <a:t>Succeed</a:t>
            </a:r>
            <a:r>
              <a:rPr lang="zh-CN" altLang="en-US" dirty="0"/>
              <a:t> </a:t>
            </a:r>
            <a:r>
              <a:rPr lang="en-US" altLang="zh-CN" dirty="0"/>
              <a:t>the</a:t>
            </a:r>
            <a:r>
              <a:rPr lang="zh-CN" altLang="en-US" dirty="0"/>
              <a:t> </a:t>
            </a:r>
            <a:r>
              <a:rPr lang="en-US" altLang="zh-CN" dirty="0"/>
              <a:t>testing</a:t>
            </a:r>
            <a:r>
              <a:rPr lang="zh-CN" altLang="en-US" dirty="0"/>
              <a:t> </a:t>
            </a:r>
            <a:r>
              <a:rPr lang="en-US" altLang="zh-CN" dirty="0"/>
              <a:t>does</a:t>
            </a:r>
            <a:r>
              <a:rPr lang="zh-CN" altLang="en-US" dirty="0"/>
              <a:t> </a:t>
            </a:r>
            <a:r>
              <a:rPr lang="en-US" altLang="zh-CN" dirty="0"/>
              <a:t>not</a:t>
            </a:r>
            <a:r>
              <a:rPr lang="zh-CN" altLang="en-US" dirty="0"/>
              <a:t> </a:t>
            </a:r>
            <a:r>
              <a:rPr lang="en-US" altLang="zh-CN" dirty="0"/>
              <a:t>mean</a:t>
            </a:r>
            <a:r>
              <a:rPr lang="zh-CN" altLang="en-US" dirty="0"/>
              <a:t> </a:t>
            </a:r>
            <a:r>
              <a:rPr lang="en-US" altLang="zh-CN" dirty="0"/>
              <a:t>a</a:t>
            </a:r>
            <a:r>
              <a:rPr lang="zh-CN" altLang="en-US" dirty="0"/>
              <a:t> </a:t>
            </a:r>
            <a:r>
              <a:rPr lang="en-US" altLang="zh-CN" dirty="0"/>
              <a:t>secure</a:t>
            </a:r>
            <a:r>
              <a:rPr lang="zh-CN" altLang="en-US" dirty="0"/>
              <a:t> </a:t>
            </a:r>
            <a:r>
              <a:rPr lang="en-US" altLang="zh-CN" dirty="0"/>
              <a:t>OS.</a:t>
            </a:r>
            <a:r>
              <a:rPr lang="zh-CN" altLang="en-US" dirty="0"/>
              <a:t> </a:t>
            </a:r>
            <a:endParaRPr lang="en-US" dirty="0"/>
          </a:p>
          <a:p>
            <a:r>
              <a:rPr lang="en-US" dirty="0"/>
              <a:t>Formal verification </a:t>
            </a:r>
          </a:p>
          <a:p>
            <a:pPr lvl="1"/>
            <a:r>
              <a:rPr lang="en-US" dirty="0"/>
              <a:t>Use mathematical logic to prove correctness of OS</a:t>
            </a:r>
          </a:p>
          <a:p>
            <a:pPr lvl="1"/>
            <a:r>
              <a:rPr lang="en-US" altLang="zh-CN" dirty="0"/>
              <a:t>Usually</a:t>
            </a:r>
            <a:r>
              <a:rPr lang="zh-CN" altLang="en-US" dirty="0"/>
              <a:t> </a:t>
            </a:r>
            <a:r>
              <a:rPr lang="en-US" altLang="zh-CN" dirty="0"/>
              <a:t>a</a:t>
            </a:r>
            <a:r>
              <a:rPr lang="zh-CN" altLang="en-US" dirty="0"/>
              <a:t> </a:t>
            </a:r>
            <a:r>
              <a:rPr lang="en-US" altLang="zh-CN" dirty="0"/>
              <a:t>OS</a:t>
            </a:r>
            <a:r>
              <a:rPr lang="zh-CN" altLang="en-US" dirty="0"/>
              <a:t> </a:t>
            </a:r>
            <a:r>
              <a:rPr lang="en-US" altLang="zh-CN" dirty="0"/>
              <a:t>is</a:t>
            </a:r>
            <a:r>
              <a:rPr lang="zh-CN" altLang="en-US" dirty="0"/>
              <a:t> </a:t>
            </a:r>
            <a:r>
              <a:rPr lang="en-US" altLang="zh-CN" dirty="0"/>
              <a:t>complex</a:t>
            </a:r>
            <a:r>
              <a:rPr lang="zh-CN" altLang="en-US" dirty="0"/>
              <a:t> </a:t>
            </a:r>
            <a:r>
              <a:rPr lang="en-US" altLang="zh-CN" dirty="0"/>
              <a:t>and</a:t>
            </a:r>
            <a:r>
              <a:rPr lang="zh-CN" altLang="en-US" dirty="0"/>
              <a:t> </a:t>
            </a:r>
            <a:r>
              <a:rPr lang="en-US" altLang="zh-CN" dirty="0"/>
              <a:t>growing,</a:t>
            </a:r>
            <a:r>
              <a:rPr lang="zh-CN" altLang="en-US" dirty="0"/>
              <a:t> </a:t>
            </a:r>
            <a:r>
              <a:rPr lang="en-US" altLang="zh-CN" dirty="0"/>
              <a:t>therefore</a:t>
            </a:r>
            <a:r>
              <a:rPr lang="zh-CN" altLang="en-US" dirty="0"/>
              <a:t> </a:t>
            </a:r>
            <a:r>
              <a:rPr lang="en-US" altLang="zh-CN" dirty="0"/>
              <a:t>make</a:t>
            </a:r>
            <a:r>
              <a:rPr lang="zh-CN" altLang="en-US" dirty="0"/>
              <a:t> </a:t>
            </a:r>
            <a:r>
              <a:rPr lang="en-US" altLang="zh-CN" dirty="0"/>
              <a:t>the</a:t>
            </a:r>
            <a:r>
              <a:rPr lang="zh-CN" altLang="en-US" dirty="0"/>
              <a:t> </a:t>
            </a:r>
            <a:r>
              <a:rPr lang="en-US" altLang="zh-CN" dirty="0"/>
              <a:t>formal</a:t>
            </a:r>
            <a:r>
              <a:rPr lang="zh-CN" altLang="en-US" dirty="0"/>
              <a:t> </a:t>
            </a:r>
            <a:r>
              <a:rPr lang="en-US" altLang="zh-CN" dirty="0"/>
              <a:t>verification</a:t>
            </a:r>
            <a:r>
              <a:rPr lang="zh-CN" altLang="en-US" dirty="0"/>
              <a:t> </a:t>
            </a:r>
            <a:r>
              <a:rPr lang="en-US" altLang="zh-CN" dirty="0"/>
              <a:t>difficult.</a:t>
            </a:r>
            <a:r>
              <a:rPr lang="en-US" dirty="0"/>
              <a:t> </a:t>
            </a:r>
          </a:p>
          <a:p>
            <a:r>
              <a:rPr lang="en-US" altLang="zh-CN" dirty="0"/>
              <a:t>Evaluation</a:t>
            </a:r>
            <a:endParaRPr lang="en-US" dirty="0"/>
          </a:p>
          <a:p>
            <a:pPr lvl="1"/>
            <a:r>
              <a:rPr lang="en-US" dirty="0"/>
              <a:t>Have trusted entity evaluate OS and certify that OS satisfies some criteria </a:t>
            </a:r>
          </a:p>
          <a:p>
            <a:pPr lvl="1"/>
            <a:r>
              <a:rPr lang="en-US" altLang="zh-CN" dirty="0"/>
              <a:t>The</a:t>
            </a:r>
            <a:r>
              <a:rPr lang="zh-CN" altLang="en-US" dirty="0"/>
              <a:t> </a:t>
            </a:r>
            <a:r>
              <a:rPr lang="en-US" altLang="zh-CN" dirty="0"/>
              <a:t>“orange</a:t>
            </a:r>
            <a:r>
              <a:rPr lang="zh-CN" altLang="en-US" dirty="0"/>
              <a:t> </a:t>
            </a:r>
            <a:r>
              <a:rPr lang="en-US" altLang="zh-CN" dirty="0"/>
              <a:t>book”</a:t>
            </a:r>
            <a:r>
              <a:rPr lang="zh-CN" altLang="en-US" dirty="0"/>
              <a:t> </a:t>
            </a:r>
            <a:r>
              <a:rPr lang="en-US" altLang="zh-CN" dirty="0"/>
              <a:t>and</a:t>
            </a:r>
            <a:r>
              <a:rPr lang="zh-CN" altLang="en-US" dirty="0"/>
              <a:t> </a:t>
            </a:r>
            <a:r>
              <a:rPr lang="en-US" altLang="zh-CN" dirty="0"/>
              <a:t>Common</a:t>
            </a:r>
            <a:r>
              <a:rPr lang="zh-CN" altLang="en-US" dirty="0"/>
              <a:t> </a:t>
            </a:r>
            <a:r>
              <a:rPr lang="en-US" altLang="zh-CN" dirty="0"/>
              <a:t>Criteria</a:t>
            </a:r>
            <a:endParaRPr lang="en-US" dirty="0"/>
          </a:p>
        </p:txBody>
      </p:sp>
    </p:spTree>
    <p:custDataLst>
      <p:tags r:id="rId1"/>
    </p:custDataLst>
    <p:extLst>
      <p:ext uri="{BB962C8B-B14F-4D97-AF65-F5344CB8AC3E}">
        <p14:creationId xmlns:p14="http://schemas.microsoft.com/office/powerpoint/2010/main" val="163385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Trusted Computer System Evaluation Criteria (TCSEC)</a:t>
            </a:r>
            <a:r>
              <a:rPr lang="zh-CN" altLang="en-US"/>
              <a:t> </a:t>
            </a:r>
            <a:r>
              <a:rPr lang="mr-IN" altLang="zh-CN"/>
              <a:t>–</a:t>
            </a:r>
            <a:r>
              <a:rPr lang="zh-CN" altLang="en-US"/>
              <a:t> </a:t>
            </a:r>
            <a:r>
              <a:rPr lang="en-US" altLang="zh-CN"/>
              <a:t>“Orange</a:t>
            </a:r>
            <a:r>
              <a:rPr lang="zh-CN" altLang="en-US"/>
              <a:t> </a:t>
            </a:r>
            <a:r>
              <a:rPr lang="en-US" altLang="zh-CN"/>
              <a:t>Book”</a:t>
            </a:r>
            <a:endParaRPr lang="en-US" dirty="0"/>
          </a:p>
        </p:txBody>
      </p:sp>
      <p:sp>
        <p:nvSpPr>
          <p:cNvPr id="3" name="Content Placeholder 2"/>
          <p:cNvSpPr>
            <a:spLocks noGrp="1"/>
          </p:cNvSpPr>
          <p:nvPr>
            <p:ph idx="1"/>
          </p:nvPr>
        </p:nvSpPr>
        <p:spPr/>
        <p:txBody>
          <a:bodyPr/>
          <a:lstStyle/>
          <a:p>
            <a:r>
              <a:rPr lang="en-US" dirty="0"/>
              <a:t>Orange Book lists several ratings, ranging from “D” to “A1” </a:t>
            </a:r>
          </a:p>
          <a:p>
            <a:r>
              <a:rPr lang="en-US" dirty="0"/>
              <a:t>Four basic divisions: A,B,C,D </a:t>
            </a:r>
          </a:p>
          <a:p>
            <a:pPr lvl="1"/>
            <a:r>
              <a:rPr lang="en-US" dirty="0"/>
              <a:t>A is most secure</a:t>
            </a:r>
          </a:p>
          <a:p>
            <a:pPr lvl="1"/>
            <a:r>
              <a:rPr lang="en-US" altLang="zh-CN" dirty="0"/>
              <a:t>D</a:t>
            </a:r>
            <a:r>
              <a:rPr lang="zh-CN" altLang="en-US" dirty="0"/>
              <a:t> </a:t>
            </a:r>
            <a:r>
              <a:rPr lang="en-US" altLang="zh-CN" dirty="0"/>
              <a:t>means</a:t>
            </a:r>
            <a:r>
              <a:rPr lang="zh-CN" altLang="en-US" dirty="0"/>
              <a:t> </a:t>
            </a:r>
            <a:r>
              <a:rPr lang="en-US" altLang="zh-CN" dirty="0"/>
              <a:t>failed</a:t>
            </a:r>
            <a:r>
              <a:rPr lang="zh-CN" altLang="en-US" dirty="0"/>
              <a:t> </a:t>
            </a:r>
            <a:r>
              <a:rPr lang="en-US" altLang="zh-CN" dirty="0"/>
              <a:t>evaluation.</a:t>
            </a:r>
            <a:r>
              <a:rPr lang="en-US" dirty="0"/>
              <a:t> </a:t>
            </a:r>
          </a:p>
          <a:p>
            <a:pPr lvl="1"/>
            <a:r>
              <a:rPr lang="en-US" dirty="0"/>
              <a:t>Within the divisions, there are added distinctions denoted by numbers (higher is better). </a:t>
            </a:r>
          </a:p>
          <a:p>
            <a:pPr lvl="1"/>
            <a:r>
              <a:rPr lang="en-US" dirty="0"/>
              <a:t>Complete list, from lowest to highest assurance: D, C1, C2, B1, B2, B3 and A1. </a:t>
            </a:r>
          </a:p>
          <a:p>
            <a:pPr lvl="1"/>
            <a:endParaRPr lang="en-US" dirty="0"/>
          </a:p>
          <a:p>
            <a:endParaRPr lang="en-US" dirty="0"/>
          </a:p>
        </p:txBody>
      </p:sp>
    </p:spTree>
    <p:custDataLst>
      <p:tags r:id="rId1"/>
    </p:custDataLst>
    <p:extLst>
      <p:ext uri="{BB962C8B-B14F-4D97-AF65-F5344CB8AC3E}">
        <p14:creationId xmlns:p14="http://schemas.microsoft.com/office/powerpoint/2010/main" val="68057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Common</a:t>
            </a:r>
            <a:r>
              <a:rPr lang="zh-CN" altLang="en-US" dirty="0"/>
              <a:t> </a:t>
            </a:r>
            <a:r>
              <a:rPr lang="en-US" altLang="zh-CN" dirty="0"/>
              <a:t>Criteria</a:t>
            </a:r>
            <a:endParaRPr lang="en-US" dirty="0"/>
          </a:p>
        </p:txBody>
      </p:sp>
      <p:sp>
        <p:nvSpPr>
          <p:cNvPr id="3" name="Content Placeholder 2"/>
          <p:cNvSpPr>
            <a:spLocks noGrp="1"/>
          </p:cNvSpPr>
          <p:nvPr>
            <p:ph idx="1"/>
          </p:nvPr>
        </p:nvSpPr>
        <p:spPr/>
        <p:txBody>
          <a:bodyPr/>
          <a:lstStyle/>
          <a:p>
            <a:r>
              <a:rPr lang="en-US" dirty="0"/>
              <a:t>Common Criteria for Information Technology and Security Evaluation</a:t>
            </a:r>
          </a:p>
          <a:p>
            <a:r>
              <a:rPr lang="en-US" dirty="0"/>
              <a:t>Replace Orange Book, more international effort </a:t>
            </a:r>
          </a:p>
          <a:p>
            <a:r>
              <a:rPr lang="en-US" dirty="0"/>
              <a:t>Ratings range from EAL 1 (worst) to EAL 7 (best) </a:t>
            </a:r>
          </a:p>
          <a:p>
            <a:pPr lvl="1"/>
            <a:r>
              <a:rPr lang="en-US" dirty="0"/>
              <a:t>EAL 1: functionally tested</a:t>
            </a:r>
          </a:p>
          <a:p>
            <a:pPr lvl="1"/>
            <a:r>
              <a:rPr lang="en-US" dirty="0"/>
              <a:t>EAL 2: structurally tested</a:t>
            </a:r>
          </a:p>
          <a:p>
            <a:pPr lvl="1"/>
            <a:r>
              <a:rPr lang="en-US" dirty="0"/>
              <a:t>EAL 3: methodically tested and checked</a:t>
            </a:r>
          </a:p>
          <a:p>
            <a:pPr lvl="1"/>
            <a:r>
              <a:rPr lang="en-US" dirty="0"/>
              <a:t>EAL 4: methodically designed, tested, and reviewed</a:t>
            </a:r>
          </a:p>
          <a:p>
            <a:pPr lvl="1"/>
            <a:r>
              <a:rPr lang="en-US" dirty="0"/>
              <a:t>EAL 5: semi-formally designed and tested</a:t>
            </a:r>
          </a:p>
          <a:p>
            <a:pPr lvl="1"/>
            <a:r>
              <a:rPr lang="en-US" dirty="0"/>
              <a:t>EAL 6: semi-formally verified design and tested</a:t>
            </a:r>
          </a:p>
          <a:p>
            <a:pPr lvl="1"/>
            <a:r>
              <a:rPr lang="en-US" dirty="0"/>
              <a:t>EAL 7: formally verified design and tested</a:t>
            </a:r>
          </a:p>
          <a:p>
            <a:endParaRPr lang="en-US" dirty="0"/>
          </a:p>
        </p:txBody>
      </p:sp>
    </p:spTree>
    <p:custDataLst>
      <p:tags r:id="rId1"/>
    </p:custDataLst>
    <p:extLst>
      <p:ext uri="{BB962C8B-B14F-4D97-AF65-F5344CB8AC3E}">
        <p14:creationId xmlns:p14="http://schemas.microsoft.com/office/powerpoint/2010/main" val="87835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Multilevel</a:t>
            </a:r>
            <a:r>
              <a:rPr lang="zh-CN" altLang="en-US" dirty="0"/>
              <a:t> </a:t>
            </a:r>
            <a:r>
              <a:rPr lang="en-US" altLang="zh-CN" dirty="0"/>
              <a:t>Security</a:t>
            </a:r>
            <a:r>
              <a:rPr lang="zh-CN" altLang="en-US" dirty="0"/>
              <a:t> </a:t>
            </a:r>
            <a:r>
              <a:rPr lang="en-US" altLang="zh-CN" dirty="0"/>
              <a:t>(MLS)</a:t>
            </a:r>
            <a:endParaRPr lang="en-US" dirty="0"/>
          </a:p>
        </p:txBody>
      </p:sp>
      <p:sp>
        <p:nvSpPr>
          <p:cNvPr id="3" name="Content Placeholder 2"/>
          <p:cNvSpPr>
            <a:spLocks noGrp="1"/>
          </p:cNvSpPr>
          <p:nvPr>
            <p:ph idx="1"/>
          </p:nvPr>
        </p:nvSpPr>
        <p:spPr/>
        <p:txBody>
          <a:bodyPr/>
          <a:lstStyle/>
          <a:p>
            <a:r>
              <a:rPr lang="en-US" altLang="zh-CN" dirty="0"/>
              <a:t>Multilevel</a:t>
            </a:r>
            <a:r>
              <a:rPr lang="zh-CN" altLang="en-US" dirty="0"/>
              <a:t> </a:t>
            </a:r>
            <a:r>
              <a:rPr lang="en-US" altLang="zh-CN" dirty="0"/>
              <a:t>Security</a:t>
            </a:r>
            <a:r>
              <a:rPr lang="zh-CN" altLang="en-US" dirty="0"/>
              <a:t> </a:t>
            </a:r>
            <a:r>
              <a:rPr lang="en-US" altLang="zh-CN" dirty="0"/>
              <a:t>-</a:t>
            </a:r>
            <a:r>
              <a:rPr lang="zh-CN" altLang="en-US" dirty="0"/>
              <a:t> </a:t>
            </a:r>
            <a:r>
              <a:rPr lang="en-US" dirty="0"/>
              <a:t>Concept of processing information with different classifications and categories that simultaneously permits access by users with different security clearances and denies access to users who lack authorization. </a:t>
            </a:r>
          </a:p>
          <a:p>
            <a:endParaRPr lang="en-US" dirty="0"/>
          </a:p>
        </p:txBody>
      </p:sp>
    </p:spTree>
    <p:custDataLst>
      <p:tags r:id="rId1"/>
    </p:custDataLst>
    <p:extLst>
      <p:ext uri="{BB962C8B-B14F-4D97-AF65-F5344CB8AC3E}">
        <p14:creationId xmlns:p14="http://schemas.microsoft.com/office/powerpoint/2010/main" val="33109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Introduction to Operating System Security</a:t>
            </a:r>
          </a:p>
        </p:txBody>
      </p:sp>
      <p:sp>
        <p:nvSpPr>
          <p:cNvPr id="3" name="Content Placeholder 2"/>
          <p:cNvSpPr>
            <a:spLocks noGrp="1"/>
          </p:cNvSpPr>
          <p:nvPr>
            <p:ph idx="1"/>
          </p:nvPr>
        </p:nvSpPr>
        <p:spPr>
          <a:xfrm>
            <a:off x="628650" y="1530263"/>
            <a:ext cx="8072438" cy="4799100"/>
          </a:xfrm>
        </p:spPr>
        <p:txBody>
          <a:bodyPr/>
          <a:lstStyle/>
          <a:p>
            <a:pPr marL="0" indent="0">
              <a:buNone/>
            </a:pPr>
            <a:r>
              <a:rPr lang="en-US" b="1" dirty="0"/>
              <a:t>Module Description:</a:t>
            </a:r>
            <a:r>
              <a:rPr lang="en-US" dirty="0"/>
              <a:t> </a:t>
            </a:r>
          </a:p>
          <a:p>
            <a:pPr marL="0" indent="0">
              <a:buNone/>
            </a:pPr>
            <a:r>
              <a:rPr lang="en-US" sz="2400" dirty="0"/>
              <a:t>This module discusses the security functions implemented in operating systems. It is broken into two micro modules: security functions in operating system and secure operating system design. The first micro module focuses on the existing security functions and protections provided in the operating system. Then the second micro module discusses how to design a secure operating system and several evaluation criteria. </a:t>
            </a:r>
          </a:p>
          <a:p>
            <a:pPr marL="0" indent="0">
              <a:buNone/>
            </a:pPr>
            <a:endParaRPr lang="en-US" sz="2400" b="1" dirty="0"/>
          </a:p>
          <a:p>
            <a:pPr marL="0" indent="0">
              <a:buNone/>
            </a:pPr>
            <a:r>
              <a:rPr lang="en-US" b="1" dirty="0"/>
              <a:t>Topics:</a:t>
            </a:r>
          </a:p>
          <a:p>
            <a:pPr lvl="1"/>
            <a:r>
              <a:rPr lang="en-US" dirty="0"/>
              <a:t>Lesson 1: Security functions in OS </a:t>
            </a:r>
            <a:endParaRPr lang="en-US" sz="2000" dirty="0"/>
          </a:p>
          <a:p>
            <a:pPr lvl="1"/>
            <a:r>
              <a:rPr lang="en-US" dirty="0"/>
              <a:t>Lesson 2: Secure OS design principles </a:t>
            </a:r>
            <a:endParaRPr lang="en-US" sz="2000" dirty="0"/>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altLang="zh-CN" dirty="0"/>
              <a:t>multilevel</a:t>
            </a:r>
            <a:r>
              <a:rPr lang="zh-CN" altLang="en-US" dirty="0"/>
              <a:t> </a:t>
            </a:r>
            <a:r>
              <a:rPr lang="en-US" dirty="0"/>
              <a:t>security model</a:t>
            </a:r>
          </a:p>
        </p:txBody>
      </p:sp>
      <p:sp>
        <p:nvSpPr>
          <p:cNvPr id="3" name="Content Placeholder 2"/>
          <p:cNvSpPr>
            <a:spLocks noGrp="1"/>
          </p:cNvSpPr>
          <p:nvPr>
            <p:ph idx="1"/>
          </p:nvPr>
        </p:nvSpPr>
        <p:spPr/>
        <p:txBody>
          <a:bodyPr/>
          <a:lstStyle/>
          <a:p>
            <a:r>
              <a:rPr lang="en-US" dirty="0"/>
              <a:t>Bell-</a:t>
            </a:r>
            <a:r>
              <a:rPr lang="en-US" dirty="0" err="1"/>
              <a:t>LaPadula</a:t>
            </a:r>
            <a:r>
              <a:rPr lang="en-US" dirty="0"/>
              <a:t> (BLP) Model</a:t>
            </a:r>
          </a:p>
          <a:p>
            <a:r>
              <a:rPr lang="en-US" dirty="0"/>
              <a:t>Biba Integrity Model</a:t>
            </a:r>
          </a:p>
          <a:p>
            <a:r>
              <a:rPr lang="en-US" dirty="0"/>
              <a:t>Chinese Wall Model (CWM)</a:t>
            </a:r>
          </a:p>
        </p:txBody>
      </p:sp>
    </p:spTree>
    <p:custDataLst>
      <p:tags r:id="rId1"/>
    </p:custDataLst>
    <p:extLst>
      <p:ext uri="{BB962C8B-B14F-4D97-AF65-F5344CB8AC3E}">
        <p14:creationId xmlns:p14="http://schemas.microsoft.com/office/powerpoint/2010/main" val="18037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Bell-LaPadula (BLP) Model</a:t>
            </a:r>
            <a:endParaRPr lang="en-US" dirty="0"/>
          </a:p>
        </p:txBody>
      </p:sp>
      <p:sp>
        <p:nvSpPr>
          <p:cNvPr id="210947" name="Rectangle 3"/>
          <p:cNvSpPr>
            <a:spLocks noGrp="1" noChangeArrowheads="1"/>
          </p:cNvSpPr>
          <p:nvPr>
            <p:ph idx="1"/>
          </p:nvPr>
        </p:nvSpPr>
        <p:spPr>
          <a:xfrm>
            <a:off x="628650" y="1377863"/>
            <a:ext cx="8099714" cy="4799100"/>
          </a:xfrm>
        </p:spPr>
        <p:txBody>
          <a:bodyPr/>
          <a:lstStyle/>
          <a:p>
            <a:r>
              <a:rPr lang="en-US" dirty="0"/>
              <a:t>Developed in 1970s</a:t>
            </a:r>
          </a:p>
          <a:p>
            <a:r>
              <a:rPr lang="en-US" dirty="0"/>
              <a:t>Formal model for access control</a:t>
            </a:r>
          </a:p>
          <a:p>
            <a:r>
              <a:rPr lang="en-US" dirty="0"/>
              <a:t>Subjects and objects are assigned a security class</a:t>
            </a:r>
          </a:p>
          <a:p>
            <a:pPr lvl="1"/>
            <a:r>
              <a:rPr lang="en-US" dirty="0"/>
              <a:t>Top secret &gt; secret &gt; confidential &gt; restricted &gt; unclassified</a:t>
            </a:r>
          </a:p>
          <a:p>
            <a:r>
              <a:rPr lang="en-US" dirty="0"/>
              <a:t>Security classes control </a:t>
            </a:r>
            <a:r>
              <a:rPr lang="en-US" altLang="zh-CN" dirty="0"/>
              <a:t>how</a:t>
            </a:r>
            <a:r>
              <a:rPr lang="zh-CN" altLang="en-US" dirty="0"/>
              <a:t> </a:t>
            </a:r>
            <a:r>
              <a:rPr lang="en-US" altLang="zh-CN" dirty="0"/>
              <a:t>a</a:t>
            </a:r>
            <a:r>
              <a:rPr lang="en-US" dirty="0"/>
              <a:t> subject may access an object</a:t>
            </a:r>
            <a:r>
              <a:rPr lang="en-US" altLang="zh-CN" dirty="0"/>
              <a:t>.</a:t>
            </a:r>
            <a:endParaRPr lang="en-US" dirty="0"/>
          </a:p>
        </p:txBody>
      </p:sp>
    </p:spTree>
    <p:custDataLst>
      <p:tags r:id="rId1"/>
    </p:custDataLst>
    <p:extLst>
      <p:ext uri="{BB962C8B-B14F-4D97-AF65-F5344CB8AC3E}">
        <p14:creationId xmlns:p14="http://schemas.microsoft.com/office/powerpoint/2010/main" val="1422559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a:t>
            </a:r>
            <a:r>
              <a:rPr lang="en-US" dirty="0" err="1"/>
              <a:t>LaPadula</a:t>
            </a:r>
            <a:r>
              <a:rPr lang="en-US" dirty="0"/>
              <a:t> (BLP) Model </a:t>
            </a:r>
            <a:r>
              <a:rPr lang="en-US" dirty="0" smtClean="0"/>
              <a:t>(cont.)</a:t>
            </a:r>
            <a:endParaRPr lang="en-US" dirty="0"/>
          </a:p>
        </p:txBody>
      </p:sp>
      <p:sp>
        <p:nvSpPr>
          <p:cNvPr id="7" name="Content Placeholder 6"/>
          <p:cNvSpPr>
            <a:spLocks noGrp="1"/>
          </p:cNvSpPr>
          <p:nvPr>
            <p:ph sz="quarter" idx="1"/>
          </p:nvPr>
        </p:nvSpPr>
        <p:spPr>
          <a:xfrm>
            <a:off x="628649" y="1376363"/>
            <a:ext cx="8044295" cy="4800600"/>
          </a:xfrm>
        </p:spPr>
        <p:txBody>
          <a:bodyPr/>
          <a:lstStyle/>
          <a:p>
            <a:r>
              <a:rPr lang="en-US"/>
              <a:t>Access Modes:</a:t>
            </a:r>
          </a:p>
          <a:p>
            <a:pPr lvl="1"/>
            <a:r>
              <a:rPr lang="en-US"/>
              <a:t>Read: read access to the object</a:t>
            </a:r>
          </a:p>
          <a:p>
            <a:pPr lvl="1"/>
            <a:r>
              <a:rPr lang="en-US"/>
              <a:t>Append: write access to the object</a:t>
            </a:r>
          </a:p>
          <a:p>
            <a:pPr lvl="1"/>
            <a:r>
              <a:rPr lang="en-US"/>
              <a:t>Write: both read and write access to the object</a:t>
            </a:r>
          </a:p>
          <a:p>
            <a:pPr lvl="1"/>
            <a:r>
              <a:rPr lang="en-US"/>
              <a:t>Execute: invoke the object for execution</a:t>
            </a:r>
            <a:r>
              <a:rPr lang="en-US" altLang="zh-CN"/>
              <a:t>,</a:t>
            </a:r>
            <a:r>
              <a:rPr lang="zh-CN" altLang="en-US"/>
              <a:t> </a:t>
            </a:r>
            <a:r>
              <a:rPr lang="en-US" altLang="zh-CN"/>
              <a:t>but</a:t>
            </a:r>
            <a:r>
              <a:rPr lang="zh-CN" altLang="en-US"/>
              <a:t> </a:t>
            </a:r>
            <a:r>
              <a:rPr lang="en-US" altLang="zh-CN"/>
              <a:t>no</a:t>
            </a:r>
            <a:r>
              <a:rPr lang="zh-CN" altLang="en-US"/>
              <a:t> </a:t>
            </a:r>
            <a:r>
              <a:rPr lang="en-US" altLang="zh-CN"/>
              <a:t>read</a:t>
            </a:r>
            <a:r>
              <a:rPr lang="zh-CN" altLang="en-US"/>
              <a:t> </a:t>
            </a:r>
            <a:r>
              <a:rPr lang="en-US" altLang="zh-CN"/>
              <a:t>and</a:t>
            </a:r>
            <a:r>
              <a:rPr lang="zh-CN" altLang="en-US"/>
              <a:t> </a:t>
            </a:r>
            <a:r>
              <a:rPr lang="en-US" altLang="zh-CN"/>
              <a:t>		</a:t>
            </a:r>
            <a:r>
              <a:rPr lang="zh-CN" altLang="en-US"/>
              <a:t>    </a:t>
            </a:r>
            <a:r>
              <a:rPr lang="en-US" altLang="zh-CN"/>
              <a:t>write</a:t>
            </a:r>
            <a:r>
              <a:rPr lang="zh-CN" altLang="en-US"/>
              <a:t> </a:t>
            </a:r>
            <a:r>
              <a:rPr lang="en-US" altLang="zh-CN"/>
              <a:t>access</a:t>
            </a:r>
            <a:endParaRPr lang="en-US"/>
          </a:p>
          <a:p>
            <a:r>
              <a:rPr lang="en-US"/>
              <a:t>Multilevel security</a:t>
            </a:r>
          </a:p>
          <a:p>
            <a:pPr lvl="1"/>
            <a:r>
              <a:rPr lang="en-US"/>
              <a:t>No read up </a:t>
            </a:r>
          </a:p>
          <a:p>
            <a:pPr lvl="2"/>
            <a:r>
              <a:rPr lang="en-US"/>
              <a:t>Subject can only read an object of less or equal security level</a:t>
            </a:r>
          </a:p>
          <a:p>
            <a:pPr lvl="2"/>
            <a:r>
              <a:rPr lang="en-US"/>
              <a:t>Referred to as the simple security property (ss-property)</a:t>
            </a:r>
          </a:p>
          <a:p>
            <a:pPr lvl="1"/>
            <a:r>
              <a:rPr lang="en-US"/>
              <a:t>No write down</a:t>
            </a:r>
          </a:p>
          <a:p>
            <a:pPr lvl="2"/>
            <a:r>
              <a:rPr lang="en-US"/>
              <a:t>A subject can only write into an object of greater or equal security level</a:t>
            </a:r>
          </a:p>
          <a:p>
            <a:pPr lvl="2"/>
            <a:r>
              <a:rPr lang="en-US"/>
              <a:t>Referred to as the  *-property</a:t>
            </a:r>
          </a:p>
          <a:p>
            <a:endParaRPr lang="en-US" dirty="0"/>
          </a:p>
        </p:txBody>
      </p:sp>
    </p:spTree>
    <p:custDataLst>
      <p:tags r:id="rId1"/>
    </p:custDataLst>
    <p:extLst>
      <p:ext uri="{BB962C8B-B14F-4D97-AF65-F5344CB8AC3E}">
        <p14:creationId xmlns:p14="http://schemas.microsoft.com/office/powerpoint/2010/main" val="201275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dirty="0"/>
              <a:t>Biba Integrity Model </a:t>
            </a:r>
            <a:r>
              <a:rPr lang="en-US" dirty="0" smtClean="0"/>
              <a:t>(cont.)</a:t>
            </a:r>
            <a:endParaRPr lang="en-US" dirty="0"/>
          </a:p>
        </p:txBody>
      </p:sp>
      <p:sp>
        <p:nvSpPr>
          <p:cNvPr id="229379" name="Rectangle 3"/>
          <p:cNvSpPr>
            <a:spLocks noGrp="1" noChangeArrowheads="1"/>
          </p:cNvSpPr>
          <p:nvPr>
            <p:ph idx="1"/>
          </p:nvPr>
        </p:nvSpPr>
        <p:spPr/>
        <p:txBody>
          <a:bodyPr/>
          <a:lstStyle/>
          <a:p>
            <a:r>
              <a:rPr lang="en-US" dirty="0"/>
              <a:t>The Biba models deals with integrity and is concerned with the unauthorized modification of data. </a:t>
            </a:r>
          </a:p>
          <a:p>
            <a:r>
              <a:rPr lang="en-US" altLang="zh-CN" dirty="0"/>
              <a:t>S</a:t>
            </a:r>
            <a:r>
              <a:rPr lang="en-US" dirty="0"/>
              <a:t>trict integrity policy:</a:t>
            </a:r>
          </a:p>
          <a:p>
            <a:pPr lvl="1"/>
            <a:r>
              <a:rPr lang="en-US" b="1" dirty="0"/>
              <a:t>Modify</a:t>
            </a:r>
            <a:r>
              <a:rPr lang="en-US" dirty="0"/>
              <a:t>: To write </a:t>
            </a:r>
            <a:r>
              <a:rPr lang="en-US" altLang="zh-CN" dirty="0"/>
              <a:t>to</a:t>
            </a:r>
            <a:r>
              <a:rPr lang="en-US" dirty="0"/>
              <a:t> an object</a:t>
            </a:r>
          </a:p>
          <a:p>
            <a:pPr lvl="1"/>
            <a:r>
              <a:rPr lang="en-US" b="1" dirty="0"/>
              <a:t>Observe</a:t>
            </a:r>
            <a:r>
              <a:rPr lang="en-US" dirty="0"/>
              <a:t>: To read an object</a:t>
            </a:r>
          </a:p>
          <a:p>
            <a:pPr lvl="1"/>
            <a:r>
              <a:rPr lang="en-US" b="1" dirty="0"/>
              <a:t>Execute</a:t>
            </a:r>
            <a:r>
              <a:rPr lang="en-US" dirty="0"/>
              <a:t>: To execute an object</a:t>
            </a:r>
          </a:p>
          <a:p>
            <a:pPr lvl="1"/>
            <a:r>
              <a:rPr lang="en-US" b="1" dirty="0"/>
              <a:t>Invoke</a:t>
            </a:r>
            <a:r>
              <a:rPr lang="en-US" dirty="0"/>
              <a:t>: Communication from one subject to another</a:t>
            </a:r>
          </a:p>
          <a:p>
            <a:endParaRPr lang="en-US" dirty="0"/>
          </a:p>
        </p:txBody>
      </p:sp>
    </p:spTree>
    <p:custDataLst>
      <p:tags r:id="rId1"/>
    </p:custDataLst>
    <p:extLst>
      <p:ext uri="{BB962C8B-B14F-4D97-AF65-F5344CB8AC3E}">
        <p14:creationId xmlns:p14="http://schemas.microsoft.com/office/powerpoint/2010/main" val="1738985299"/>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t>Biba Integrity Model</a:t>
            </a:r>
            <a:endParaRPr lang="en-US" dirty="0"/>
          </a:p>
        </p:txBody>
      </p:sp>
      <p:sp>
        <p:nvSpPr>
          <p:cNvPr id="3" name="Content Placeholder 2"/>
          <p:cNvSpPr>
            <a:spLocks noGrp="1"/>
          </p:cNvSpPr>
          <p:nvPr>
            <p:ph idx="1"/>
          </p:nvPr>
        </p:nvSpPr>
        <p:spPr/>
        <p:txBody>
          <a:bodyPr/>
          <a:lstStyle/>
          <a:p>
            <a:r>
              <a:rPr lang="en-US" dirty="0"/>
              <a:t>Each subject and object is assigned an integrity level, I( S ) and I( O ) for subject S and object O.</a:t>
            </a:r>
          </a:p>
          <a:p>
            <a:r>
              <a:rPr lang="en-US" dirty="0"/>
              <a:t>Strict integrity policy:</a:t>
            </a:r>
          </a:p>
          <a:p>
            <a:pPr lvl="1"/>
            <a:r>
              <a:rPr lang="en-US" dirty="0"/>
              <a:t>Simple integrity: 		I(S) ≥ I(O)</a:t>
            </a:r>
          </a:p>
          <a:p>
            <a:pPr lvl="2"/>
            <a:r>
              <a:rPr lang="en-US" dirty="0"/>
              <a:t>A subject can modify an object only if the integrity level of the subject dominates the integrity level of the object.</a:t>
            </a:r>
          </a:p>
          <a:p>
            <a:pPr lvl="1"/>
            <a:r>
              <a:rPr lang="en-US" dirty="0"/>
              <a:t>Integrity confinement:	I(S) ≤ I(O)</a:t>
            </a:r>
          </a:p>
          <a:p>
            <a:pPr lvl="2"/>
            <a:r>
              <a:rPr lang="en-US" dirty="0"/>
              <a:t>A subject can read an object only if the integrity level of the subject is dominated by the integrity level of the object</a:t>
            </a:r>
          </a:p>
          <a:p>
            <a:pPr lvl="1"/>
            <a:r>
              <a:rPr lang="en-US" dirty="0"/>
              <a:t>Invocation property:	I(S1) ≥ I(S2)</a:t>
            </a:r>
          </a:p>
          <a:p>
            <a:pPr lvl="2"/>
            <a:r>
              <a:rPr lang="en-US" dirty="0"/>
              <a:t>A subject can invoke another subject only if the integrity level of the first subject dominates the integrity level of the second subject.</a:t>
            </a:r>
          </a:p>
          <a:p>
            <a:endParaRPr lang="en-US" dirty="0"/>
          </a:p>
        </p:txBody>
      </p:sp>
    </p:spTree>
    <p:custDataLst>
      <p:tags r:id="rId1"/>
    </p:custDataLst>
    <p:extLst>
      <p:ext uri="{BB962C8B-B14F-4D97-AF65-F5344CB8AC3E}">
        <p14:creationId xmlns:p14="http://schemas.microsoft.com/office/powerpoint/2010/main" val="181235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Chinese Wall Model (CWM)</a:t>
            </a:r>
          </a:p>
        </p:txBody>
      </p:sp>
      <p:sp>
        <p:nvSpPr>
          <p:cNvPr id="3" name="Content Placeholder 2"/>
          <p:cNvSpPr>
            <a:spLocks noGrp="1"/>
          </p:cNvSpPr>
          <p:nvPr>
            <p:ph idx="1"/>
          </p:nvPr>
        </p:nvSpPr>
        <p:spPr/>
        <p:txBody>
          <a:bodyPr/>
          <a:lstStyle/>
          <a:p>
            <a:r>
              <a:rPr lang="en-US" dirty="0">
                <a:latin typeface="Arial" pitchFamily="-109" charset="0"/>
              </a:rPr>
              <a:t>The Chinese Wall Model (CWM) was developed for commercial applications</a:t>
            </a:r>
            <a:r>
              <a:rPr lang="en-US" altLang="zh-CN" dirty="0">
                <a:latin typeface="Arial" pitchFamily="-109" charset="0"/>
              </a:rPr>
              <a:t>,</a:t>
            </a:r>
            <a:r>
              <a:rPr lang="zh-CN" altLang="en-US" dirty="0">
                <a:latin typeface="Arial" pitchFamily="-109" charset="0"/>
              </a:rPr>
              <a:t> </a:t>
            </a:r>
            <a:r>
              <a:rPr lang="en-US" altLang="zh-CN" dirty="0">
                <a:latin typeface="Arial" pitchFamily="-109" charset="0"/>
              </a:rPr>
              <a:t>where</a:t>
            </a:r>
            <a:r>
              <a:rPr lang="zh-CN" altLang="en-US" dirty="0">
                <a:latin typeface="Arial" pitchFamily="-109" charset="0"/>
              </a:rPr>
              <a:t> </a:t>
            </a:r>
            <a:r>
              <a:rPr lang="en-US" dirty="0">
                <a:latin typeface="Arial" pitchFamily="-109" charset="0"/>
              </a:rPr>
              <a:t>conflicts of interest </a:t>
            </a:r>
            <a:r>
              <a:rPr lang="en-US" altLang="zh-CN" dirty="0">
                <a:latin typeface="Arial" pitchFamily="-109" charset="0"/>
              </a:rPr>
              <a:t>problem</a:t>
            </a:r>
            <a:r>
              <a:rPr lang="zh-CN" altLang="en-US" dirty="0">
                <a:latin typeface="Arial" pitchFamily="-109" charset="0"/>
              </a:rPr>
              <a:t> </a:t>
            </a:r>
            <a:r>
              <a:rPr lang="en-US" altLang="zh-CN" dirty="0">
                <a:latin typeface="Arial" pitchFamily="-109" charset="0"/>
              </a:rPr>
              <a:t>exists</a:t>
            </a:r>
            <a:r>
              <a:rPr lang="en-US" dirty="0">
                <a:latin typeface="Arial" pitchFamily="-109" charset="0"/>
              </a:rPr>
              <a:t>. </a:t>
            </a:r>
          </a:p>
          <a:p>
            <a:r>
              <a:rPr lang="en-US" dirty="0">
                <a:latin typeface="Arial" pitchFamily="-109" charset="0"/>
              </a:rPr>
              <a:t>The model use of both discretionary and mandatory access.</a:t>
            </a:r>
          </a:p>
          <a:p>
            <a:endParaRPr lang="en-US" dirty="0"/>
          </a:p>
        </p:txBody>
      </p:sp>
    </p:spTree>
    <p:custDataLst>
      <p:tags r:id="rId1"/>
    </p:custDataLst>
    <p:extLst>
      <p:ext uri="{BB962C8B-B14F-4D97-AF65-F5344CB8AC3E}">
        <p14:creationId xmlns:p14="http://schemas.microsoft.com/office/powerpoint/2010/main" val="307779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Chinese Wall Model (CWM) </a:t>
            </a:r>
            <a:r>
              <a:rPr lang="en-US" dirty="0" smtClean="0"/>
              <a:t>(cont.)</a:t>
            </a:r>
            <a:endParaRPr lang="en-US" dirty="0"/>
          </a:p>
        </p:txBody>
      </p:sp>
      <p:sp>
        <p:nvSpPr>
          <p:cNvPr id="3" name="Content Placeholder 2"/>
          <p:cNvSpPr>
            <a:spLocks noGrp="1"/>
          </p:cNvSpPr>
          <p:nvPr>
            <p:ph idx="1"/>
          </p:nvPr>
        </p:nvSpPr>
        <p:spPr/>
        <p:txBody>
          <a:bodyPr/>
          <a:lstStyle/>
          <a:p>
            <a:r>
              <a:rPr lang="en-US" dirty="0"/>
              <a:t>The elements of the model are the following:</a:t>
            </a:r>
          </a:p>
          <a:p>
            <a:pPr lvl="1"/>
            <a:r>
              <a:rPr lang="en-US" sz="2800" dirty="0"/>
              <a:t>Subjects: Active entities that may </a:t>
            </a:r>
            <a:r>
              <a:rPr lang="en-US" altLang="zh-CN" sz="2800" dirty="0"/>
              <a:t>want</a:t>
            </a:r>
            <a:r>
              <a:rPr lang="zh-CN" altLang="en-US" sz="2800" dirty="0"/>
              <a:t> </a:t>
            </a:r>
            <a:r>
              <a:rPr lang="en-US" altLang="zh-CN" sz="2800" dirty="0"/>
              <a:t>to</a:t>
            </a:r>
            <a:r>
              <a:rPr lang="zh-CN" altLang="en-US" sz="2800" dirty="0"/>
              <a:t> </a:t>
            </a:r>
            <a:r>
              <a:rPr lang="en-US" altLang="zh-CN" sz="2800" dirty="0"/>
              <a:t>access</a:t>
            </a:r>
            <a:r>
              <a:rPr lang="zh-CN" altLang="en-US" sz="2800" dirty="0"/>
              <a:t> </a:t>
            </a:r>
            <a:r>
              <a:rPr lang="en-US" altLang="zh-CN" sz="2800" dirty="0"/>
              <a:t>objects.</a:t>
            </a:r>
            <a:endParaRPr lang="en-US" sz="2800" dirty="0"/>
          </a:p>
          <a:p>
            <a:pPr lvl="1"/>
            <a:r>
              <a:rPr lang="en-US" sz="2800" dirty="0"/>
              <a:t>Information: </a:t>
            </a:r>
          </a:p>
          <a:p>
            <a:pPr lvl="2"/>
            <a:r>
              <a:rPr lang="en-US" sz="2400" dirty="0"/>
              <a:t>Objects: Individual items of information</a:t>
            </a:r>
          </a:p>
          <a:p>
            <a:pPr lvl="2"/>
            <a:r>
              <a:rPr lang="en-US" sz="2400" dirty="0"/>
              <a:t>Dataset (DS): All objects that concern the same corporation</a:t>
            </a:r>
          </a:p>
          <a:p>
            <a:pPr lvl="2"/>
            <a:r>
              <a:rPr lang="en-US" sz="2400" dirty="0"/>
              <a:t>Conflict of interest (CI) class: All datasets whose corporations are </a:t>
            </a:r>
            <a:r>
              <a:rPr lang="en-US" altLang="zh-CN" sz="2400" dirty="0"/>
              <a:t>working</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same</a:t>
            </a:r>
            <a:r>
              <a:rPr lang="zh-CN" altLang="en-US" sz="2400" dirty="0"/>
              <a:t> </a:t>
            </a:r>
            <a:r>
              <a:rPr lang="en-US" altLang="zh-CN" sz="2400" dirty="0"/>
              <a:t>area.</a:t>
            </a:r>
            <a:endParaRPr lang="en-US" sz="2400" dirty="0"/>
          </a:p>
          <a:p>
            <a:pPr lvl="1"/>
            <a:r>
              <a:rPr lang="en-US" sz="2800" dirty="0"/>
              <a:t>Access rules: Rules for read and write access.</a:t>
            </a:r>
          </a:p>
          <a:p>
            <a:endParaRPr lang="en-US" sz="3200" dirty="0"/>
          </a:p>
        </p:txBody>
      </p:sp>
    </p:spTree>
    <p:custDataLst>
      <p:tags r:id="rId1"/>
    </p:custDataLst>
    <p:extLst>
      <p:ext uri="{BB962C8B-B14F-4D97-AF65-F5344CB8AC3E}">
        <p14:creationId xmlns:p14="http://schemas.microsoft.com/office/powerpoint/2010/main" val="139286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Chinese Wall Model (CWM) rules</a:t>
            </a:r>
          </a:p>
        </p:txBody>
      </p:sp>
      <p:sp>
        <p:nvSpPr>
          <p:cNvPr id="3" name="Content Placeholder 2"/>
          <p:cNvSpPr>
            <a:spLocks noGrp="1"/>
          </p:cNvSpPr>
          <p:nvPr>
            <p:ph idx="1"/>
          </p:nvPr>
        </p:nvSpPr>
        <p:spPr/>
        <p:txBody>
          <a:bodyPr>
            <a:normAutofit/>
          </a:bodyPr>
          <a:lstStyle/>
          <a:p>
            <a:r>
              <a:rPr lang="en-US" altLang="zh-CN" dirty="0">
                <a:latin typeface="Arial" pitchFamily="-109" charset="0"/>
              </a:rPr>
              <a:t>In</a:t>
            </a:r>
            <a:r>
              <a:rPr lang="zh-CN" altLang="en-US" dirty="0">
                <a:latin typeface="Arial" pitchFamily="-109" charset="0"/>
              </a:rPr>
              <a:t> </a:t>
            </a:r>
            <a:r>
              <a:rPr lang="en-US" dirty="0">
                <a:latin typeface="Arial" pitchFamily="-109" charset="0"/>
              </a:rPr>
              <a:t>Chinese wall </a:t>
            </a:r>
            <a:r>
              <a:rPr lang="en-US" altLang="zh-CN" dirty="0">
                <a:latin typeface="Arial" pitchFamily="-109" charset="0"/>
              </a:rPr>
              <a:t>model:</a:t>
            </a:r>
          </a:p>
          <a:p>
            <a:endParaRPr lang="en-US" dirty="0">
              <a:latin typeface="Arial" pitchFamily="-109" charset="0"/>
            </a:endParaRPr>
          </a:p>
          <a:p>
            <a:r>
              <a:rPr lang="en-US" b="1" dirty="0">
                <a:latin typeface="Arial" pitchFamily="-109" charset="0"/>
              </a:rPr>
              <a:t>simple security rule</a:t>
            </a:r>
            <a:r>
              <a:rPr lang="en-US" altLang="zh-CN" b="1" dirty="0">
                <a:latin typeface="Arial" pitchFamily="-109" charset="0"/>
              </a:rPr>
              <a:t>:</a:t>
            </a:r>
            <a:endParaRPr lang="en-US" dirty="0">
              <a:latin typeface="Arial" pitchFamily="-109" charset="0"/>
            </a:endParaRPr>
          </a:p>
          <a:p>
            <a:pPr lvl="1"/>
            <a:r>
              <a:rPr lang="en-US" dirty="0">
                <a:latin typeface="Arial" pitchFamily="-109" charset="0"/>
              </a:rPr>
              <a:t>A subject S can read on object O only if </a:t>
            </a:r>
          </a:p>
          <a:p>
            <a:pPr lvl="2"/>
            <a:r>
              <a:rPr lang="en-US" dirty="0">
                <a:latin typeface="Arial" pitchFamily="-109" charset="0"/>
              </a:rPr>
              <a:t>O is in the same DS as an object already accessed by S, OR</a:t>
            </a:r>
          </a:p>
          <a:p>
            <a:pPr lvl="2"/>
            <a:r>
              <a:rPr lang="en-US" dirty="0">
                <a:latin typeface="Arial" pitchFamily="-109" charset="0"/>
              </a:rPr>
              <a:t>O belongs to a CI from which S has not yet accessed any information</a:t>
            </a:r>
          </a:p>
          <a:p>
            <a:r>
              <a:rPr lang="en-US" b="1" dirty="0">
                <a:latin typeface="Arial" pitchFamily="-109" charset="0"/>
              </a:rPr>
              <a:t>*-property rule: </a:t>
            </a:r>
          </a:p>
          <a:p>
            <a:pPr lvl="1"/>
            <a:r>
              <a:rPr lang="en-US" sz="2100" dirty="0">
                <a:latin typeface="Arial" pitchFamily="-109" charset="0"/>
              </a:rPr>
              <a:t>A subject S can write an object O only if</a:t>
            </a:r>
          </a:p>
          <a:p>
            <a:pPr lvl="2"/>
            <a:r>
              <a:rPr lang="en-US" dirty="0">
                <a:latin typeface="Arial" pitchFamily="-109" charset="0"/>
              </a:rPr>
              <a:t>S can read O according to the simple security rule, AND</a:t>
            </a:r>
          </a:p>
          <a:p>
            <a:pPr lvl="2"/>
            <a:r>
              <a:rPr lang="en-US" dirty="0">
                <a:latin typeface="Arial" pitchFamily="-109" charset="0"/>
              </a:rPr>
              <a:t>All objects that S can read are in the same DS as O.</a:t>
            </a:r>
          </a:p>
          <a:p>
            <a:pPr lvl="1"/>
            <a:endParaRPr lang="en-US" dirty="0">
              <a:latin typeface="Arial" pitchFamily="-109" charset="0"/>
            </a:endParaRPr>
          </a:p>
          <a:p>
            <a:endParaRPr lang="en-US" dirty="0"/>
          </a:p>
        </p:txBody>
      </p:sp>
    </p:spTree>
    <p:custDataLst>
      <p:tags r:id="rId1"/>
    </p:custDataLst>
    <p:extLst>
      <p:ext uri="{BB962C8B-B14F-4D97-AF65-F5344CB8AC3E}">
        <p14:creationId xmlns:p14="http://schemas.microsoft.com/office/powerpoint/2010/main" val="2134788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dirty="0"/>
              <a:t>Topics:</a:t>
            </a:r>
          </a:p>
          <a:p>
            <a:pPr lvl="1"/>
            <a:r>
              <a:rPr lang="en-US" dirty="0"/>
              <a:t>Operating system design principles</a:t>
            </a:r>
          </a:p>
          <a:p>
            <a:pPr lvl="1"/>
            <a:r>
              <a:rPr lang="en-US" dirty="0"/>
              <a:t>Trusted computing</a:t>
            </a:r>
          </a:p>
          <a:p>
            <a:pPr lvl="1"/>
            <a:r>
              <a:rPr lang="en-US" dirty="0"/>
              <a:t>Evaluation criteria</a:t>
            </a:r>
          </a:p>
          <a:p>
            <a:pPr lvl="1"/>
            <a:r>
              <a:rPr lang="en-US" dirty="0"/>
              <a:t>Multilevel security </a:t>
            </a:r>
            <a:r>
              <a:rPr lang="en-US" altLang="zh-CN" dirty="0"/>
              <a:t>models</a:t>
            </a:r>
            <a:endParaRPr lang="en-US" dirty="0"/>
          </a:p>
          <a:p>
            <a:pPr lvl="2"/>
            <a:r>
              <a:rPr lang="en-US" sz="2000" dirty="0"/>
              <a:t>Bell-</a:t>
            </a:r>
            <a:r>
              <a:rPr lang="en-US" sz="2000" dirty="0" err="1"/>
              <a:t>LaPadula</a:t>
            </a:r>
            <a:r>
              <a:rPr lang="en-US" sz="2000" dirty="0"/>
              <a:t> (BLP) Model</a:t>
            </a:r>
          </a:p>
          <a:p>
            <a:pPr lvl="2"/>
            <a:r>
              <a:rPr lang="en-US" sz="2000" dirty="0"/>
              <a:t>Biba Integrity Model</a:t>
            </a:r>
          </a:p>
          <a:p>
            <a:pPr lvl="2"/>
            <a:r>
              <a:rPr lang="en-US" sz="2000" dirty="0"/>
              <a:t>Chinese Wall Model (CWM)</a:t>
            </a:r>
          </a:p>
          <a:p>
            <a:pPr lvl="1"/>
            <a:endParaRPr lang="en-US" dirty="0"/>
          </a:p>
          <a:p>
            <a:endParaRPr lang="en-US" dirty="0"/>
          </a:p>
        </p:txBody>
      </p:sp>
    </p:spTree>
    <p:custDataLst>
      <p:tags r:id="rId1"/>
    </p:custDataLst>
    <p:extLst>
      <p:ext uri="{BB962C8B-B14F-4D97-AF65-F5344CB8AC3E}">
        <p14:creationId xmlns:p14="http://schemas.microsoft.com/office/powerpoint/2010/main" val="1234120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29</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49829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Secure OS design principles</a:t>
            </a:r>
          </a:p>
        </p:txBody>
      </p:sp>
      <p:sp>
        <p:nvSpPr>
          <p:cNvPr id="3" name="Content Placeholder 2"/>
          <p:cNvSpPr>
            <a:spLocks noGrp="1"/>
          </p:cNvSpPr>
          <p:nvPr>
            <p:ph idx="1"/>
          </p:nvPr>
        </p:nvSpPr>
        <p:spPr>
          <a:xfrm>
            <a:off x="628650" y="1279525"/>
            <a:ext cx="7988877" cy="4799100"/>
          </a:xfrm>
        </p:spPr>
        <p:txBody>
          <a:bodyPr/>
          <a:lstStyle/>
          <a:p>
            <a:r>
              <a:rPr lang="en-US" dirty="0"/>
              <a:t>Topics:</a:t>
            </a:r>
          </a:p>
          <a:p>
            <a:pPr lvl="1"/>
            <a:r>
              <a:rPr lang="en-US" dirty="0"/>
              <a:t>Operating system design principles</a:t>
            </a:r>
          </a:p>
          <a:p>
            <a:pPr lvl="1"/>
            <a:r>
              <a:rPr lang="en-US" dirty="0"/>
              <a:t>Trusted computing</a:t>
            </a:r>
          </a:p>
          <a:p>
            <a:pPr lvl="1"/>
            <a:r>
              <a:rPr lang="en-US" dirty="0"/>
              <a:t>Evaluation criteria</a:t>
            </a:r>
          </a:p>
          <a:p>
            <a:pPr lvl="1"/>
            <a:r>
              <a:rPr lang="en-US" dirty="0"/>
              <a:t>Multilevel security </a:t>
            </a:r>
            <a:r>
              <a:rPr lang="en-US" altLang="zh-CN" dirty="0"/>
              <a:t>models</a:t>
            </a:r>
            <a:endParaRPr lang="en-US" dirty="0"/>
          </a:p>
          <a:p>
            <a:r>
              <a:rPr lang="en-US" dirty="0"/>
              <a:t>Learning Outcomes:</a:t>
            </a:r>
          </a:p>
          <a:p>
            <a:pPr marL="342900" lvl="1" indent="0">
              <a:buNone/>
            </a:pPr>
            <a:r>
              <a:rPr lang="en-US" dirty="0"/>
              <a:t>Upon completion of this lesson:</a:t>
            </a:r>
          </a:p>
          <a:p>
            <a:pPr lvl="1"/>
            <a:r>
              <a:rPr lang="en-US" dirty="0"/>
              <a:t>Students will be able to understand operating system security design principles.</a:t>
            </a:r>
            <a:endParaRPr lang="en-US" sz="2000" dirty="0"/>
          </a:p>
          <a:p>
            <a:pPr lvl="1"/>
            <a:r>
              <a:rPr lang="en-US" dirty="0"/>
              <a:t>Students will be able to describe what multilevel security systems are.</a:t>
            </a:r>
            <a:endParaRPr lang="en-US" sz="2000" dirty="0"/>
          </a:p>
          <a:p>
            <a:pPr lvl="1"/>
            <a:r>
              <a:rPr lang="en-US" dirty="0"/>
              <a:t>Students will be able to understand trusted computing. </a:t>
            </a:r>
            <a:endParaRPr lang="en-US" sz="2000" dirty="0"/>
          </a:p>
          <a:p>
            <a:pPr lvl="1"/>
            <a:r>
              <a:rPr lang="en-US" dirty="0"/>
              <a:t>Students will be able </a:t>
            </a:r>
            <a:r>
              <a:rPr lang="en-US"/>
              <a:t>to </a:t>
            </a:r>
            <a:r>
              <a:rPr lang="en-US" smtClean="0"/>
              <a:t>list </a:t>
            </a:r>
            <a:r>
              <a:rPr lang="en-US" dirty="0"/>
              <a:t>several evaluation criteria.</a:t>
            </a:r>
            <a:endParaRPr lang="en-US" sz="2000" dirty="0"/>
          </a:p>
          <a:p>
            <a:endParaRPr lang="en-US"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endParaRPr lang="en-US" dirty="0"/>
          </a:p>
        </p:txBody>
      </p:sp>
      <p:sp>
        <p:nvSpPr>
          <p:cNvPr id="3" name="Content Placeholder 2"/>
          <p:cNvSpPr>
            <a:spLocks noGrp="1"/>
          </p:cNvSpPr>
          <p:nvPr>
            <p:ph idx="1"/>
          </p:nvPr>
        </p:nvSpPr>
        <p:spPr/>
        <p:txBody>
          <a:bodyPr/>
          <a:lstStyle/>
          <a:p>
            <a:r>
              <a:rPr lang="en-US" altLang="zh-CN" dirty="0"/>
              <a:t>W</a:t>
            </a:r>
            <a:r>
              <a:rPr lang="en-US" dirty="0"/>
              <a:t>hat kind of OS is a</a:t>
            </a:r>
            <a:r>
              <a:rPr lang="zh-CN" altLang="en-US" dirty="0"/>
              <a:t> </a:t>
            </a:r>
            <a:r>
              <a:rPr lang="en-US" dirty="0"/>
              <a:t>secure OS</a:t>
            </a:r>
            <a:r>
              <a:rPr lang="en-US" altLang="zh-CN" dirty="0"/>
              <a:t>?</a:t>
            </a:r>
          </a:p>
          <a:p>
            <a:r>
              <a:rPr lang="en-US" altLang="zh-CN" dirty="0"/>
              <a:t>How</a:t>
            </a:r>
            <a:r>
              <a:rPr lang="zh-CN" altLang="en-US" dirty="0"/>
              <a:t> </a:t>
            </a:r>
            <a:r>
              <a:rPr lang="en-US" altLang="zh-CN" dirty="0"/>
              <a:t>to</a:t>
            </a:r>
            <a:r>
              <a:rPr lang="zh-CN" altLang="en-US" dirty="0"/>
              <a:t> </a:t>
            </a:r>
            <a:r>
              <a:rPr lang="en-US" altLang="zh-CN" dirty="0"/>
              <a:t>design</a:t>
            </a:r>
            <a:r>
              <a:rPr lang="zh-CN" altLang="en-US" dirty="0"/>
              <a:t> </a:t>
            </a:r>
            <a:r>
              <a:rPr lang="en-US" altLang="zh-CN" dirty="0"/>
              <a:t>a</a:t>
            </a:r>
            <a:r>
              <a:rPr lang="zh-CN" altLang="en-US" dirty="0"/>
              <a:t> </a:t>
            </a:r>
            <a:r>
              <a:rPr lang="en-US" altLang="zh-CN" dirty="0"/>
              <a:t>secure</a:t>
            </a:r>
            <a:r>
              <a:rPr lang="zh-CN" altLang="en-US" dirty="0"/>
              <a:t> </a:t>
            </a:r>
            <a:r>
              <a:rPr lang="en-US" altLang="zh-CN" dirty="0"/>
              <a:t>OS?</a:t>
            </a:r>
          </a:p>
          <a:p>
            <a:endParaRPr lang="en-US" dirty="0"/>
          </a:p>
        </p:txBody>
      </p:sp>
    </p:spTree>
    <p:custDataLst>
      <p:tags r:id="rId1"/>
    </p:custDataLst>
    <p:extLst>
      <p:ext uri="{BB962C8B-B14F-4D97-AF65-F5344CB8AC3E}">
        <p14:creationId xmlns:p14="http://schemas.microsoft.com/office/powerpoint/2010/main" val="186369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a:t>
            </a:r>
            <a:r>
              <a:rPr lang="zh-CN" altLang="en-US" dirty="0"/>
              <a:t> </a:t>
            </a:r>
            <a:r>
              <a:rPr lang="en-US" altLang="zh-CN" dirty="0"/>
              <a:t>OS</a:t>
            </a:r>
            <a:r>
              <a:rPr lang="zh-CN" altLang="en-US" dirty="0"/>
              <a:t> </a:t>
            </a:r>
            <a:r>
              <a:rPr lang="en-US" altLang="zh-CN" dirty="0"/>
              <a:t>design</a:t>
            </a:r>
            <a:r>
              <a:rPr lang="zh-CN" altLang="en-US" dirty="0"/>
              <a:t> </a:t>
            </a:r>
            <a:r>
              <a:rPr lang="en-US" altLang="zh-CN" dirty="0"/>
              <a:t>principles</a:t>
            </a:r>
            <a:endParaRPr lang="en-US" dirty="0"/>
          </a:p>
        </p:txBody>
      </p:sp>
      <p:sp>
        <p:nvSpPr>
          <p:cNvPr id="3" name="Content Placeholder 2"/>
          <p:cNvSpPr>
            <a:spLocks noGrp="1"/>
          </p:cNvSpPr>
          <p:nvPr>
            <p:ph idx="1"/>
          </p:nvPr>
        </p:nvSpPr>
        <p:spPr/>
        <p:txBody>
          <a:bodyPr/>
          <a:lstStyle/>
          <a:p>
            <a:r>
              <a:rPr lang="en-US" dirty="0"/>
              <a:t>According to </a:t>
            </a:r>
            <a:r>
              <a:rPr lang="en-US" dirty="0" err="1"/>
              <a:t>Saltzer</a:t>
            </a:r>
            <a:r>
              <a:rPr lang="en-US" dirty="0"/>
              <a:t> and Schroeder – 1975</a:t>
            </a:r>
          </a:p>
          <a:p>
            <a:pPr lvl="1"/>
            <a:r>
              <a:rPr lang="en-US" dirty="0"/>
              <a:t>Least Privilege</a:t>
            </a:r>
          </a:p>
          <a:p>
            <a:pPr lvl="1"/>
            <a:r>
              <a:rPr lang="en-US" dirty="0"/>
              <a:t>Fail-Safe Defaults </a:t>
            </a:r>
          </a:p>
          <a:p>
            <a:pPr lvl="1"/>
            <a:r>
              <a:rPr lang="en-US" dirty="0"/>
              <a:t>Economy of Mechanism </a:t>
            </a:r>
          </a:p>
          <a:p>
            <a:pPr lvl="1"/>
            <a:r>
              <a:rPr lang="en-US" dirty="0"/>
              <a:t>Complete Mediation </a:t>
            </a:r>
          </a:p>
          <a:p>
            <a:pPr lvl="1"/>
            <a:r>
              <a:rPr lang="en-US" dirty="0"/>
              <a:t>Open Design </a:t>
            </a:r>
          </a:p>
          <a:p>
            <a:pPr lvl="1"/>
            <a:r>
              <a:rPr lang="en-US" dirty="0"/>
              <a:t>Separation of Privilege </a:t>
            </a:r>
          </a:p>
          <a:p>
            <a:pPr lvl="1"/>
            <a:r>
              <a:rPr lang="en-US" dirty="0"/>
              <a:t>Least Common Mechanism </a:t>
            </a:r>
          </a:p>
          <a:p>
            <a:pPr lvl="1"/>
            <a:r>
              <a:rPr lang="en-US" dirty="0"/>
              <a:t>Psychological Acceptability</a:t>
            </a:r>
          </a:p>
        </p:txBody>
      </p:sp>
    </p:spTree>
    <p:custDataLst>
      <p:tags r:id="rId1"/>
    </p:custDataLst>
    <p:extLst>
      <p:ext uri="{BB962C8B-B14F-4D97-AF65-F5344CB8AC3E}">
        <p14:creationId xmlns:p14="http://schemas.microsoft.com/office/powerpoint/2010/main" val="138455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Economy of Mechanism </a:t>
            </a:r>
          </a:p>
        </p:txBody>
      </p:sp>
      <p:sp>
        <p:nvSpPr>
          <p:cNvPr id="3" name="Content Placeholder 2"/>
          <p:cNvSpPr>
            <a:spLocks noGrp="1"/>
          </p:cNvSpPr>
          <p:nvPr>
            <p:ph idx="1"/>
          </p:nvPr>
        </p:nvSpPr>
        <p:spPr/>
        <p:txBody>
          <a:bodyPr/>
          <a:lstStyle/>
          <a:p>
            <a:r>
              <a:rPr lang="en-US" dirty="0"/>
              <a:t>“Security mechanisms should be as simple as possible</a:t>
            </a:r>
            <a:r>
              <a:rPr lang="en-US" altLang="zh-CN" dirty="0"/>
              <a:t>.</a:t>
            </a:r>
            <a:r>
              <a:rPr lang="en-US" dirty="0"/>
              <a:t>”</a:t>
            </a:r>
          </a:p>
          <a:p>
            <a:r>
              <a:rPr lang="en-US" altLang="zh-CN" dirty="0"/>
              <a:t>Simple,</a:t>
            </a:r>
            <a:r>
              <a:rPr lang="zh-CN" altLang="en-US" dirty="0"/>
              <a:t> </a:t>
            </a:r>
            <a:r>
              <a:rPr lang="en-US" altLang="zh-CN" dirty="0"/>
              <a:t>so</a:t>
            </a:r>
            <a:r>
              <a:rPr lang="zh-CN" altLang="en-US" dirty="0"/>
              <a:t> </a:t>
            </a:r>
            <a:r>
              <a:rPr lang="en-US" altLang="zh-CN" dirty="0"/>
              <a:t>less</a:t>
            </a:r>
            <a:r>
              <a:rPr lang="zh-CN" altLang="en-US" dirty="0"/>
              <a:t> </a:t>
            </a:r>
            <a:r>
              <a:rPr lang="en-US" altLang="zh-CN" dirty="0"/>
              <a:t>can</a:t>
            </a:r>
            <a:r>
              <a:rPr lang="zh-CN" altLang="en-US" dirty="0"/>
              <a:t> </a:t>
            </a:r>
            <a:r>
              <a:rPr lang="en-US" altLang="zh-CN" dirty="0"/>
              <a:t>go</a:t>
            </a:r>
            <a:r>
              <a:rPr lang="zh-CN" altLang="en-US" dirty="0"/>
              <a:t> </a:t>
            </a:r>
            <a:r>
              <a:rPr lang="en-US" altLang="zh-CN" dirty="0"/>
              <a:t>wrong.</a:t>
            </a:r>
          </a:p>
          <a:p>
            <a:r>
              <a:rPr lang="en-US" altLang="zh-CN" dirty="0"/>
              <a:t>When</a:t>
            </a:r>
            <a:r>
              <a:rPr lang="zh-CN" altLang="en-US" dirty="0"/>
              <a:t> </a:t>
            </a:r>
            <a:r>
              <a:rPr lang="en-US" altLang="zh-CN" dirty="0"/>
              <a:t>errors</a:t>
            </a:r>
            <a:r>
              <a:rPr lang="zh-CN" altLang="en-US" dirty="0"/>
              <a:t> </a:t>
            </a:r>
            <a:r>
              <a:rPr lang="en-US" altLang="zh-CN" dirty="0"/>
              <a:t>occur,</a:t>
            </a:r>
            <a:r>
              <a:rPr lang="zh-CN" altLang="en-US" dirty="0"/>
              <a:t> </a:t>
            </a:r>
            <a:r>
              <a:rPr lang="en-US" altLang="zh-CN" dirty="0"/>
              <a:t>it</a:t>
            </a:r>
            <a:r>
              <a:rPr lang="zh-CN" altLang="en-US" dirty="0"/>
              <a:t> </a:t>
            </a:r>
            <a:r>
              <a:rPr lang="en-US" altLang="zh-CN" dirty="0"/>
              <a:t>is</a:t>
            </a:r>
            <a:r>
              <a:rPr lang="zh-CN" altLang="en-US" dirty="0"/>
              <a:t> </a:t>
            </a:r>
            <a:r>
              <a:rPr lang="en-US" altLang="zh-CN" dirty="0"/>
              <a:t>easier</a:t>
            </a:r>
            <a:r>
              <a:rPr lang="zh-CN" altLang="en-US" dirty="0"/>
              <a:t> </a:t>
            </a:r>
            <a:r>
              <a:rPr lang="en-US" altLang="zh-CN" dirty="0"/>
              <a:t>to</a:t>
            </a:r>
            <a:r>
              <a:rPr lang="zh-CN" altLang="en-US" dirty="0"/>
              <a:t> </a:t>
            </a:r>
            <a:r>
              <a:rPr lang="en-US" altLang="zh-CN" dirty="0"/>
              <a:t>figure</a:t>
            </a:r>
            <a:r>
              <a:rPr lang="zh-CN" altLang="en-US" dirty="0"/>
              <a:t> </a:t>
            </a:r>
            <a:r>
              <a:rPr lang="en-US" altLang="zh-CN" dirty="0"/>
              <a:t>out</a:t>
            </a:r>
            <a:r>
              <a:rPr lang="zh-CN" altLang="en-US" dirty="0"/>
              <a:t> </a:t>
            </a:r>
            <a:r>
              <a:rPr lang="en-US" altLang="zh-CN" dirty="0"/>
              <a:t>the</a:t>
            </a:r>
            <a:r>
              <a:rPr lang="zh-CN" altLang="en-US" dirty="0"/>
              <a:t> </a:t>
            </a:r>
            <a:r>
              <a:rPr lang="en-US" altLang="zh-CN" dirty="0"/>
              <a:t>reason</a:t>
            </a:r>
            <a:r>
              <a:rPr lang="zh-CN" altLang="en-US" dirty="0"/>
              <a:t> </a:t>
            </a:r>
            <a:r>
              <a:rPr lang="en-US" altLang="zh-CN" dirty="0"/>
              <a:t>and</a:t>
            </a:r>
            <a:r>
              <a:rPr lang="zh-CN" altLang="en-US" dirty="0"/>
              <a:t> </a:t>
            </a:r>
            <a:r>
              <a:rPr lang="en-US" altLang="zh-CN" dirty="0"/>
              <a:t>fix</a:t>
            </a:r>
            <a:r>
              <a:rPr lang="zh-CN" altLang="en-US" dirty="0"/>
              <a:t> </a:t>
            </a:r>
            <a:r>
              <a:rPr lang="en-US" altLang="zh-CN" dirty="0"/>
              <a:t>it.</a:t>
            </a:r>
          </a:p>
          <a:p>
            <a:r>
              <a:rPr lang="en-US" altLang="zh-CN" dirty="0"/>
              <a:t>Keep</a:t>
            </a:r>
            <a:r>
              <a:rPr lang="zh-CN" altLang="en-US" dirty="0"/>
              <a:t> </a:t>
            </a:r>
            <a:r>
              <a:rPr lang="en-US" altLang="zh-CN" dirty="0"/>
              <a:t>the</a:t>
            </a:r>
            <a:r>
              <a:rPr lang="zh-CN" altLang="en-US" dirty="0"/>
              <a:t> </a:t>
            </a:r>
            <a:r>
              <a:rPr lang="en-US" altLang="zh-CN" dirty="0"/>
              <a:t>design</a:t>
            </a:r>
            <a:r>
              <a:rPr lang="zh-CN" altLang="en-US" dirty="0"/>
              <a:t> </a:t>
            </a:r>
            <a:r>
              <a:rPr lang="en-US" altLang="zh-CN" dirty="0"/>
              <a:t>and</a:t>
            </a:r>
            <a:r>
              <a:rPr lang="zh-CN" altLang="en-US" dirty="0"/>
              <a:t> </a:t>
            </a:r>
            <a:r>
              <a:rPr lang="en-US" altLang="zh-CN" dirty="0"/>
              <a:t>implementation</a:t>
            </a:r>
            <a:r>
              <a:rPr lang="zh-CN" altLang="en-US" dirty="0"/>
              <a:t> </a:t>
            </a:r>
            <a:r>
              <a:rPr lang="en-US" altLang="zh-CN" dirty="0"/>
              <a:t>of</a:t>
            </a:r>
            <a:r>
              <a:rPr lang="zh-CN" altLang="en-US" dirty="0"/>
              <a:t> </a:t>
            </a:r>
            <a:r>
              <a:rPr lang="en-US" altLang="zh-CN" dirty="0"/>
              <a:t>an</a:t>
            </a:r>
            <a:r>
              <a:rPr lang="zh-CN" altLang="en-US" dirty="0"/>
              <a:t> </a:t>
            </a:r>
            <a:r>
              <a:rPr lang="en-US" altLang="zh-CN" dirty="0"/>
              <a:t>OS</a:t>
            </a:r>
            <a:r>
              <a:rPr lang="zh-CN" altLang="en-US" dirty="0"/>
              <a:t> </a:t>
            </a:r>
            <a:r>
              <a:rPr lang="en-US" altLang="zh-CN" dirty="0"/>
              <a:t>simple,</a:t>
            </a:r>
            <a:r>
              <a:rPr lang="zh-CN" altLang="en-US" dirty="0"/>
              <a:t> </a:t>
            </a:r>
            <a:r>
              <a:rPr lang="en-US" altLang="zh-CN" dirty="0"/>
              <a:t>so</a:t>
            </a:r>
            <a:r>
              <a:rPr lang="zh-CN" altLang="en-US" dirty="0"/>
              <a:t> </a:t>
            </a:r>
            <a:r>
              <a:rPr lang="en-US" altLang="zh-CN" dirty="0"/>
              <a:t>it</a:t>
            </a:r>
            <a:r>
              <a:rPr lang="zh-CN" altLang="en-US" dirty="0"/>
              <a:t> </a:t>
            </a:r>
            <a:r>
              <a:rPr lang="en-US" altLang="zh-CN" dirty="0"/>
              <a:t>is</a:t>
            </a:r>
            <a:r>
              <a:rPr lang="zh-CN" altLang="en-US" dirty="0"/>
              <a:t> </a:t>
            </a:r>
            <a:r>
              <a:rPr lang="en-US" altLang="zh-CN" dirty="0"/>
              <a:t>easier</a:t>
            </a:r>
            <a:r>
              <a:rPr lang="zh-CN" altLang="en-US" dirty="0"/>
              <a:t> </a:t>
            </a:r>
            <a:r>
              <a:rPr lang="en-US" altLang="zh-CN" dirty="0"/>
              <a:t>to</a:t>
            </a:r>
            <a:r>
              <a:rPr lang="zh-CN" altLang="en-US" dirty="0"/>
              <a:t> </a:t>
            </a:r>
            <a:r>
              <a:rPr lang="en-US" altLang="zh-CN" dirty="0"/>
              <a:t>analyze</a:t>
            </a:r>
            <a:r>
              <a:rPr lang="zh-CN" altLang="en-US" dirty="0"/>
              <a:t> </a:t>
            </a:r>
            <a:r>
              <a:rPr lang="en-US" altLang="zh-CN" dirty="0"/>
              <a:t>and</a:t>
            </a:r>
            <a:r>
              <a:rPr lang="zh-CN" altLang="en-US" dirty="0"/>
              <a:t> </a:t>
            </a:r>
            <a:r>
              <a:rPr lang="en-US" altLang="zh-CN" dirty="0"/>
              <a:t>test</a:t>
            </a:r>
            <a:r>
              <a:rPr lang="zh-CN" altLang="en-US" dirty="0"/>
              <a:t> </a:t>
            </a:r>
            <a:r>
              <a:rPr lang="en-US" altLang="zh-CN" dirty="0"/>
              <a:t>the</a:t>
            </a:r>
            <a:r>
              <a:rPr lang="zh-CN" altLang="en-US" dirty="0"/>
              <a:t> </a:t>
            </a:r>
            <a:r>
              <a:rPr lang="en-US" altLang="zh-CN" dirty="0"/>
              <a:t>OS.</a:t>
            </a:r>
            <a:endParaRPr lang="en-US" dirty="0"/>
          </a:p>
        </p:txBody>
      </p:sp>
    </p:spTree>
    <p:custDataLst>
      <p:tags r:id="rId1"/>
    </p:custDataLst>
    <p:extLst>
      <p:ext uri="{BB962C8B-B14F-4D97-AF65-F5344CB8AC3E}">
        <p14:creationId xmlns:p14="http://schemas.microsoft.com/office/powerpoint/2010/main" val="180269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Fail-Safe Defaults </a:t>
            </a:r>
          </a:p>
        </p:txBody>
      </p:sp>
      <p:sp>
        <p:nvSpPr>
          <p:cNvPr id="3" name="Content Placeholder 2"/>
          <p:cNvSpPr>
            <a:spLocks noGrp="1"/>
          </p:cNvSpPr>
          <p:nvPr>
            <p:ph idx="1"/>
          </p:nvPr>
        </p:nvSpPr>
        <p:spPr/>
        <p:txBody>
          <a:bodyPr/>
          <a:lstStyle/>
          <a:p>
            <a:r>
              <a:rPr lang="en-US" dirty="0"/>
              <a:t>"Unless a subject is given explicit access to an object, it should be denied access to that object</a:t>
            </a:r>
            <a:r>
              <a:rPr lang="en-US" altLang="zh-CN" dirty="0"/>
              <a:t>.</a:t>
            </a:r>
            <a:r>
              <a:rPr lang="en-US" dirty="0"/>
              <a:t>”</a:t>
            </a:r>
          </a:p>
          <a:p>
            <a:r>
              <a:rPr lang="en-US" altLang="zh-CN" dirty="0"/>
              <a:t>Default</a:t>
            </a:r>
            <a:r>
              <a:rPr lang="zh-CN" altLang="en-US" dirty="0"/>
              <a:t> </a:t>
            </a:r>
            <a:r>
              <a:rPr lang="en-US" altLang="zh-CN" dirty="0"/>
              <a:t>action</a:t>
            </a:r>
            <a:r>
              <a:rPr lang="zh-CN" altLang="en-US" dirty="0"/>
              <a:t> </a:t>
            </a:r>
            <a:r>
              <a:rPr lang="en-US" altLang="zh-CN" dirty="0"/>
              <a:t>should</a:t>
            </a:r>
            <a:r>
              <a:rPr lang="zh-CN" altLang="en-US" dirty="0"/>
              <a:t> </a:t>
            </a:r>
            <a:r>
              <a:rPr lang="en-US" altLang="zh-CN" dirty="0"/>
              <a:t>be</a:t>
            </a:r>
            <a:r>
              <a:rPr lang="zh-CN" altLang="en-US" dirty="0"/>
              <a:t> </a:t>
            </a:r>
            <a:r>
              <a:rPr lang="en-US" altLang="zh-CN" dirty="0"/>
              <a:t>deny</a:t>
            </a:r>
            <a:r>
              <a:rPr lang="zh-CN" altLang="en-US" dirty="0"/>
              <a:t> </a:t>
            </a:r>
            <a:r>
              <a:rPr lang="en-US" altLang="zh-CN" dirty="0"/>
              <a:t>the</a:t>
            </a:r>
            <a:r>
              <a:rPr lang="zh-CN" altLang="en-US" dirty="0"/>
              <a:t> </a:t>
            </a:r>
            <a:r>
              <a:rPr lang="en-US" altLang="zh-CN" dirty="0"/>
              <a:t>access,</a:t>
            </a:r>
            <a:r>
              <a:rPr lang="zh-CN" altLang="en-US" dirty="0"/>
              <a:t> </a:t>
            </a:r>
            <a:r>
              <a:rPr lang="en-US" altLang="zh-CN" dirty="0"/>
              <a:t>not</a:t>
            </a:r>
            <a:r>
              <a:rPr lang="zh-CN" altLang="en-US" dirty="0"/>
              <a:t> </a:t>
            </a:r>
            <a:r>
              <a:rPr lang="en-US" altLang="zh-CN" dirty="0"/>
              <a:t>grant</a:t>
            </a:r>
            <a:r>
              <a:rPr lang="zh-CN" altLang="en-US" dirty="0"/>
              <a:t> </a:t>
            </a:r>
            <a:r>
              <a:rPr lang="en-US" altLang="zh-CN" dirty="0"/>
              <a:t>the</a:t>
            </a:r>
            <a:r>
              <a:rPr lang="zh-CN" altLang="en-US" dirty="0"/>
              <a:t> </a:t>
            </a:r>
            <a:r>
              <a:rPr lang="en-US" altLang="zh-CN" dirty="0"/>
              <a:t>access.</a:t>
            </a:r>
          </a:p>
          <a:p>
            <a:endParaRPr lang="en-US" dirty="0"/>
          </a:p>
        </p:txBody>
      </p:sp>
    </p:spTree>
    <p:custDataLst>
      <p:tags r:id="rId1"/>
    </p:custDataLst>
    <p:extLst>
      <p:ext uri="{BB962C8B-B14F-4D97-AF65-F5344CB8AC3E}">
        <p14:creationId xmlns:p14="http://schemas.microsoft.com/office/powerpoint/2010/main" val="84433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Least Privilege</a:t>
            </a:r>
          </a:p>
        </p:txBody>
      </p:sp>
      <p:sp>
        <p:nvSpPr>
          <p:cNvPr id="3" name="Content Placeholder 2"/>
          <p:cNvSpPr>
            <a:spLocks noGrp="1"/>
          </p:cNvSpPr>
          <p:nvPr>
            <p:ph idx="1"/>
          </p:nvPr>
        </p:nvSpPr>
        <p:spPr/>
        <p:txBody>
          <a:bodyPr/>
          <a:lstStyle/>
          <a:p>
            <a:r>
              <a:rPr lang="en-US" altLang="zh-CN" dirty="0"/>
              <a:t>“</a:t>
            </a:r>
            <a:r>
              <a:rPr lang="en-US" dirty="0"/>
              <a:t>A subject/program should be given only the minimum set of privileges necessary to complete its task</a:t>
            </a:r>
            <a:r>
              <a:rPr lang="en-US" altLang="zh-CN" dirty="0"/>
              <a:t>.”</a:t>
            </a:r>
          </a:p>
          <a:p>
            <a:r>
              <a:rPr lang="en-US" altLang="zh-CN" dirty="0"/>
              <a:t>For</a:t>
            </a:r>
            <a:r>
              <a:rPr lang="zh-CN" altLang="en-US" dirty="0"/>
              <a:t> </a:t>
            </a:r>
            <a:r>
              <a:rPr lang="en-US" altLang="zh-CN" dirty="0"/>
              <a:t>example:</a:t>
            </a:r>
          </a:p>
          <a:p>
            <a:pPr lvl="1"/>
            <a:r>
              <a:rPr lang="en-US" altLang="x-none" dirty="0"/>
              <a:t>A principal should be given only those privileges needed to accomplish its tasks.</a:t>
            </a:r>
          </a:p>
          <a:p>
            <a:endParaRPr lang="en-US" dirty="0"/>
          </a:p>
        </p:txBody>
      </p:sp>
    </p:spTree>
    <p:custDataLst>
      <p:tags r:id="rId1"/>
    </p:custDataLst>
    <p:extLst>
      <p:ext uri="{BB962C8B-B14F-4D97-AF65-F5344CB8AC3E}">
        <p14:creationId xmlns:p14="http://schemas.microsoft.com/office/powerpoint/2010/main" val="128731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Complete Mediation </a:t>
            </a:r>
          </a:p>
        </p:txBody>
      </p:sp>
      <p:sp>
        <p:nvSpPr>
          <p:cNvPr id="3" name="Content Placeholder 2"/>
          <p:cNvSpPr>
            <a:spLocks noGrp="1"/>
          </p:cNvSpPr>
          <p:nvPr>
            <p:ph idx="1"/>
          </p:nvPr>
        </p:nvSpPr>
        <p:spPr/>
        <p:txBody>
          <a:bodyPr/>
          <a:lstStyle/>
          <a:p>
            <a:r>
              <a:rPr lang="en-US" dirty="0"/>
              <a:t>“All accesses to objects must be checked to ensure that they are allowed</a:t>
            </a:r>
            <a:r>
              <a:rPr lang="en-US" altLang="zh-CN" dirty="0"/>
              <a:t>.</a:t>
            </a:r>
            <a:r>
              <a:rPr lang="en-US" dirty="0"/>
              <a:t>”</a:t>
            </a:r>
          </a:p>
          <a:p>
            <a:r>
              <a:rPr lang="en-US" altLang="zh-CN" dirty="0"/>
              <a:t>S</a:t>
            </a:r>
            <a:r>
              <a:rPr lang="en-US" altLang="x-none" dirty="0"/>
              <a:t>ystem must have ability to mediate all security-relevant operations</a:t>
            </a:r>
            <a:r>
              <a:rPr lang="en-US" altLang="zh-CN" dirty="0"/>
              <a:t>.</a:t>
            </a:r>
          </a:p>
          <a:p>
            <a:r>
              <a:rPr lang="en-US" altLang="zh-CN" dirty="0"/>
              <a:t>Every</a:t>
            </a:r>
            <a:r>
              <a:rPr lang="zh-CN" altLang="en-US" dirty="0"/>
              <a:t> </a:t>
            </a:r>
            <a:r>
              <a:rPr lang="en-US" altLang="zh-CN" dirty="0"/>
              <a:t>access</a:t>
            </a:r>
            <a:r>
              <a:rPr lang="zh-CN" altLang="en-US" dirty="0"/>
              <a:t> </a:t>
            </a:r>
            <a:r>
              <a:rPr lang="en-US" altLang="zh-CN" dirty="0"/>
              <a:t>to</a:t>
            </a:r>
            <a:r>
              <a:rPr lang="zh-CN" altLang="en-US" dirty="0"/>
              <a:t> </a:t>
            </a:r>
            <a:r>
              <a:rPr lang="en-US" altLang="zh-CN" dirty="0"/>
              <a:t>an</a:t>
            </a:r>
            <a:r>
              <a:rPr lang="zh-CN" altLang="en-US" dirty="0"/>
              <a:t> </a:t>
            </a:r>
            <a:r>
              <a:rPr lang="en-US" altLang="zh-CN" dirty="0"/>
              <a:t>object</a:t>
            </a:r>
            <a:r>
              <a:rPr lang="zh-CN" altLang="en-US" dirty="0"/>
              <a:t> </a:t>
            </a:r>
            <a:r>
              <a:rPr lang="en-US" altLang="zh-CN" dirty="0"/>
              <a:t>must</a:t>
            </a:r>
            <a:r>
              <a:rPr lang="zh-CN" altLang="en-US" dirty="0"/>
              <a:t> </a:t>
            </a:r>
            <a:r>
              <a:rPr lang="en-US" altLang="zh-CN" dirty="0"/>
              <a:t>be</a:t>
            </a:r>
            <a:r>
              <a:rPr lang="zh-CN" altLang="en-US" dirty="0"/>
              <a:t> </a:t>
            </a:r>
            <a:r>
              <a:rPr lang="en-US" altLang="zh-CN" dirty="0"/>
              <a:t>validated.</a:t>
            </a:r>
            <a:r>
              <a:rPr lang="zh-CN" altLang="en-US" dirty="0"/>
              <a:t> </a:t>
            </a:r>
            <a:r>
              <a:rPr lang="en-US" altLang="zh-CN" dirty="0"/>
              <a:t>There</a:t>
            </a:r>
            <a:r>
              <a:rPr lang="zh-CN" altLang="en-US" dirty="0"/>
              <a:t> </a:t>
            </a:r>
            <a:r>
              <a:rPr lang="en-US" altLang="zh-CN" dirty="0"/>
              <a:t>should</a:t>
            </a:r>
            <a:r>
              <a:rPr lang="zh-CN" altLang="en-US" dirty="0"/>
              <a:t> </a:t>
            </a:r>
            <a:r>
              <a:rPr lang="en-US" altLang="zh-CN" dirty="0"/>
              <a:t>be</a:t>
            </a:r>
            <a:r>
              <a:rPr lang="zh-CN" altLang="en-US" dirty="0"/>
              <a:t> </a:t>
            </a:r>
            <a:r>
              <a:rPr lang="en-US" altLang="zh-CN" dirty="0"/>
              <a:t>no</a:t>
            </a:r>
            <a:r>
              <a:rPr lang="zh-CN" altLang="en-US" dirty="0"/>
              <a:t> </a:t>
            </a:r>
            <a:r>
              <a:rPr lang="en-US" altLang="zh-CN" dirty="0"/>
              <a:t>way</a:t>
            </a:r>
            <a:r>
              <a:rPr lang="zh-CN" altLang="en-US" dirty="0"/>
              <a:t> </a:t>
            </a:r>
            <a:r>
              <a:rPr lang="en-US" altLang="zh-CN" dirty="0"/>
              <a:t>to</a:t>
            </a:r>
            <a:r>
              <a:rPr lang="zh-CN" altLang="en-US" dirty="0"/>
              <a:t> </a:t>
            </a:r>
            <a:r>
              <a:rPr lang="en-US" altLang="zh-CN" dirty="0"/>
              <a:t>bypass</a:t>
            </a:r>
            <a:r>
              <a:rPr lang="zh-CN" altLang="en-US" dirty="0"/>
              <a:t> </a:t>
            </a:r>
            <a:r>
              <a:rPr lang="en-US" altLang="zh-CN" dirty="0"/>
              <a:t>the</a:t>
            </a:r>
            <a:r>
              <a:rPr lang="zh-CN" altLang="en-US" dirty="0"/>
              <a:t> </a:t>
            </a:r>
            <a:r>
              <a:rPr lang="en-US" altLang="zh-CN" dirty="0"/>
              <a:t>validation.</a:t>
            </a:r>
            <a:endParaRPr lang="en-US" altLang="x-none" dirty="0"/>
          </a:p>
          <a:p>
            <a:endParaRPr lang="en-US" altLang="x-none" dirty="0"/>
          </a:p>
          <a:p>
            <a:endParaRPr lang="en-US" dirty="0"/>
          </a:p>
        </p:txBody>
      </p:sp>
    </p:spTree>
    <p:custDataLst>
      <p:tags r:id="rId1"/>
    </p:custDataLst>
    <p:extLst>
      <p:ext uri="{BB962C8B-B14F-4D97-AF65-F5344CB8AC3E}">
        <p14:creationId xmlns:p14="http://schemas.microsoft.com/office/powerpoint/2010/main" val="1563993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5928</TotalTime>
  <Words>1444</Words>
  <Application>Microsoft Macintosh PowerPoint</Application>
  <PresentationFormat>On-screen Show (4:3)</PresentationFormat>
  <Paragraphs>184</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Mangal</vt:lpstr>
      <vt:lpstr>Times New Roman</vt:lpstr>
      <vt:lpstr>宋体</vt:lpstr>
      <vt:lpstr>PP_C5Modules_CC_License_standard</vt:lpstr>
      <vt:lpstr>Model 4 Introduction to Operating System Security</vt:lpstr>
      <vt:lpstr>Module 4: Introduction to Operating System Security</vt:lpstr>
      <vt:lpstr>Lesson 2: Secure OS design principles</vt:lpstr>
      <vt:lpstr>Warm up</vt:lpstr>
      <vt:lpstr>Secure OS design principles</vt:lpstr>
      <vt:lpstr>Economy of Mechanism </vt:lpstr>
      <vt:lpstr>Fail-Safe Defaults </vt:lpstr>
      <vt:lpstr>Least Privilege</vt:lpstr>
      <vt:lpstr>Complete Mediation </vt:lpstr>
      <vt:lpstr>Open Design </vt:lpstr>
      <vt:lpstr>Separation of Privilege </vt:lpstr>
      <vt:lpstr>Least Common Mechanism </vt:lpstr>
      <vt:lpstr>Psychological Acceptability</vt:lpstr>
      <vt:lpstr>Trusted computer system</vt:lpstr>
      <vt:lpstr>Trusted Computing Base (TCB)</vt:lpstr>
      <vt:lpstr>Assurance</vt:lpstr>
      <vt:lpstr>Trusted Computer System Evaluation Criteria (TCSEC) – “Orange Book”</vt:lpstr>
      <vt:lpstr>Common Criteria</vt:lpstr>
      <vt:lpstr>Multilevel Security (MLS)</vt:lpstr>
      <vt:lpstr>Computer multilevel security model</vt:lpstr>
      <vt:lpstr>Bell-LaPadula (BLP) Model</vt:lpstr>
      <vt:lpstr>Bell-LaPadula (BLP) Model (cont.)</vt:lpstr>
      <vt:lpstr>Biba Integrity Model (cont.)</vt:lpstr>
      <vt:lpstr>Biba Integrity Model</vt:lpstr>
      <vt:lpstr>Chinese Wall Model (CWM)</vt:lpstr>
      <vt:lpstr>Chinese Wall Model (CWM) (cont.)</vt:lpstr>
      <vt:lpstr>Chinese Wall Model (CWM) rules</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293</cp:revision>
  <cp:lastPrinted>2016-07-18T16:40:10Z</cp:lastPrinted>
  <dcterms:created xsi:type="dcterms:W3CDTF">2016-07-03T20:12:42Z</dcterms:created>
  <dcterms:modified xsi:type="dcterms:W3CDTF">2018-04-24T19:04:30Z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