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40" r:id="rId2"/>
    <p:sldId id="363" r:id="rId3"/>
    <p:sldId id="364" r:id="rId4"/>
    <p:sldId id="396" r:id="rId5"/>
    <p:sldId id="368" r:id="rId6"/>
    <p:sldId id="369" r:id="rId7"/>
    <p:sldId id="399" r:id="rId8"/>
    <p:sldId id="398" r:id="rId9"/>
    <p:sldId id="400" r:id="rId10"/>
    <p:sldId id="371" r:id="rId11"/>
    <p:sldId id="401" r:id="rId12"/>
    <p:sldId id="402" r:id="rId13"/>
    <p:sldId id="386" r:id="rId14"/>
    <p:sldId id="403" r:id="rId15"/>
    <p:sldId id="387" r:id="rId16"/>
    <p:sldId id="389" r:id="rId17"/>
    <p:sldId id="390" r:id="rId18"/>
    <p:sldId id="391" r:id="rId19"/>
    <p:sldId id="392" r:id="rId20"/>
    <p:sldId id="393" r:id="rId21"/>
    <p:sldId id="397" r:id="rId22"/>
    <p:sldId id="394" r:id="rId23"/>
    <p:sldId id="404" r:id="rId24"/>
    <p:sldId id="395" r:id="rId25"/>
    <p:sldId id="405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94" autoAdjust="0"/>
    <p:restoredTop sz="67556" autoAdjust="0"/>
  </p:normalViewPr>
  <p:slideViewPr>
    <p:cSldViewPr snapToGrid="0" snapToObjects="1">
      <p:cViewPr varScale="1">
        <p:scale>
          <a:sx n="53" d="100"/>
          <a:sy n="53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CCB5-F5D2-6F41-9F49-B14BC05A8E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0817-0DD8-8347-8F38-3D850857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0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3"/>
            <a:ext cx="4977679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3</a:t>
            </a:r>
            <a:r>
              <a:rPr lang="en-US" sz="2400" dirty="0" smtClean="0"/>
              <a:t>: Network defense technologies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 gateways </a:t>
            </a:r>
          </a:p>
          <a:p>
            <a:pPr lvl="1"/>
            <a:r>
              <a:rPr lang="en-US" altLang="zh-CN" dirty="0" smtClean="0"/>
              <a:t>Applies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packet.</a:t>
            </a:r>
          </a:p>
          <a:p>
            <a:pPr lvl="1"/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per-packet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basis.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saved.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firewalls</a:t>
            </a:r>
          </a:p>
          <a:p>
            <a:pPr lvl="1"/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connections.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49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Firewalls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Application-level gateways</a:t>
            </a:r>
            <a:r>
              <a:rPr lang="en-US" altLang="zh-CN" dirty="0"/>
              <a:t>(</a:t>
            </a:r>
            <a:r>
              <a:rPr lang="en-US" dirty="0"/>
              <a:t>proxies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</a:p>
          <a:p>
            <a:pPr lvl="1"/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tend</a:t>
            </a:r>
            <a:r>
              <a:rPr lang="en-US" altLang="zh-CN" dirty="0" smtClean="0">
                <a:solidFill>
                  <a:schemeClr val="dk1"/>
                </a:solidFill>
              </a:rPr>
              <a:t>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to be more secure than packet </a:t>
            </a:r>
            <a:r>
              <a:rPr lang="en-US" dirty="0" smtClean="0">
                <a:solidFill>
                  <a:schemeClr val="dk1"/>
                </a:solidFill>
              </a:rPr>
              <a:t>filters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because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only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scrutinize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few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allowable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applications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I</a:t>
            </a:r>
            <a:r>
              <a:rPr lang="en-US" dirty="0" smtClean="0">
                <a:solidFill>
                  <a:schemeClr val="dk1"/>
                </a:solidFill>
              </a:rPr>
              <a:t>t </a:t>
            </a:r>
            <a:r>
              <a:rPr lang="en-US" dirty="0">
                <a:solidFill>
                  <a:schemeClr val="dk1"/>
                </a:solidFill>
              </a:rPr>
              <a:t>is easy to log and audit all incoming traffic at the application level.</a:t>
            </a:r>
          </a:p>
          <a:p>
            <a:pPr lvl="1"/>
            <a:endParaRPr lang="en-US" dirty="0"/>
          </a:p>
          <a:p>
            <a:r>
              <a:rPr lang="en-US" dirty="0" smtClean="0"/>
              <a:t>Personal </a:t>
            </a:r>
            <a:r>
              <a:rPr lang="en-US" dirty="0"/>
              <a:t>or host-based </a:t>
            </a:r>
            <a:r>
              <a:rPr lang="en-US" dirty="0" smtClean="0"/>
              <a:t>firewalls</a:t>
            </a:r>
          </a:p>
          <a:p>
            <a:pPr lvl="1"/>
            <a:r>
              <a:rPr lang="en-US" altLang="zh-CN" dirty="0" smtClean="0"/>
              <a:t>Controls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pPr lvl="1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add-on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endParaRPr lang="en-US" dirty="0"/>
          </a:p>
          <a:p>
            <a:pPr lvl="1"/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Unauthorized </a:t>
            </a:r>
            <a:r>
              <a:rPr lang="en-US" dirty="0"/>
              <a:t>act of bypassing the security mechanisms of a system. 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Classes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intruders:</a:t>
            </a:r>
          </a:p>
          <a:p>
            <a:pPr lvl="1"/>
            <a:r>
              <a:rPr lang="en-US" dirty="0"/>
              <a:t>Cyber </a:t>
            </a:r>
            <a:r>
              <a:rPr lang="en-US" dirty="0" smtClean="0"/>
              <a:t>Criminals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reward)</a:t>
            </a:r>
            <a:endParaRPr lang="en-US" dirty="0" smtClean="0"/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otivated </a:t>
            </a:r>
            <a:r>
              <a:rPr lang="en-US" dirty="0"/>
              <a:t>by social or political causes</a:t>
            </a:r>
          </a:p>
          <a:p>
            <a:pPr lvl="1"/>
            <a:r>
              <a:rPr lang="en-US" dirty="0"/>
              <a:t>hackers sponsored by </a:t>
            </a:r>
            <a:r>
              <a:rPr lang="en-US" dirty="0" smtClean="0"/>
              <a:t>governments</a:t>
            </a:r>
          </a:p>
          <a:p>
            <a:pPr lvl="1"/>
            <a:r>
              <a:rPr lang="en-US" dirty="0"/>
              <a:t>Hackers with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dirty="0" smtClean="0"/>
              <a:t>motivations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defacement</a:t>
            </a:r>
          </a:p>
          <a:p>
            <a:r>
              <a:rPr lang="en-US" dirty="0" smtClean="0"/>
              <a:t>Guessing passwords</a:t>
            </a:r>
          </a:p>
          <a:p>
            <a:r>
              <a:rPr lang="en-US" altLang="zh-CN" dirty="0" smtClean="0"/>
              <a:t>Man-in-the-middle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endParaRPr lang="en-US" dirty="0" smtClean="0"/>
          </a:p>
          <a:p>
            <a:r>
              <a:rPr lang="en-US" dirty="0" smtClean="0"/>
              <a:t>Copying databases containing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identities</a:t>
            </a:r>
            <a:endParaRPr lang="en-US" dirty="0" smtClean="0"/>
          </a:p>
          <a:p>
            <a:r>
              <a:rPr lang="en-US" dirty="0" smtClean="0"/>
              <a:t>Viewing sensitive data without authorization</a:t>
            </a:r>
          </a:p>
          <a:p>
            <a:r>
              <a:rPr lang="en-US" dirty="0"/>
              <a:t>Remote root compromise</a:t>
            </a:r>
          </a:p>
          <a:p>
            <a:r>
              <a:rPr lang="en-US" dirty="0" smtClean="0"/>
              <a:t>Distributing </a:t>
            </a:r>
            <a:r>
              <a:rPr lang="en-US" altLang="zh-CN" dirty="0" smtClean="0"/>
              <a:t>malware</a:t>
            </a:r>
            <a:endParaRPr lang="en-US" dirty="0" smtClean="0"/>
          </a:p>
          <a:p>
            <a:r>
              <a:rPr lang="en-US" dirty="0" smtClean="0"/>
              <a:t>Impersonating an executive to get information</a:t>
            </a:r>
          </a:p>
          <a:p>
            <a:r>
              <a:rPr lang="mr-IN" altLang="zh-C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 (IDS)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or software product that gathers and analyzes information from various areas within a computer or a network to identify possible security breaches, which include both intrusions (attacks from outside the organizations) and misuse (attacks from within the organizations.) </a:t>
            </a:r>
          </a:p>
        </p:txBody>
      </p:sp>
    </p:spTree>
    <p:extLst>
      <p:ext uri="{BB962C8B-B14F-4D97-AF65-F5344CB8AC3E}">
        <p14:creationId xmlns:p14="http://schemas.microsoft.com/office/powerpoint/2010/main" val="194507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Detection System (IDS)</a:t>
            </a:r>
            <a:r>
              <a:rPr lang="zh-CN" altLang="en-US" smtClean="0"/>
              <a:t> </a:t>
            </a:r>
            <a:r>
              <a:rPr lang="en-US" altLang="zh-CN" smtClean="0"/>
              <a:t>components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Sensors - collect data</a:t>
            </a:r>
            <a:r>
              <a:rPr lang="zh-CN" altLang="en-US" dirty="0"/>
              <a:t> </a:t>
            </a:r>
            <a:r>
              <a:rPr lang="en-US" altLang="zh-CN" dirty="0" smtClean="0"/>
              <a:t>(network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Analyzers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determine if intrusion has occurred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endParaRPr lang="en-US" dirty="0" smtClean="0"/>
          </a:p>
          <a:p>
            <a:pPr lvl="0"/>
            <a:r>
              <a:rPr lang="en-US" dirty="0" smtClean="0"/>
              <a:t>User interface - view output or control system behavior</a:t>
            </a:r>
            <a:r>
              <a:rPr lang="en-US" altLang="zh-CN" dirty="0" smtClean="0"/>
              <a:t>.</a:t>
            </a:r>
          </a:p>
          <a:p>
            <a:pPr lvl="0"/>
            <a:endParaRPr lang="en-US" dirty="0"/>
          </a:p>
          <a:p>
            <a:r>
              <a:rPr lang="en-US" altLang="zh-CN" dirty="0" smtClean="0">
                <a:solidFill>
                  <a:schemeClr val="dk1"/>
                </a:solidFill>
              </a:rPr>
              <a:t>IDSs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can be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known</a:t>
            </a:r>
            <a:r>
              <a:rPr lang="en-US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sophisticated </a:t>
            </a:r>
            <a:r>
              <a:rPr lang="en-US" dirty="0" smtClean="0">
                <a:solidFill>
                  <a:schemeClr val="dk1"/>
                </a:solidFill>
              </a:rPr>
              <a:t>attacks. </a:t>
            </a:r>
            <a:r>
              <a:rPr lang="en-US" dirty="0">
                <a:solidFill>
                  <a:schemeClr val="dk1"/>
                </a:solidFill>
              </a:rPr>
              <a:t>They are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likely </a:t>
            </a:r>
            <a:r>
              <a:rPr lang="en-US" altLang="zh-CN" dirty="0" smtClean="0">
                <a:solidFill>
                  <a:schemeClr val="dk1"/>
                </a:solidFill>
              </a:rPr>
              <a:t>to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the more sophisticated, targeted </a:t>
            </a:r>
            <a:r>
              <a:rPr lang="en-US" dirty="0" smtClean="0">
                <a:solidFill>
                  <a:schemeClr val="dk1"/>
                </a:solidFill>
              </a:rPr>
              <a:t>attacks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or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zero-day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exploits.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04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60"/>
              </a:lnSpc>
            </a:pPr>
            <a:r>
              <a:rPr lang="en-US" dirty="0" smtClean="0"/>
              <a:t>Detection method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Signature-based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Heuristic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Location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Front end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Internal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Scope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Host-based IDS (HIDS)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Network-based IDS (NIDS)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Capability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Passive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Active, also known as intrusion prevention systems (IPS)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Signature-based vs Heuristic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Signature-based IDSs:</a:t>
            </a:r>
          </a:p>
          <a:p>
            <a:pPr lvl="1"/>
            <a:r>
              <a:rPr lang="en-US" altLang="zh-CN" dirty="0"/>
              <a:t>P</a:t>
            </a:r>
            <a:r>
              <a:rPr lang="en-US" dirty="0" smtClean="0"/>
              <a:t>erform simple pattern-matching and report situations that match a pattern (signature)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 known attack type.</a:t>
            </a:r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dirty="0" smtClean="0"/>
              <a:t>known patterns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Heuristic IDSs:</a:t>
            </a:r>
          </a:p>
          <a:p>
            <a:pPr lvl="1"/>
            <a:r>
              <a:rPr lang="en-US" altLang="zh-CN" dirty="0" smtClean="0"/>
              <a:t>L</a:t>
            </a:r>
            <a:r>
              <a:rPr lang="en-US" dirty="0" smtClean="0"/>
              <a:t>ooks </a:t>
            </a:r>
            <a:r>
              <a:rPr lang="en-US" dirty="0"/>
              <a:t>for patterns of behavior that are out of the </a:t>
            </a:r>
            <a:r>
              <a:rPr lang="en-US" dirty="0" smtClean="0"/>
              <a:t>ordinary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altLang="zh-CN" dirty="0"/>
              <a:t>B</a:t>
            </a:r>
            <a:r>
              <a:rPr lang="en-US" dirty="0" smtClean="0"/>
              <a:t>uild a model of acceptable behavior and flag exceptions to that model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Learn characteristics of unacceptable behavior over time</a:t>
            </a:r>
            <a:r>
              <a:rPr lang="en-US" altLang="zh-CN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end vs Internal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IDSs</a:t>
            </a:r>
          </a:p>
          <a:p>
            <a:pPr lvl="1"/>
            <a:r>
              <a:rPr lang="en-US" dirty="0" smtClean="0"/>
              <a:t>placed at the front end of a monitored subnetwork</a:t>
            </a:r>
          </a:p>
          <a:p>
            <a:pPr lvl="1"/>
            <a:r>
              <a:rPr lang="en-US" dirty="0" smtClean="0"/>
              <a:t>monitors traffic as it enters the network </a:t>
            </a:r>
          </a:p>
          <a:p>
            <a:pPr lvl="1"/>
            <a:r>
              <a:rPr lang="en-US" dirty="0" smtClean="0"/>
              <a:t>do not see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dirty="0" smtClean="0"/>
              <a:t>network, so cannot identify any attack </a:t>
            </a:r>
            <a:r>
              <a:rPr lang="en-US" altLang="zh-CN" dirty="0" smtClean="0"/>
              <a:t>starts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en-US" dirty="0" smtClean="0"/>
              <a:t> inside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r>
              <a:rPr lang="en-US" dirty="0" smtClean="0"/>
              <a:t>Internal IDSs</a:t>
            </a:r>
          </a:p>
          <a:p>
            <a:pPr lvl="1"/>
            <a:r>
              <a:rPr lang="en-US" dirty="0" smtClean="0"/>
              <a:t>placed inside the subnetwork</a:t>
            </a:r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pPr lvl="1"/>
            <a:r>
              <a:rPr lang="en-US" dirty="0" smtClean="0"/>
              <a:t>detect internal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HIDS vs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Host-based IDS (HIDS)</a:t>
            </a:r>
          </a:p>
          <a:p>
            <a:pPr lvl="1"/>
            <a:r>
              <a:rPr lang="en-US" dirty="0" smtClean="0"/>
              <a:t>Monitors the characteristics of a single host for suspicious activity</a:t>
            </a:r>
          </a:p>
          <a:p>
            <a:pPr lvl="1"/>
            <a:r>
              <a:rPr lang="en-US" dirty="0" smtClean="0"/>
              <a:t>Goal: protect one machine and its data</a:t>
            </a:r>
          </a:p>
          <a:p>
            <a:r>
              <a:rPr lang="en-US" dirty="0" smtClean="0"/>
              <a:t>Network-based IDS (NIDS)</a:t>
            </a:r>
          </a:p>
          <a:p>
            <a:pPr lvl="1"/>
            <a:r>
              <a:rPr lang="en-US" dirty="0" smtClean="0"/>
              <a:t>Monitors network traffic and analyzes network, transport, and application protocols to identify suspicious activity</a:t>
            </a:r>
          </a:p>
          <a:p>
            <a:pPr lvl="1"/>
            <a:r>
              <a:rPr lang="en-US" dirty="0" smtClean="0"/>
              <a:t>Goal: protect the entire network</a:t>
            </a:r>
          </a:p>
          <a:p>
            <a:r>
              <a:rPr lang="en-US" dirty="0" smtClean="0"/>
              <a:t>Distributed or hybrid IDS</a:t>
            </a:r>
          </a:p>
          <a:p>
            <a:pPr lvl="1"/>
            <a:r>
              <a:rPr lang="en-US" dirty="0" smtClean="0"/>
              <a:t>Combines information from both host and network 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IDSs</a:t>
            </a:r>
            <a:r>
              <a:rPr lang="en-US" dirty="0" smtClean="0"/>
              <a:t>, </a:t>
            </a:r>
            <a:r>
              <a:rPr lang="en-US" altLang="zh-CN" dirty="0" smtClean="0"/>
              <a:t>therefore</a:t>
            </a:r>
            <a:r>
              <a:rPr lang="en-US" dirty="0" smtClean="0"/>
              <a:t> better identify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dirty="0" smtClean="0"/>
              <a:t>intrusion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Prevention systems (IPS)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(IPS)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System(s</a:t>
            </a:r>
            <a:r>
              <a:rPr lang="en-US" dirty="0"/>
              <a:t>) which can detect an intrusive activity and can also attempt to stop the activity, ideally before it reaches its targets. </a:t>
            </a:r>
          </a:p>
          <a:p>
            <a:r>
              <a:rPr lang="en-US" altLang="zh-CN" dirty="0" smtClean="0"/>
              <a:t>IPS</a:t>
            </a:r>
            <a:r>
              <a:rPr lang="zh-CN" altLang="en-US" dirty="0" smtClean="0"/>
              <a:t> </a:t>
            </a:r>
            <a:r>
              <a:rPr lang="en-US" dirty="0" smtClean="0"/>
              <a:t>Is an extension of an IDS that includes the capability to attempt to block or prevent detected malicious activity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6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In-class </a:t>
            </a:r>
            <a:r>
              <a:rPr lang="en-US" dirty="0" smtClean="0"/>
              <a:t>discussion:</a:t>
            </a:r>
          </a:p>
          <a:p>
            <a:r>
              <a:rPr lang="en-US" dirty="0" smtClean="0"/>
              <a:t>What are the advantage and disadvantage of using intrusion detection systems? Do you want to use sensitive alert or not? What are the pros and cons of having sensitive alert?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Honeypots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system (e.g., a Web server) or system resource (e.g., a file on a server) that is designed to be attractive to potential crackers and intruders and has no authorized users other than its administrators.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7315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designed to: </a:t>
            </a:r>
          </a:p>
          <a:p>
            <a:pPr lvl="1"/>
            <a:r>
              <a:rPr lang="en-US" sz="2600" dirty="0"/>
              <a:t>Lure a potential attacker away from critical systems</a:t>
            </a:r>
          </a:p>
          <a:p>
            <a:pPr lvl="1"/>
            <a:r>
              <a:rPr lang="en-US" sz="2600" dirty="0"/>
              <a:t>Collect information about the attacker’s activity</a:t>
            </a:r>
          </a:p>
          <a:p>
            <a:pPr lvl="1"/>
            <a:r>
              <a:rPr lang="en-US" sz="2600" dirty="0"/>
              <a:t>Encourage the attacker to stay on the system long enough for administrators to respond</a:t>
            </a:r>
          </a:p>
          <a:p>
            <a:pPr lvl="1"/>
            <a:r>
              <a:rPr lang="en-US" sz="2600" dirty="0" smtClean="0"/>
              <a:t>Resources </a:t>
            </a:r>
            <a:r>
              <a:rPr lang="en-US" sz="2600" dirty="0"/>
              <a:t>that have no production </a:t>
            </a:r>
            <a:r>
              <a:rPr lang="en-US" sz="2600" dirty="0" smtClean="0"/>
              <a:t>value</a:t>
            </a:r>
          </a:p>
          <a:p>
            <a:pPr lvl="1"/>
            <a:r>
              <a:rPr lang="en-US" altLang="zh-CN" sz="2600" dirty="0" smtClean="0"/>
              <a:t>Trigger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monitors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event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loggers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when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malicious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detected.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</a:p>
          <a:p>
            <a:pPr lvl="1"/>
            <a:r>
              <a:rPr lang="en-US" sz="2800" dirty="0"/>
              <a:t>Different types of firewalls and their advantages.</a:t>
            </a:r>
            <a:endParaRPr lang="en-US" dirty="0"/>
          </a:p>
          <a:p>
            <a:pPr lvl="1"/>
            <a:r>
              <a:rPr lang="en-US" sz="2800" dirty="0"/>
              <a:t>Intrusion detection and prevention systems</a:t>
            </a:r>
            <a:endParaRPr lang="en-US" dirty="0"/>
          </a:p>
          <a:p>
            <a:pPr lvl="1"/>
            <a:r>
              <a:rPr lang="en-US" sz="2800" dirty="0"/>
              <a:t>Honeypot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5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Network defense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279525"/>
            <a:ext cx="7993207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Different types of firewalls and </a:t>
            </a:r>
            <a:r>
              <a:rPr lang="en-US" dirty="0" smtClean="0"/>
              <a:t>their advantages.</a:t>
            </a:r>
            <a:endParaRPr lang="en-US" sz="2000" dirty="0"/>
          </a:p>
          <a:p>
            <a:pPr lvl="1"/>
            <a:r>
              <a:rPr lang="en-US" dirty="0"/>
              <a:t>Intrusion detection </a:t>
            </a:r>
            <a:r>
              <a:rPr lang="en-US" dirty="0" smtClean="0"/>
              <a:t>and prevention systems</a:t>
            </a:r>
            <a:endParaRPr lang="en-US" sz="2000" dirty="0"/>
          </a:p>
          <a:p>
            <a:pPr lvl="1"/>
            <a:r>
              <a:rPr lang="en-US" dirty="0" smtClean="0"/>
              <a:t>Honeypot</a:t>
            </a:r>
            <a:endParaRPr lang="en-US" sz="2000" dirty="0"/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different types of firewalls and what are the advantages of each type.</a:t>
            </a:r>
          </a:p>
          <a:p>
            <a:pPr lvl="1"/>
            <a:r>
              <a:rPr lang="en-US" dirty="0"/>
              <a:t>Students will be able to understand intrusion detection and prevention systems.</a:t>
            </a:r>
          </a:p>
          <a:p>
            <a:pPr lvl="1"/>
            <a:r>
              <a:rPr lang="en-US" dirty="0"/>
              <a:t>Students will be able to </a:t>
            </a:r>
            <a:r>
              <a:rPr lang="en-US"/>
              <a:t>describe </a:t>
            </a:r>
            <a:r>
              <a:rPr lang="en-US" smtClean="0"/>
              <a:t>honeypots </a:t>
            </a:r>
            <a:r>
              <a:rPr lang="en-US" dirty="0"/>
              <a:t>and what is the purpose of setting up a honeypot.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they have firewall installed on their computers? What are the purpose of having a firewall?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device or program that controls the flow of network traffic between networks or hosts that employ differing security postures. </a:t>
            </a:r>
            <a:endParaRPr lang="en-US" dirty="0" smtClean="0"/>
          </a:p>
          <a:p>
            <a:r>
              <a:rPr lang="en-US" dirty="0" smtClean="0"/>
              <a:t>Firewalls implement security policies, or set of rules that determine what traffic can or cannot pass 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  <a:endParaRPr lang="en-US" dirty="0" smtClean="0"/>
          </a:p>
          <a:p>
            <a:r>
              <a:rPr lang="en-US" dirty="0" smtClean="0"/>
              <a:t>A firewall is an example of a reference monitor, which means it should have three characteristics:</a:t>
            </a:r>
          </a:p>
          <a:p>
            <a:pPr lvl="1"/>
            <a:r>
              <a:rPr lang="en-US" dirty="0" smtClean="0"/>
              <a:t>Always invoked </a:t>
            </a:r>
          </a:p>
          <a:p>
            <a:pPr lvl="1"/>
            <a:r>
              <a:rPr lang="en-US" dirty="0" smtClean="0"/>
              <a:t>Tamperproof</a:t>
            </a:r>
          </a:p>
          <a:p>
            <a:pPr lvl="1"/>
            <a:r>
              <a:rPr lang="en-US" dirty="0" smtClean="0"/>
              <a:t>Small and simple enough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 Security Policy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Usually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actions.</a:t>
            </a:r>
            <a:endParaRPr lang="en-US" dirty="0"/>
          </a:p>
        </p:txBody>
      </p:sp>
      <p:pic>
        <p:nvPicPr>
          <p:cNvPr id="7" name="Picture 6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32977"/>
            <a:ext cx="6305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example firewall configuration,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the entire internal network on </a:t>
            </a:r>
            <a:r>
              <a:rPr lang="en-US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25 </a:t>
            </a:r>
            <a:r>
              <a:rPr lang="en-US" dirty="0"/>
              <a:t>and </a:t>
            </a:r>
            <a:r>
              <a:rPr lang="en-US" dirty="0" smtClean="0"/>
              <a:t>UDP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69</a:t>
            </a:r>
            <a:r>
              <a:rPr lang="en-US" dirty="0"/>
              <a:t>.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Internal traffic can go out to external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port 80</a:t>
            </a:r>
            <a:r>
              <a:rPr lang="en-US" altLang="zh-CN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TCP/80 on one internal </a:t>
            </a:r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(192.168.1.18)</a:t>
            </a:r>
            <a:r>
              <a:rPr lang="en-US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All other traffic from external to internal is </a:t>
            </a:r>
            <a:r>
              <a:rPr lang="en-US" altLang="zh-CN" dirty="0" smtClean="0"/>
              <a:t>deni</a:t>
            </a:r>
            <a:r>
              <a:rPr lang="en-US" dirty="0" smtClean="0"/>
              <a:t>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3964251"/>
            <a:ext cx="6519053" cy="19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Defines a single </a:t>
            </a:r>
            <a:r>
              <a:rPr lang="en-US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dirty="0"/>
              <a:t>Provides a location for monitoring security </a:t>
            </a:r>
            <a:r>
              <a:rPr lang="en-US" dirty="0" smtClean="0"/>
              <a:t>events</a:t>
            </a:r>
          </a:p>
          <a:p>
            <a:pPr lvl="0"/>
            <a:r>
              <a:rPr lang="en-US" altLang="zh-CN" dirty="0" smtClean="0"/>
              <a:t>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translation.</a:t>
            </a:r>
            <a:r>
              <a:rPr lang="zh-CN" alt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Can serve as the platform for </a:t>
            </a:r>
            <a:r>
              <a:rPr lang="en-US" dirty="0" err="1" smtClean="0"/>
              <a:t>IPSec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misconfigured,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protection.</a:t>
            </a:r>
          </a:p>
          <a:p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85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6236</TotalTime>
  <Words>1249</Words>
  <Application>Microsoft Macintosh PowerPoint</Application>
  <PresentationFormat>On-screen Show (4:3)</PresentationFormat>
  <Paragraphs>159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Mangal</vt:lpstr>
      <vt:lpstr>Times New Roman</vt:lpstr>
      <vt:lpstr>宋体</vt:lpstr>
      <vt:lpstr>PP_C5Modules_CC_License_standard</vt:lpstr>
      <vt:lpstr>Model 6 Introduction to Network Security</vt:lpstr>
      <vt:lpstr>Module 6: Introduction to Network Security</vt:lpstr>
      <vt:lpstr>Lesson 3: Network defense technologies</vt:lpstr>
      <vt:lpstr>Warm up</vt:lpstr>
      <vt:lpstr>Firewalls</vt:lpstr>
      <vt:lpstr>Firewall Security Policy</vt:lpstr>
      <vt:lpstr>Firewall security policy example</vt:lpstr>
      <vt:lpstr>Firewall capabilities</vt:lpstr>
      <vt:lpstr>Firewall limitations</vt:lpstr>
      <vt:lpstr>Types of Firewalls</vt:lpstr>
      <vt:lpstr>Types of Firewalls (cont.)</vt:lpstr>
      <vt:lpstr>Intrusion</vt:lpstr>
      <vt:lpstr>Examples of Intrusion</vt:lpstr>
      <vt:lpstr>Intrusion Detection Systems (IDS)</vt:lpstr>
      <vt:lpstr>Intrusion Detection System (IDS) components</vt:lpstr>
      <vt:lpstr>Types of IDS</vt:lpstr>
      <vt:lpstr>Signature-based vs Heuristic IDSs</vt:lpstr>
      <vt:lpstr>Front end vs Internal IDSs</vt:lpstr>
      <vt:lpstr>HIDS vs NIDS</vt:lpstr>
      <vt:lpstr>Intrusion Prevention systems (IPS)</vt:lpstr>
      <vt:lpstr>Active Learning Activity:  </vt:lpstr>
      <vt:lpstr>Honeypots</vt:lpstr>
      <vt:lpstr>Honeypots (cont.)</vt:lpstr>
      <vt:lpstr>Summary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290</cp:revision>
  <cp:lastPrinted>2016-07-18T16:40:10Z</cp:lastPrinted>
  <dcterms:created xsi:type="dcterms:W3CDTF">2016-07-03T20:12:42Z</dcterms:created>
  <dcterms:modified xsi:type="dcterms:W3CDTF">2018-04-24T19:05:30Z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