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notesSlides/notesSlide8.xml" ContentType="application/vnd.openxmlformats-officedocument.presentationml.notesSlide+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12.xml" ContentType="application/vnd.openxmlformats-officedocument.presentationml.notesSlide+xml"/>
  <Override PartName="/ppt/tags/tag25.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19"/>
  </p:notesMasterIdLst>
  <p:sldIdLst>
    <p:sldId id="334" r:id="rId2"/>
    <p:sldId id="348" r:id="rId3"/>
    <p:sldId id="335"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Lst>
  <p:sldSz cx="9144000" cy="6858000" type="screen4x3"/>
  <p:notesSz cx="7315200" cy="9601200"/>
  <p:custDataLst>
    <p:tags r:id="rId20"/>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1" autoAdjust="0"/>
    <p:restoredTop sz="81930" autoAdjust="0"/>
  </p:normalViewPr>
  <p:slideViewPr>
    <p:cSldViewPr snapToGrid="0" snapToObjects="1">
      <p:cViewPr varScale="1">
        <p:scale>
          <a:sx n="66" d="100"/>
          <a:sy n="66" d="100"/>
        </p:scale>
        <p:origin x="211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gs" Target="tags/tag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4/24/18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extLst>
      <p:ext uri="{BB962C8B-B14F-4D97-AF65-F5344CB8AC3E}">
        <p14:creationId xmlns:p14="http://schemas.microsoft.com/office/powerpoint/2010/main" val="332021978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extLst>
      <p:ext uri="{BB962C8B-B14F-4D97-AF65-F5344CB8AC3E}">
        <p14:creationId xmlns:p14="http://schemas.microsoft.com/office/powerpoint/2010/main" val="906264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11</a:t>
            </a:fld>
            <a:endParaRPr lang="en-US"/>
          </a:p>
        </p:txBody>
      </p:sp>
    </p:spTree>
    <p:extLst>
      <p:ext uri="{BB962C8B-B14F-4D97-AF65-F5344CB8AC3E}">
        <p14:creationId xmlns:p14="http://schemas.microsoft.com/office/powerpoint/2010/main" val="1876822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12</a:t>
            </a:fld>
            <a:endParaRPr lang="en-US"/>
          </a:p>
        </p:txBody>
      </p:sp>
    </p:spTree>
    <p:extLst>
      <p:ext uri="{BB962C8B-B14F-4D97-AF65-F5344CB8AC3E}">
        <p14:creationId xmlns:p14="http://schemas.microsoft.com/office/powerpoint/2010/main" val="716491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13</a:t>
            </a:fld>
            <a:endParaRPr lang="en-US"/>
          </a:p>
        </p:txBody>
      </p:sp>
    </p:spTree>
    <p:extLst>
      <p:ext uri="{BB962C8B-B14F-4D97-AF65-F5344CB8AC3E}">
        <p14:creationId xmlns:p14="http://schemas.microsoft.com/office/powerpoint/2010/main" val="4071560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14</a:t>
            </a:fld>
            <a:endParaRPr lang="en-US"/>
          </a:p>
        </p:txBody>
      </p:sp>
    </p:spTree>
    <p:extLst>
      <p:ext uri="{BB962C8B-B14F-4D97-AF65-F5344CB8AC3E}">
        <p14:creationId xmlns:p14="http://schemas.microsoft.com/office/powerpoint/2010/main" val="930499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15</a:t>
            </a:fld>
            <a:endParaRPr lang="en-US"/>
          </a:p>
        </p:txBody>
      </p:sp>
    </p:spTree>
    <p:extLst>
      <p:ext uri="{BB962C8B-B14F-4D97-AF65-F5344CB8AC3E}">
        <p14:creationId xmlns:p14="http://schemas.microsoft.com/office/powerpoint/2010/main" val="1611822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16</a:t>
            </a:fld>
            <a:endParaRPr lang="en-US"/>
          </a:p>
        </p:txBody>
      </p:sp>
    </p:spTree>
    <p:extLst>
      <p:ext uri="{BB962C8B-B14F-4D97-AF65-F5344CB8AC3E}">
        <p14:creationId xmlns:p14="http://schemas.microsoft.com/office/powerpoint/2010/main" val="3157011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17</a:t>
            </a:fld>
            <a:endParaRPr lang="en-US"/>
          </a:p>
        </p:txBody>
      </p:sp>
    </p:spTree>
    <p:extLst>
      <p:ext uri="{BB962C8B-B14F-4D97-AF65-F5344CB8AC3E}">
        <p14:creationId xmlns:p14="http://schemas.microsoft.com/office/powerpoint/2010/main" val="376003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3</a:t>
            </a:fld>
            <a:endParaRPr lang="en-US">
              <a:cs typeface="Arial" charset="0"/>
            </a:endParaRPr>
          </a:p>
        </p:txBody>
      </p:sp>
    </p:spTree>
    <p:extLst>
      <p:ext uri="{BB962C8B-B14F-4D97-AF65-F5344CB8AC3E}">
        <p14:creationId xmlns:p14="http://schemas.microsoft.com/office/powerpoint/2010/main" val="1983602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4</a:t>
            </a:fld>
            <a:endParaRPr lang="en-US"/>
          </a:p>
        </p:txBody>
      </p:sp>
    </p:spTree>
    <p:extLst>
      <p:ext uri="{BB962C8B-B14F-4D97-AF65-F5344CB8AC3E}">
        <p14:creationId xmlns:p14="http://schemas.microsoft.com/office/powerpoint/2010/main" val="3519148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5</a:t>
            </a:fld>
            <a:endParaRPr lang="en-US"/>
          </a:p>
        </p:txBody>
      </p:sp>
    </p:spTree>
    <p:extLst>
      <p:ext uri="{BB962C8B-B14F-4D97-AF65-F5344CB8AC3E}">
        <p14:creationId xmlns:p14="http://schemas.microsoft.com/office/powerpoint/2010/main" val="98616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6</a:t>
            </a:fld>
            <a:endParaRPr lang="en-US"/>
          </a:p>
        </p:txBody>
      </p:sp>
    </p:spTree>
    <p:extLst>
      <p:ext uri="{BB962C8B-B14F-4D97-AF65-F5344CB8AC3E}">
        <p14:creationId xmlns:p14="http://schemas.microsoft.com/office/powerpoint/2010/main" val="3782476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7</a:t>
            </a:fld>
            <a:endParaRPr lang="en-US"/>
          </a:p>
        </p:txBody>
      </p:sp>
    </p:spTree>
    <p:extLst>
      <p:ext uri="{BB962C8B-B14F-4D97-AF65-F5344CB8AC3E}">
        <p14:creationId xmlns:p14="http://schemas.microsoft.com/office/powerpoint/2010/main" val="1594949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8</a:t>
            </a:fld>
            <a:endParaRPr lang="en-US"/>
          </a:p>
        </p:txBody>
      </p:sp>
    </p:spTree>
    <p:extLst>
      <p:ext uri="{BB962C8B-B14F-4D97-AF65-F5344CB8AC3E}">
        <p14:creationId xmlns:p14="http://schemas.microsoft.com/office/powerpoint/2010/main" val="2323143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9</a:t>
            </a:fld>
            <a:endParaRPr lang="en-US"/>
          </a:p>
        </p:txBody>
      </p:sp>
    </p:spTree>
    <p:extLst>
      <p:ext uri="{BB962C8B-B14F-4D97-AF65-F5344CB8AC3E}">
        <p14:creationId xmlns:p14="http://schemas.microsoft.com/office/powerpoint/2010/main" val="2433607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10</a:t>
            </a:fld>
            <a:endParaRPr lang="en-US"/>
          </a:p>
        </p:txBody>
      </p:sp>
    </p:spTree>
    <p:extLst>
      <p:ext uri="{BB962C8B-B14F-4D97-AF65-F5344CB8AC3E}">
        <p14:creationId xmlns:p14="http://schemas.microsoft.com/office/powerpoint/2010/main" val="1724875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a:t>
            </a:r>
            <a:br>
              <a:rPr lang="en-US" dirty="0"/>
            </a:br>
            <a:r>
              <a:rPr lang="en-US" dirty="0"/>
              <a:t>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royalty-free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9.xml"/><Relationship Id="rId3"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r>
            <a:br>
              <a:rPr lang="en-US" dirty="0"/>
            </a:br>
            <a:r>
              <a:rPr lang="en-US" dirty="0"/>
              <a:t/>
            </a:r>
            <a:br>
              <a:rPr lang="en-US" dirty="0"/>
            </a:br>
            <a:r>
              <a:rPr lang="en-US" dirty="0"/>
              <a:t>Module 1: Internetworking</a:t>
            </a:r>
          </a:p>
        </p:txBody>
      </p:sp>
      <p:sp>
        <p:nvSpPr>
          <p:cNvPr id="12290" name="Subtitle 2"/>
          <p:cNvSpPr>
            <a:spLocks noGrp="1"/>
          </p:cNvSpPr>
          <p:nvPr>
            <p:ph type="body" sz="quarter" idx="13"/>
          </p:nvPr>
        </p:nvSpPr>
        <p:spPr/>
        <p:txBody>
          <a:bodyPr/>
          <a:lstStyle/>
          <a:p>
            <a:r>
              <a:rPr lang="en-US" dirty="0"/>
              <a:t>Lesson 1: Networking Overview</a:t>
            </a:r>
          </a:p>
        </p:txBody>
      </p:sp>
    </p:spTree>
    <p:custDataLst>
      <p:tags r:id="rId1"/>
    </p:custDataLst>
    <p:extLst>
      <p:ext uri="{BB962C8B-B14F-4D97-AF65-F5344CB8AC3E}">
        <p14:creationId xmlns:p14="http://schemas.microsoft.com/office/powerpoint/2010/main" val="915570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ISO Model</a:t>
            </a:r>
          </a:p>
        </p:txBody>
      </p:sp>
      <p:sp>
        <p:nvSpPr>
          <p:cNvPr id="27650" name="Rectangle 3"/>
          <p:cNvSpPr>
            <a:spLocks noGrp="1" noChangeArrowheads="1"/>
          </p:cNvSpPr>
          <p:nvPr>
            <p:ph idx="1"/>
          </p:nvPr>
        </p:nvSpPr>
        <p:spPr/>
        <p:txBody>
          <a:bodyPr/>
          <a:lstStyle/>
          <a:p>
            <a:r>
              <a:rPr lang="en-US" dirty="0"/>
              <a:t>ISO/OSI Reference Model</a:t>
            </a:r>
          </a:p>
          <a:p>
            <a:pPr lvl="1"/>
            <a:r>
              <a:rPr lang="en-US" dirty="0"/>
              <a:t>Provides a common basis for coordination of standards. </a:t>
            </a:r>
          </a:p>
          <a:p>
            <a:pPr lvl="1"/>
            <a:r>
              <a:rPr lang="en-US" dirty="0"/>
              <a:t>Based on a hierarchical model</a:t>
            </a:r>
          </a:p>
          <a:p>
            <a:pPr lvl="2"/>
            <a:r>
              <a:rPr lang="en-US" dirty="0"/>
              <a:t>Application Layer</a:t>
            </a:r>
          </a:p>
          <a:p>
            <a:pPr lvl="2"/>
            <a:r>
              <a:rPr lang="en-US" dirty="0"/>
              <a:t>Presentation Layer</a:t>
            </a:r>
          </a:p>
          <a:p>
            <a:pPr lvl="2"/>
            <a:r>
              <a:rPr lang="en-US" dirty="0"/>
              <a:t>Session Layer</a:t>
            </a:r>
          </a:p>
          <a:p>
            <a:pPr lvl="2"/>
            <a:r>
              <a:rPr lang="en-US" dirty="0"/>
              <a:t>Transport Layer</a:t>
            </a:r>
          </a:p>
          <a:p>
            <a:pPr lvl="2"/>
            <a:r>
              <a:rPr lang="en-US" dirty="0"/>
              <a:t>Network Layer</a:t>
            </a:r>
          </a:p>
          <a:p>
            <a:pPr lvl="2"/>
            <a:r>
              <a:rPr lang="en-US" dirty="0"/>
              <a:t>Data Link Layer</a:t>
            </a:r>
          </a:p>
          <a:p>
            <a:pPr lvl="2"/>
            <a:r>
              <a:rPr lang="en-US" dirty="0"/>
              <a:t>Physical Layer</a:t>
            </a:r>
          </a:p>
        </p:txBody>
      </p:sp>
      <p:sp>
        <p:nvSpPr>
          <p:cNvPr id="27653" name="Slide Number Placeholder 4"/>
          <p:cNvSpPr>
            <a:spLocks noGrp="1"/>
          </p:cNvSpPr>
          <p:nvPr>
            <p:ph type="sldNum" sz="quarter" idx="10"/>
          </p:nvPr>
        </p:nvSpPr>
        <p:spPr/>
        <p:txBody>
          <a:bodyPr/>
          <a:lstStyle/>
          <a:p>
            <a:fld id="{17AF16D0-D79D-4010-AFF0-D8849BBC6D91}" type="slidenum">
              <a:rPr lang="en-US" smtClean="0"/>
              <a:pPr/>
              <a:t>10</a:t>
            </a:fld>
            <a:endParaRPr lang="en-US"/>
          </a:p>
        </p:txBody>
      </p:sp>
    </p:spTree>
    <p:custDataLst>
      <p:tags r:id="rId1"/>
    </p:custDataLst>
    <p:extLst>
      <p:ext uri="{BB962C8B-B14F-4D97-AF65-F5344CB8AC3E}">
        <p14:creationId xmlns:p14="http://schemas.microsoft.com/office/powerpoint/2010/main" val="295541462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ISO Model (part 1)</a:t>
            </a:r>
          </a:p>
        </p:txBody>
      </p:sp>
      <p:sp>
        <p:nvSpPr>
          <p:cNvPr id="28721" name="Slide Number Placeholder 103"/>
          <p:cNvSpPr>
            <a:spLocks noGrp="1"/>
          </p:cNvSpPr>
          <p:nvPr>
            <p:ph type="sldNum" sz="quarter" idx="10"/>
          </p:nvPr>
        </p:nvSpPr>
        <p:spPr/>
        <p:txBody>
          <a:bodyPr/>
          <a:lstStyle/>
          <a:p>
            <a:fld id="{B0B629E4-0408-4361-AC59-A0F928502A34}" type="slidenum">
              <a:rPr lang="en-US" smtClean="0"/>
              <a:pPr/>
              <a:t>11</a:t>
            </a:fld>
            <a:endParaRPr lang="en-US"/>
          </a:p>
        </p:txBody>
      </p:sp>
      <p:grpSp>
        <p:nvGrpSpPr>
          <p:cNvPr id="2" name="Group 1" descr="This diagram pictures the seven layers of the network stack. From top to bottom: Application, Presentation, Session, Transport, Network, Data Link, Physical. One stack of all seven layers on each side, representing two end points on the network. We can see communication directly between peer layers on the two hosts. However, thus communication is only logical., In reality communication goes from higher layers down to lower, until it reaches the physical layer. There it is transmitted to a neighboring (usually intermediate) node. That machine, inthis diagram implements the bottom three layers of the network stack. The data communication travels up from phyiscal through data link to the network layer, where routing decisions are made, and then back down to be sent along to similar intermediate nodes until eventually tothe end host where the communication proceeds up the stack the to appropriate peer layer." title="End to end Network Diagram">
            <a:extLst>
              <a:ext uri="{FF2B5EF4-FFF2-40B4-BE49-F238E27FC236}">
                <a16:creationId xmlns="" xmlns:a16="http://schemas.microsoft.com/office/drawing/2014/main" id="{DBC27A6A-16AA-49B8-A8C5-D96C2816191F}"/>
              </a:ext>
            </a:extLst>
          </p:cNvPr>
          <p:cNvGrpSpPr/>
          <p:nvPr/>
        </p:nvGrpSpPr>
        <p:grpSpPr>
          <a:xfrm>
            <a:off x="533400" y="1377950"/>
            <a:ext cx="8534400" cy="4260850"/>
            <a:chOff x="533400" y="1377950"/>
            <a:chExt cx="8534400" cy="4260850"/>
          </a:xfrm>
        </p:grpSpPr>
        <p:sp>
          <p:nvSpPr>
            <p:cNvPr id="28675" name="Rectangle 3"/>
            <p:cNvSpPr>
              <a:spLocks noChangeArrowheads="1"/>
            </p:cNvSpPr>
            <p:nvPr/>
          </p:nvSpPr>
          <p:spPr bwMode="auto">
            <a:xfrm>
              <a:off x="692150" y="13779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76" name="Rectangle 4"/>
            <p:cNvSpPr>
              <a:spLocks noChangeArrowheads="1"/>
            </p:cNvSpPr>
            <p:nvPr/>
          </p:nvSpPr>
          <p:spPr bwMode="auto">
            <a:xfrm>
              <a:off x="692150" y="19875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77" name="Rectangle 5"/>
            <p:cNvSpPr>
              <a:spLocks noChangeArrowheads="1"/>
            </p:cNvSpPr>
            <p:nvPr/>
          </p:nvSpPr>
          <p:spPr bwMode="auto">
            <a:xfrm>
              <a:off x="692150" y="25971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78" name="Rectangle 6"/>
            <p:cNvSpPr>
              <a:spLocks noChangeArrowheads="1"/>
            </p:cNvSpPr>
            <p:nvPr/>
          </p:nvSpPr>
          <p:spPr bwMode="auto">
            <a:xfrm>
              <a:off x="692150" y="32067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79" name="Line 7"/>
            <p:cNvSpPr>
              <a:spLocks noChangeShapeType="1"/>
            </p:cNvSpPr>
            <p:nvPr/>
          </p:nvSpPr>
          <p:spPr bwMode="auto">
            <a:xfrm>
              <a:off x="1562100" y="1828800"/>
              <a:ext cx="0" cy="152400"/>
            </a:xfrm>
            <a:prstGeom prst="line">
              <a:avLst/>
            </a:prstGeom>
            <a:noFill/>
            <a:ln w="12700">
              <a:solidFill>
                <a:schemeClr val="tx1"/>
              </a:solidFill>
              <a:round/>
              <a:headEnd/>
              <a:tailEnd/>
            </a:ln>
          </p:spPr>
          <p:txBody>
            <a:bodyPr/>
            <a:lstStyle/>
            <a:p>
              <a:endParaRPr lang="en-US"/>
            </a:p>
          </p:txBody>
        </p:sp>
        <p:sp>
          <p:nvSpPr>
            <p:cNvPr id="28680" name="Line 8"/>
            <p:cNvSpPr>
              <a:spLocks noChangeShapeType="1"/>
            </p:cNvSpPr>
            <p:nvPr/>
          </p:nvSpPr>
          <p:spPr bwMode="auto">
            <a:xfrm>
              <a:off x="1562100" y="2438400"/>
              <a:ext cx="0" cy="152400"/>
            </a:xfrm>
            <a:prstGeom prst="line">
              <a:avLst/>
            </a:prstGeom>
            <a:noFill/>
            <a:ln w="12700">
              <a:solidFill>
                <a:schemeClr val="tx1"/>
              </a:solidFill>
              <a:round/>
              <a:headEnd/>
              <a:tailEnd/>
            </a:ln>
          </p:spPr>
          <p:txBody>
            <a:bodyPr/>
            <a:lstStyle/>
            <a:p>
              <a:endParaRPr lang="en-US"/>
            </a:p>
          </p:txBody>
        </p:sp>
        <p:sp>
          <p:nvSpPr>
            <p:cNvPr id="28681" name="Line 9"/>
            <p:cNvSpPr>
              <a:spLocks noChangeShapeType="1"/>
            </p:cNvSpPr>
            <p:nvPr/>
          </p:nvSpPr>
          <p:spPr bwMode="auto">
            <a:xfrm>
              <a:off x="1562100" y="3048000"/>
              <a:ext cx="0" cy="152400"/>
            </a:xfrm>
            <a:prstGeom prst="line">
              <a:avLst/>
            </a:prstGeom>
            <a:noFill/>
            <a:ln w="12700">
              <a:solidFill>
                <a:schemeClr val="tx1"/>
              </a:solidFill>
              <a:round/>
              <a:headEnd/>
              <a:tailEnd/>
            </a:ln>
          </p:spPr>
          <p:txBody>
            <a:bodyPr/>
            <a:lstStyle/>
            <a:p>
              <a:endParaRPr lang="en-US"/>
            </a:p>
          </p:txBody>
        </p:sp>
        <p:sp>
          <p:nvSpPr>
            <p:cNvPr id="28682" name="Rectangle 10"/>
            <p:cNvSpPr>
              <a:spLocks noChangeArrowheads="1"/>
            </p:cNvSpPr>
            <p:nvPr/>
          </p:nvSpPr>
          <p:spPr bwMode="auto">
            <a:xfrm>
              <a:off x="985838" y="1470025"/>
              <a:ext cx="1152525"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Application</a:t>
              </a:r>
            </a:p>
          </p:txBody>
        </p:sp>
        <p:sp>
          <p:nvSpPr>
            <p:cNvPr id="28683" name="Rectangle 11"/>
            <p:cNvSpPr>
              <a:spLocks noChangeArrowheads="1"/>
            </p:cNvSpPr>
            <p:nvPr/>
          </p:nvSpPr>
          <p:spPr bwMode="auto">
            <a:xfrm>
              <a:off x="962025" y="2079625"/>
              <a:ext cx="120173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Presentation</a:t>
              </a:r>
            </a:p>
          </p:txBody>
        </p:sp>
        <p:sp>
          <p:nvSpPr>
            <p:cNvPr id="28684" name="Rectangle 12"/>
            <p:cNvSpPr>
              <a:spLocks noChangeArrowheads="1"/>
            </p:cNvSpPr>
            <p:nvPr/>
          </p:nvSpPr>
          <p:spPr bwMode="auto">
            <a:xfrm>
              <a:off x="1158875" y="2689225"/>
              <a:ext cx="806450"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Session</a:t>
              </a:r>
            </a:p>
          </p:txBody>
        </p:sp>
        <p:sp>
          <p:nvSpPr>
            <p:cNvPr id="28685" name="Rectangle 13"/>
            <p:cNvSpPr>
              <a:spLocks noChangeArrowheads="1"/>
            </p:cNvSpPr>
            <p:nvPr/>
          </p:nvSpPr>
          <p:spPr bwMode="auto">
            <a:xfrm>
              <a:off x="1069975" y="3298825"/>
              <a:ext cx="984250"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Transport</a:t>
              </a:r>
            </a:p>
          </p:txBody>
        </p:sp>
        <p:grpSp>
          <p:nvGrpSpPr>
            <p:cNvPr id="28686" name="Group 35"/>
            <p:cNvGrpSpPr>
              <a:grpSpLocks/>
            </p:cNvGrpSpPr>
            <p:nvPr/>
          </p:nvGrpSpPr>
          <p:grpSpPr bwMode="auto">
            <a:xfrm>
              <a:off x="7092950" y="1377950"/>
              <a:ext cx="1739900" cy="4260850"/>
              <a:chOff x="4468" y="868"/>
              <a:chExt cx="1096" cy="2684"/>
            </a:xfrm>
          </p:grpSpPr>
          <p:sp>
            <p:nvSpPr>
              <p:cNvPr id="28757" name="Rectangle 14"/>
              <p:cNvSpPr>
                <a:spLocks noChangeArrowheads="1"/>
              </p:cNvSpPr>
              <p:nvPr/>
            </p:nvSpPr>
            <p:spPr bwMode="auto">
              <a:xfrm>
                <a:off x="4468" y="86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8" name="Rectangle 15"/>
              <p:cNvSpPr>
                <a:spLocks noChangeArrowheads="1"/>
              </p:cNvSpPr>
              <p:nvPr/>
            </p:nvSpPr>
            <p:spPr bwMode="auto">
              <a:xfrm>
                <a:off x="4468" y="125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9" name="Rectangle 16"/>
              <p:cNvSpPr>
                <a:spLocks noChangeArrowheads="1"/>
              </p:cNvSpPr>
              <p:nvPr/>
            </p:nvSpPr>
            <p:spPr bwMode="auto">
              <a:xfrm>
                <a:off x="4468" y="1636"/>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0" name="Rectangle 17"/>
              <p:cNvSpPr>
                <a:spLocks noChangeArrowheads="1"/>
              </p:cNvSpPr>
              <p:nvPr/>
            </p:nvSpPr>
            <p:spPr bwMode="auto">
              <a:xfrm>
                <a:off x="4468" y="2020"/>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1" name="Rectangle 18"/>
              <p:cNvSpPr>
                <a:spLocks noChangeArrowheads="1"/>
              </p:cNvSpPr>
              <p:nvPr/>
            </p:nvSpPr>
            <p:spPr bwMode="auto">
              <a:xfrm>
                <a:off x="4468" y="2404"/>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2" name="Rectangle 19"/>
              <p:cNvSpPr>
                <a:spLocks noChangeArrowheads="1"/>
              </p:cNvSpPr>
              <p:nvPr/>
            </p:nvSpPr>
            <p:spPr bwMode="auto">
              <a:xfrm>
                <a:off x="4468" y="278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3" name="Rectangle 20"/>
              <p:cNvSpPr>
                <a:spLocks noChangeArrowheads="1"/>
              </p:cNvSpPr>
              <p:nvPr/>
            </p:nvSpPr>
            <p:spPr bwMode="auto">
              <a:xfrm>
                <a:off x="4468" y="317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4" name="Line 21"/>
              <p:cNvSpPr>
                <a:spLocks noChangeShapeType="1"/>
              </p:cNvSpPr>
              <p:nvPr/>
            </p:nvSpPr>
            <p:spPr bwMode="auto">
              <a:xfrm>
                <a:off x="5016" y="1152"/>
                <a:ext cx="0" cy="96"/>
              </a:xfrm>
              <a:prstGeom prst="line">
                <a:avLst/>
              </a:prstGeom>
              <a:noFill/>
              <a:ln w="12700">
                <a:solidFill>
                  <a:schemeClr val="tx1"/>
                </a:solidFill>
                <a:round/>
                <a:headEnd/>
                <a:tailEnd/>
              </a:ln>
            </p:spPr>
            <p:txBody>
              <a:bodyPr/>
              <a:lstStyle/>
              <a:p>
                <a:endParaRPr lang="en-US"/>
              </a:p>
            </p:txBody>
          </p:sp>
          <p:sp>
            <p:nvSpPr>
              <p:cNvPr id="28765" name="Line 22"/>
              <p:cNvSpPr>
                <a:spLocks noChangeShapeType="1"/>
              </p:cNvSpPr>
              <p:nvPr/>
            </p:nvSpPr>
            <p:spPr bwMode="auto">
              <a:xfrm>
                <a:off x="5016" y="1536"/>
                <a:ext cx="0" cy="96"/>
              </a:xfrm>
              <a:prstGeom prst="line">
                <a:avLst/>
              </a:prstGeom>
              <a:noFill/>
              <a:ln w="12700">
                <a:solidFill>
                  <a:schemeClr val="tx1"/>
                </a:solidFill>
                <a:round/>
                <a:headEnd/>
                <a:tailEnd/>
              </a:ln>
            </p:spPr>
            <p:txBody>
              <a:bodyPr/>
              <a:lstStyle/>
              <a:p>
                <a:endParaRPr lang="en-US"/>
              </a:p>
            </p:txBody>
          </p:sp>
          <p:sp>
            <p:nvSpPr>
              <p:cNvPr id="28766" name="Line 23"/>
              <p:cNvSpPr>
                <a:spLocks noChangeShapeType="1"/>
              </p:cNvSpPr>
              <p:nvPr/>
            </p:nvSpPr>
            <p:spPr bwMode="auto">
              <a:xfrm>
                <a:off x="5016" y="1920"/>
                <a:ext cx="0" cy="96"/>
              </a:xfrm>
              <a:prstGeom prst="line">
                <a:avLst/>
              </a:prstGeom>
              <a:noFill/>
              <a:ln w="12700">
                <a:solidFill>
                  <a:schemeClr val="tx1"/>
                </a:solidFill>
                <a:round/>
                <a:headEnd/>
                <a:tailEnd/>
              </a:ln>
            </p:spPr>
            <p:txBody>
              <a:bodyPr/>
              <a:lstStyle/>
              <a:p>
                <a:endParaRPr lang="en-US"/>
              </a:p>
            </p:txBody>
          </p:sp>
          <p:sp>
            <p:nvSpPr>
              <p:cNvPr id="28767" name="Line 24"/>
              <p:cNvSpPr>
                <a:spLocks noChangeShapeType="1"/>
              </p:cNvSpPr>
              <p:nvPr/>
            </p:nvSpPr>
            <p:spPr bwMode="auto">
              <a:xfrm>
                <a:off x="5016" y="2304"/>
                <a:ext cx="0" cy="96"/>
              </a:xfrm>
              <a:prstGeom prst="line">
                <a:avLst/>
              </a:prstGeom>
              <a:noFill/>
              <a:ln w="12700">
                <a:solidFill>
                  <a:schemeClr val="tx1"/>
                </a:solidFill>
                <a:round/>
                <a:headEnd/>
                <a:tailEnd/>
              </a:ln>
            </p:spPr>
            <p:txBody>
              <a:bodyPr/>
              <a:lstStyle/>
              <a:p>
                <a:endParaRPr lang="en-US"/>
              </a:p>
            </p:txBody>
          </p:sp>
          <p:sp>
            <p:nvSpPr>
              <p:cNvPr id="28768" name="Line 25"/>
              <p:cNvSpPr>
                <a:spLocks noChangeShapeType="1"/>
              </p:cNvSpPr>
              <p:nvPr/>
            </p:nvSpPr>
            <p:spPr bwMode="auto">
              <a:xfrm>
                <a:off x="5016" y="2688"/>
                <a:ext cx="0" cy="96"/>
              </a:xfrm>
              <a:prstGeom prst="line">
                <a:avLst/>
              </a:prstGeom>
              <a:noFill/>
              <a:ln w="12700">
                <a:solidFill>
                  <a:schemeClr val="tx1"/>
                </a:solidFill>
                <a:round/>
                <a:headEnd/>
                <a:tailEnd/>
              </a:ln>
            </p:spPr>
            <p:txBody>
              <a:bodyPr/>
              <a:lstStyle/>
              <a:p>
                <a:endParaRPr lang="en-US"/>
              </a:p>
            </p:txBody>
          </p:sp>
          <p:sp>
            <p:nvSpPr>
              <p:cNvPr id="28769" name="Line 26"/>
              <p:cNvSpPr>
                <a:spLocks noChangeShapeType="1"/>
              </p:cNvSpPr>
              <p:nvPr/>
            </p:nvSpPr>
            <p:spPr bwMode="auto">
              <a:xfrm>
                <a:off x="5016" y="3072"/>
                <a:ext cx="0" cy="96"/>
              </a:xfrm>
              <a:prstGeom prst="line">
                <a:avLst/>
              </a:prstGeom>
              <a:noFill/>
              <a:ln w="12700">
                <a:solidFill>
                  <a:schemeClr val="tx1"/>
                </a:solidFill>
                <a:round/>
                <a:headEnd/>
                <a:tailEnd/>
              </a:ln>
            </p:spPr>
            <p:txBody>
              <a:bodyPr/>
              <a:lstStyle/>
              <a:p>
                <a:endParaRPr lang="en-US"/>
              </a:p>
            </p:txBody>
          </p:sp>
          <p:sp>
            <p:nvSpPr>
              <p:cNvPr id="28770" name="Line 27"/>
              <p:cNvSpPr>
                <a:spLocks noChangeShapeType="1"/>
              </p:cNvSpPr>
              <p:nvPr/>
            </p:nvSpPr>
            <p:spPr bwMode="auto">
              <a:xfrm>
                <a:off x="5016" y="3456"/>
                <a:ext cx="0" cy="96"/>
              </a:xfrm>
              <a:prstGeom prst="line">
                <a:avLst/>
              </a:prstGeom>
              <a:noFill/>
              <a:ln w="12700">
                <a:solidFill>
                  <a:schemeClr val="tx1"/>
                </a:solidFill>
                <a:round/>
                <a:headEnd/>
                <a:tailEnd/>
              </a:ln>
            </p:spPr>
            <p:txBody>
              <a:bodyPr/>
              <a:lstStyle/>
              <a:p>
                <a:endParaRPr lang="en-US"/>
              </a:p>
            </p:txBody>
          </p:sp>
          <p:sp>
            <p:nvSpPr>
              <p:cNvPr id="28771" name="Rectangle 28"/>
              <p:cNvSpPr>
                <a:spLocks noChangeArrowheads="1"/>
              </p:cNvSpPr>
              <p:nvPr/>
            </p:nvSpPr>
            <p:spPr bwMode="auto">
              <a:xfrm>
                <a:off x="4653" y="926"/>
                <a:ext cx="726"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Application</a:t>
                </a:r>
              </a:p>
            </p:txBody>
          </p:sp>
          <p:sp>
            <p:nvSpPr>
              <p:cNvPr id="28772" name="Rectangle 29"/>
              <p:cNvSpPr>
                <a:spLocks noChangeArrowheads="1"/>
              </p:cNvSpPr>
              <p:nvPr/>
            </p:nvSpPr>
            <p:spPr bwMode="auto">
              <a:xfrm>
                <a:off x="4638" y="1310"/>
                <a:ext cx="7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Presentation</a:t>
                </a:r>
              </a:p>
            </p:txBody>
          </p:sp>
          <p:sp>
            <p:nvSpPr>
              <p:cNvPr id="28773" name="Rectangle 30"/>
              <p:cNvSpPr>
                <a:spLocks noChangeArrowheads="1"/>
              </p:cNvSpPr>
              <p:nvPr/>
            </p:nvSpPr>
            <p:spPr bwMode="auto">
              <a:xfrm>
                <a:off x="4762" y="1694"/>
                <a:ext cx="508"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Session</a:t>
                </a:r>
              </a:p>
            </p:txBody>
          </p:sp>
          <p:sp>
            <p:nvSpPr>
              <p:cNvPr id="28774" name="Rectangle 31"/>
              <p:cNvSpPr>
                <a:spLocks noChangeArrowheads="1"/>
              </p:cNvSpPr>
              <p:nvPr/>
            </p:nvSpPr>
            <p:spPr bwMode="auto">
              <a:xfrm>
                <a:off x="4706" y="2078"/>
                <a:ext cx="62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Transport</a:t>
                </a:r>
              </a:p>
            </p:txBody>
          </p:sp>
          <p:sp>
            <p:nvSpPr>
              <p:cNvPr id="28775" name="Rectangle 32"/>
              <p:cNvSpPr>
                <a:spLocks noChangeArrowheads="1"/>
              </p:cNvSpPr>
              <p:nvPr/>
            </p:nvSpPr>
            <p:spPr bwMode="auto">
              <a:xfrm>
                <a:off x="4731"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76" name="Rectangle 33"/>
              <p:cNvSpPr>
                <a:spLocks noChangeArrowheads="1"/>
              </p:cNvSpPr>
              <p:nvPr/>
            </p:nvSpPr>
            <p:spPr bwMode="auto">
              <a:xfrm>
                <a:off x="4688"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77" name="Rectangle 34"/>
              <p:cNvSpPr>
                <a:spLocks noChangeArrowheads="1"/>
              </p:cNvSpPr>
              <p:nvPr/>
            </p:nvSpPr>
            <p:spPr bwMode="auto">
              <a:xfrm>
                <a:off x="4778"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687" name="Line 36"/>
            <p:cNvSpPr>
              <a:spLocks noChangeShapeType="1"/>
            </p:cNvSpPr>
            <p:nvPr/>
          </p:nvSpPr>
          <p:spPr bwMode="auto">
            <a:xfrm>
              <a:off x="533400" y="5638800"/>
              <a:ext cx="8534400" cy="0"/>
            </a:xfrm>
            <a:prstGeom prst="line">
              <a:avLst/>
            </a:prstGeom>
            <a:noFill/>
            <a:ln w="50800">
              <a:solidFill>
                <a:schemeClr val="tx1"/>
              </a:solidFill>
              <a:round/>
              <a:headEnd/>
              <a:tailEnd/>
            </a:ln>
          </p:spPr>
          <p:txBody>
            <a:bodyPr/>
            <a:lstStyle/>
            <a:p>
              <a:endParaRPr lang="en-US"/>
            </a:p>
          </p:txBody>
        </p:sp>
        <p:sp>
          <p:nvSpPr>
            <p:cNvPr id="28688" name="Rectangle 37"/>
            <p:cNvSpPr>
              <a:spLocks noChangeArrowheads="1"/>
            </p:cNvSpPr>
            <p:nvPr/>
          </p:nvSpPr>
          <p:spPr bwMode="auto">
            <a:xfrm>
              <a:off x="692150" y="38163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89" name="Rectangle 38"/>
            <p:cNvSpPr>
              <a:spLocks noChangeArrowheads="1"/>
            </p:cNvSpPr>
            <p:nvPr/>
          </p:nvSpPr>
          <p:spPr bwMode="auto">
            <a:xfrm>
              <a:off x="692150" y="44259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90" name="Rectangle 39"/>
            <p:cNvSpPr>
              <a:spLocks noChangeArrowheads="1"/>
            </p:cNvSpPr>
            <p:nvPr/>
          </p:nvSpPr>
          <p:spPr bwMode="auto">
            <a:xfrm>
              <a:off x="692150" y="50355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91" name="Line 40"/>
            <p:cNvSpPr>
              <a:spLocks noChangeShapeType="1"/>
            </p:cNvSpPr>
            <p:nvPr/>
          </p:nvSpPr>
          <p:spPr bwMode="auto">
            <a:xfrm>
              <a:off x="1562100" y="1828800"/>
              <a:ext cx="0" cy="152400"/>
            </a:xfrm>
            <a:prstGeom prst="line">
              <a:avLst/>
            </a:prstGeom>
            <a:noFill/>
            <a:ln w="12700">
              <a:solidFill>
                <a:schemeClr val="tx1"/>
              </a:solidFill>
              <a:round/>
              <a:headEnd/>
              <a:tailEnd/>
            </a:ln>
          </p:spPr>
          <p:txBody>
            <a:bodyPr/>
            <a:lstStyle/>
            <a:p>
              <a:endParaRPr lang="en-US"/>
            </a:p>
          </p:txBody>
        </p:sp>
        <p:sp>
          <p:nvSpPr>
            <p:cNvPr id="28692" name="Line 41"/>
            <p:cNvSpPr>
              <a:spLocks noChangeShapeType="1"/>
            </p:cNvSpPr>
            <p:nvPr/>
          </p:nvSpPr>
          <p:spPr bwMode="auto">
            <a:xfrm>
              <a:off x="1562100" y="2438400"/>
              <a:ext cx="0" cy="152400"/>
            </a:xfrm>
            <a:prstGeom prst="line">
              <a:avLst/>
            </a:prstGeom>
            <a:noFill/>
            <a:ln w="12700">
              <a:solidFill>
                <a:schemeClr val="tx1"/>
              </a:solidFill>
              <a:round/>
              <a:headEnd/>
              <a:tailEnd/>
            </a:ln>
          </p:spPr>
          <p:txBody>
            <a:bodyPr/>
            <a:lstStyle/>
            <a:p>
              <a:endParaRPr lang="en-US"/>
            </a:p>
          </p:txBody>
        </p:sp>
        <p:sp>
          <p:nvSpPr>
            <p:cNvPr id="28693" name="Line 42"/>
            <p:cNvSpPr>
              <a:spLocks noChangeShapeType="1"/>
            </p:cNvSpPr>
            <p:nvPr/>
          </p:nvSpPr>
          <p:spPr bwMode="auto">
            <a:xfrm>
              <a:off x="1562100" y="3048000"/>
              <a:ext cx="0" cy="152400"/>
            </a:xfrm>
            <a:prstGeom prst="line">
              <a:avLst/>
            </a:prstGeom>
            <a:noFill/>
            <a:ln w="12700">
              <a:solidFill>
                <a:schemeClr val="tx1"/>
              </a:solidFill>
              <a:round/>
              <a:headEnd/>
              <a:tailEnd/>
            </a:ln>
          </p:spPr>
          <p:txBody>
            <a:bodyPr/>
            <a:lstStyle/>
            <a:p>
              <a:endParaRPr lang="en-US"/>
            </a:p>
          </p:txBody>
        </p:sp>
        <p:sp>
          <p:nvSpPr>
            <p:cNvPr id="28694" name="Rectangle 43"/>
            <p:cNvSpPr>
              <a:spLocks noChangeArrowheads="1"/>
            </p:cNvSpPr>
            <p:nvPr/>
          </p:nvSpPr>
          <p:spPr bwMode="auto">
            <a:xfrm>
              <a:off x="985838" y="1470025"/>
              <a:ext cx="1152525"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Application</a:t>
              </a:r>
            </a:p>
          </p:txBody>
        </p:sp>
        <p:sp>
          <p:nvSpPr>
            <p:cNvPr id="28695" name="Rectangle 44"/>
            <p:cNvSpPr>
              <a:spLocks noChangeArrowheads="1"/>
            </p:cNvSpPr>
            <p:nvPr/>
          </p:nvSpPr>
          <p:spPr bwMode="auto">
            <a:xfrm>
              <a:off x="962025" y="2079625"/>
              <a:ext cx="120173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Presentation</a:t>
              </a:r>
            </a:p>
          </p:txBody>
        </p:sp>
        <p:grpSp>
          <p:nvGrpSpPr>
            <p:cNvPr id="28696" name="Group 63"/>
            <p:cNvGrpSpPr>
              <a:grpSpLocks/>
            </p:cNvGrpSpPr>
            <p:nvPr/>
          </p:nvGrpSpPr>
          <p:grpSpPr bwMode="auto">
            <a:xfrm>
              <a:off x="692150" y="3657600"/>
              <a:ext cx="1739900" cy="1981200"/>
              <a:chOff x="436" y="2304"/>
              <a:chExt cx="1096" cy="1248"/>
            </a:xfrm>
          </p:grpSpPr>
          <p:sp>
            <p:nvSpPr>
              <p:cNvPr id="28739" name="Line 45"/>
              <p:cNvSpPr>
                <a:spLocks noChangeShapeType="1"/>
              </p:cNvSpPr>
              <p:nvPr/>
            </p:nvSpPr>
            <p:spPr bwMode="auto">
              <a:xfrm>
                <a:off x="984" y="2304"/>
                <a:ext cx="0" cy="96"/>
              </a:xfrm>
              <a:prstGeom prst="line">
                <a:avLst/>
              </a:prstGeom>
              <a:noFill/>
              <a:ln w="12700">
                <a:solidFill>
                  <a:schemeClr val="tx1"/>
                </a:solidFill>
                <a:round/>
                <a:headEnd/>
                <a:tailEnd/>
              </a:ln>
            </p:spPr>
            <p:txBody>
              <a:bodyPr/>
              <a:lstStyle/>
              <a:p>
                <a:endParaRPr lang="en-US"/>
              </a:p>
            </p:txBody>
          </p:sp>
          <p:sp>
            <p:nvSpPr>
              <p:cNvPr id="28740" name="Line 46"/>
              <p:cNvSpPr>
                <a:spLocks noChangeShapeType="1"/>
              </p:cNvSpPr>
              <p:nvPr/>
            </p:nvSpPr>
            <p:spPr bwMode="auto">
              <a:xfrm>
                <a:off x="984" y="3456"/>
                <a:ext cx="0" cy="96"/>
              </a:xfrm>
              <a:prstGeom prst="line">
                <a:avLst/>
              </a:prstGeom>
              <a:noFill/>
              <a:ln w="12700">
                <a:solidFill>
                  <a:schemeClr val="tx1"/>
                </a:solidFill>
                <a:round/>
                <a:headEnd/>
                <a:tailEnd/>
              </a:ln>
            </p:spPr>
            <p:txBody>
              <a:bodyPr/>
              <a:lstStyle/>
              <a:p>
                <a:endParaRPr lang="en-US"/>
              </a:p>
            </p:txBody>
          </p:sp>
          <p:grpSp>
            <p:nvGrpSpPr>
              <p:cNvPr id="28741" name="Group 55"/>
              <p:cNvGrpSpPr>
                <a:grpSpLocks/>
              </p:cNvGrpSpPr>
              <p:nvPr/>
            </p:nvGrpSpPr>
            <p:grpSpPr bwMode="auto">
              <a:xfrm>
                <a:off x="436" y="2404"/>
                <a:ext cx="1096" cy="1048"/>
                <a:chOff x="436" y="2404"/>
                <a:chExt cx="1096" cy="1048"/>
              </a:xfrm>
            </p:grpSpPr>
            <p:sp>
              <p:nvSpPr>
                <p:cNvPr id="28749" name="Rectangle 47"/>
                <p:cNvSpPr>
                  <a:spLocks noChangeArrowheads="1"/>
                </p:cNvSpPr>
                <p:nvPr/>
              </p:nvSpPr>
              <p:spPr bwMode="auto">
                <a:xfrm>
                  <a:off x="436" y="2404"/>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0" name="Rectangle 48"/>
                <p:cNvSpPr>
                  <a:spLocks noChangeArrowheads="1"/>
                </p:cNvSpPr>
                <p:nvPr/>
              </p:nvSpPr>
              <p:spPr bwMode="auto">
                <a:xfrm>
                  <a:off x="436" y="278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1" name="Rectangle 49"/>
                <p:cNvSpPr>
                  <a:spLocks noChangeArrowheads="1"/>
                </p:cNvSpPr>
                <p:nvPr/>
              </p:nvSpPr>
              <p:spPr bwMode="auto">
                <a:xfrm>
                  <a:off x="436" y="317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2" name="Line 50"/>
                <p:cNvSpPr>
                  <a:spLocks noChangeShapeType="1"/>
                </p:cNvSpPr>
                <p:nvPr/>
              </p:nvSpPr>
              <p:spPr bwMode="auto">
                <a:xfrm>
                  <a:off x="984" y="2688"/>
                  <a:ext cx="0" cy="96"/>
                </a:xfrm>
                <a:prstGeom prst="line">
                  <a:avLst/>
                </a:prstGeom>
                <a:noFill/>
                <a:ln w="12700">
                  <a:solidFill>
                    <a:schemeClr val="tx1"/>
                  </a:solidFill>
                  <a:round/>
                  <a:headEnd/>
                  <a:tailEnd/>
                </a:ln>
              </p:spPr>
              <p:txBody>
                <a:bodyPr/>
                <a:lstStyle/>
                <a:p>
                  <a:endParaRPr lang="en-US"/>
                </a:p>
              </p:txBody>
            </p:sp>
            <p:sp>
              <p:nvSpPr>
                <p:cNvPr id="28753" name="Line 51"/>
                <p:cNvSpPr>
                  <a:spLocks noChangeShapeType="1"/>
                </p:cNvSpPr>
                <p:nvPr/>
              </p:nvSpPr>
              <p:spPr bwMode="auto">
                <a:xfrm>
                  <a:off x="984" y="3072"/>
                  <a:ext cx="0" cy="96"/>
                </a:xfrm>
                <a:prstGeom prst="line">
                  <a:avLst/>
                </a:prstGeom>
                <a:noFill/>
                <a:ln w="12700">
                  <a:solidFill>
                    <a:schemeClr val="tx1"/>
                  </a:solidFill>
                  <a:round/>
                  <a:headEnd/>
                  <a:tailEnd/>
                </a:ln>
              </p:spPr>
              <p:txBody>
                <a:bodyPr/>
                <a:lstStyle/>
                <a:p>
                  <a:endParaRPr lang="en-US"/>
                </a:p>
              </p:txBody>
            </p:sp>
            <p:sp>
              <p:nvSpPr>
                <p:cNvPr id="28754" name="Rectangle 52"/>
                <p:cNvSpPr>
                  <a:spLocks noChangeArrowheads="1"/>
                </p:cNvSpPr>
                <p:nvPr/>
              </p:nvSpPr>
              <p:spPr bwMode="auto">
                <a:xfrm>
                  <a:off x="699"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55" name="Rectangle 53"/>
                <p:cNvSpPr>
                  <a:spLocks noChangeArrowheads="1"/>
                </p:cNvSpPr>
                <p:nvPr/>
              </p:nvSpPr>
              <p:spPr bwMode="auto">
                <a:xfrm>
                  <a:off x="656"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56" name="Rectangle 54"/>
                <p:cNvSpPr>
                  <a:spLocks noChangeArrowheads="1"/>
                </p:cNvSpPr>
                <p:nvPr/>
              </p:nvSpPr>
              <p:spPr bwMode="auto">
                <a:xfrm>
                  <a:off x="746"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742" name="Line 56"/>
              <p:cNvSpPr>
                <a:spLocks noChangeShapeType="1"/>
              </p:cNvSpPr>
              <p:nvPr/>
            </p:nvSpPr>
            <p:spPr bwMode="auto">
              <a:xfrm>
                <a:off x="984" y="2304"/>
                <a:ext cx="0" cy="96"/>
              </a:xfrm>
              <a:prstGeom prst="line">
                <a:avLst/>
              </a:prstGeom>
              <a:noFill/>
              <a:ln w="12700">
                <a:solidFill>
                  <a:schemeClr val="tx1"/>
                </a:solidFill>
                <a:round/>
                <a:headEnd/>
                <a:tailEnd/>
              </a:ln>
            </p:spPr>
            <p:txBody>
              <a:bodyPr/>
              <a:lstStyle/>
              <a:p>
                <a:endParaRPr lang="en-US"/>
              </a:p>
            </p:txBody>
          </p:sp>
          <p:sp>
            <p:nvSpPr>
              <p:cNvPr id="28743" name="Line 57"/>
              <p:cNvSpPr>
                <a:spLocks noChangeShapeType="1"/>
              </p:cNvSpPr>
              <p:nvPr/>
            </p:nvSpPr>
            <p:spPr bwMode="auto">
              <a:xfrm>
                <a:off x="984" y="2688"/>
                <a:ext cx="0" cy="96"/>
              </a:xfrm>
              <a:prstGeom prst="line">
                <a:avLst/>
              </a:prstGeom>
              <a:noFill/>
              <a:ln w="12700">
                <a:solidFill>
                  <a:schemeClr val="tx1"/>
                </a:solidFill>
                <a:round/>
                <a:headEnd/>
                <a:tailEnd/>
              </a:ln>
            </p:spPr>
            <p:txBody>
              <a:bodyPr/>
              <a:lstStyle/>
              <a:p>
                <a:endParaRPr lang="en-US"/>
              </a:p>
            </p:txBody>
          </p:sp>
          <p:sp>
            <p:nvSpPr>
              <p:cNvPr id="28744" name="Line 58"/>
              <p:cNvSpPr>
                <a:spLocks noChangeShapeType="1"/>
              </p:cNvSpPr>
              <p:nvPr/>
            </p:nvSpPr>
            <p:spPr bwMode="auto">
              <a:xfrm>
                <a:off x="984" y="3072"/>
                <a:ext cx="0" cy="96"/>
              </a:xfrm>
              <a:prstGeom prst="line">
                <a:avLst/>
              </a:prstGeom>
              <a:noFill/>
              <a:ln w="12700">
                <a:solidFill>
                  <a:schemeClr val="tx1"/>
                </a:solidFill>
                <a:round/>
                <a:headEnd/>
                <a:tailEnd/>
              </a:ln>
            </p:spPr>
            <p:txBody>
              <a:bodyPr/>
              <a:lstStyle/>
              <a:p>
                <a:endParaRPr lang="en-US"/>
              </a:p>
            </p:txBody>
          </p:sp>
          <p:sp>
            <p:nvSpPr>
              <p:cNvPr id="28745" name="Line 59"/>
              <p:cNvSpPr>
                <a:spLocks noChangeShapeType="1"/>
              </p:cNvSpPr>
              <p:nvPr/>
            </p:nvSpPr>
            <p:spPr bwMode="auto">
              <a:xfrm>
                <a:off x="984" y="3456"/>
                <a:ext cx="0" cy="96"/>
              </a:xfrm>
              <a:prstGeom prst="line">
                <a:avLst/>
              </a:prstGeom>
              <a:noFill/>
              <a:ln w="12700">
                <a:solidFill>
                  <a:schemeClr val="tx1"/>
                </a:solidFill>
                <a:round/>
                <a:headEnd/>
                <a:tailEnd/>
              </a:ln>
            </p:spPr>
            <p:txBody>
              <a:bodyPr/>
              <a:lstStyle/>
              <a:p>
                <a:endParaRPr lang="en-US"/>
              </a:p>
            </p:txBody>
          </p:sp>
          <p:sp>
            <p:nvSpPr>
              <p:cNvPr id="28746" name="Rectangle 60"/>
              <p:cNvSpPr>
                <a:spLocks noChangeArrowheads="1"/>
              </p:cNvSpPr>
              <p:nvPr/>
            </p:nvSpPr>
            <p:spPr bwMode="auto">
              <a:xfrm>
                <a:off x="699"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47" name="Rectangle 61"/>
              <p:cNvSpPr>
                <a:spLocks noChangeArrowheads="1"/>
              </p:cNvSpPr>
              <p:nvPr/>
            </p:nvSpPr>
            <p:spPr bwMode="auto">
              <a:xfrm>
                <a:off x="656"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48" name="Rectangle 62"/>
              <p:cNvSpPr>
                <a:spLocks noChangeArrowheads="1"/>
              </p:cNvSpPr>
              <p:nvPr/>
            </p:nvSpPr>
            <p:spPr bwMode="auto">
              <a:xfrm>
                <a:off x="746"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697" name="Line 64"/>
            <p:cNvSpPr>
              <a:spLocks noChangeShapeType="1"/>
            </p:cNvSpPr>
            <p:nvPr/>
          </p:nvSpPr>
          <p:spPr bwMode="auto">
            <a:xfrm>
              <a:off x="3467100" y="5486400"/>
              <a:ext cx="0" cy="152400"/>
            </a:xfrm>
            <a:prstGeom prst="line">
              <a:avLst/>
            </a:prstGeom>
            <a:noFill/>
            <a:ln w="12700">
              <a:solidFill>
                <a:schemeClr val="tx1"/>
              </a:solidFill>
              <a:round/>
              <a:headEnd/>
              <a:tailEnd/>
            </a:ln>
          </p:spPr>
          <p:txBody>
            <a:bodyPr/>
            <a:lstStyle/>
            <a:p>
              <a:endParaRPr lang="en-US"/>
            </a:p>
          </p:txBody>
        </p:sp>
        <p:grpSp>
          <p:nvGrpSpPr>
            <p:cNvPr id="28698" name="Group 73"/>
            <p:cNvGrpSpPr>
              <a:grpSpLocks/>
            </p:cNvGrpSpPr>
            <p:nvPr/>
          </p:nvGrpSpPr>
          <p:grpSpPr bwMode="auto">
            <a:xfrm>
              <a:off x="2597150" y="3816350"/>
              <a:ext cx="1739900" cy="1663700"/>
              <a:chOff x="1636" y="2404"/>
              <a:chExt cx="1096" cy="1048"/>
            </a:xfrm>
          </p:grpSpPr>
          <p:sp>
            <p:nvSpPr>
              <p:cNvPr id="28731" name="Rectangle 65"/>
              <p:cNvSpPr>
                <a:spLocks noChangeArrowheads="1"/>
              </p:cNvSpPr>
              <p:nvPr/>
            </p:nvSpPr>
            <p:spPr bwMode="auto">
              <a:xfrm>
                <a:off x="1636" y="2404"/>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32" name="Rectangle 66"/>
              <p:cNvSpPr>
                <a:spLocks noChangeArrowheads="1"/>
              </p:cNvSpPr>
              <p:nvPr/>
            </p:nvSpPr>
            <p:spPr bwMode="auto">
              <a:xfrm>
                <a:off x="1636" y="278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33" name="Rectangle 67"/>
              <p:cNvSpPr>
                <a:spLocks noChangeArrowheads="1"/>
              </p:cNvSpPr>
              <p:nvPr/>
            </p:nvSpPr>
            <p:spPr bwMode="auto">
              <a:xfrm>
                <a:off x="1636" y="317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34" name="Line 68"/>
              <p:cNvSpPr>
                <a:spLocks noChangeShapeType="1"/>
              </p:cNvSpPr>
              <p:nvPr/>
            </p:nvSpPr>
            <p:spPr bwMode="auto">
              <a:xfrm>
                <a:off x="2184" y="2688"/>
                <a:ext cx="0" cy="96"/>
              </a:xfrm>
              <a:prstGeom prst="line">
                <a:avLst/>
              </a:prstGeom>
              <a:noFill/>
              <a:ln w="12700">
                <a:solidFill>
                  <a:schemeClr val="tx1"/>
                </a:solidFill>
                <a:round/>
                <a:headEnd/>
                <a:tailEnd/>
              </a:ln>
            </p:spPr>
            <p:txBody>
              <a:bodyPr/>
              <a:lstStyle/>
              <a:p>
                <a:endParaRPr lang="en-US"/>
              </a:p>
            </p:txBody>
          </p:sp>
          <p:sp>
            <p:nvSpPr>
              <p:cNvPr id="28735" name="Line 69"/>
              <p:cNvSpPr>
                <a:spLocks noChangeShapeType="1"/>
              </p:cNvSpPr>
              <p:nvPr/>
            </p:nvSpPr>
            <p:spPr bwMode="auto">
              <a:xfrm>
                <a:off x="2184" y="3072"/>
                <a:ext cx="0" cy="96"/>
              </a:xfrm>
              <a:prstGeom prst="line">
                <a:avLst/>
              </a:prstGeom>
              <a:noFill/>
              <a:ln w="12700">
                <a:solidFill>
                  <a:schemeClr val="tx1"/>
                </a:solidFill>
                <a:round/>
                <a:headEnd/>
                <a:tailEnd/>
              </a:ln>
            </p:spPr>
            <p:txBody>
              <a:bodyPr/>
              <a:lstStyle/>
              <a:p>
                <a:endParaRPr lang="en-US"/>
              </a:p>
            </p:txBody>
          </p:sp>
          <p:sp>
            <p:nvSpPr>
              <p:cNvPr id="28736" name="Rectangle 70"/>
              <p:cNvSpPr>
                <a:spLocks noChangeArrowheads="1"/>
              </p:cNvSpPr>
              <p:nvPr/>
            </p:nvSpPr>
            <p:spPr bwMode="auto">
              <a:xfrm>
                <a:off x="1899"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37" name="Rectangle 71"/>
              <p:cNvSpPr>
                <a:spLocks noChangeArrowheads="1"/>
              </p:cNvSpPr>
              <p:nvPr/>
            </p:nvSpPr>
            <p:spPr bwMode="auto">
              <a:xfrm>
                <a:off x="1856"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38" name="Rectangle 72"/>
              <p:cNvSpPr>
                <a:spLocks noChangeArrowheads="1"/>
              </p:cNvSpPr>
              <p:nvPr/>
            </p:nvSpPr>
            <p:spPr bwMode="auto">
              <a:xfrm>
                <a:off x="1946"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699" name="Line 74"/>
            <p:cNvSpPr>
              <a:spLocks noChangeShapeType="1"/>
            </p:cNvSpPr>
            <p:nvPr/>
          </p:nvSpPr>
          <p:spPr bwMode="auto">
            <a:xfrm>
              <a:off x="3467100" y="4267200"/>
              <a:ext cx="0" cy="152400"/>
            </a:xfrm>
            <a:prstGeom prst="line">
              <a:avLst/>
            </a:prstGeom>
            <a:noFill/>
            <a:ln w="12700">
              <a:solidFill>
                <a:schemeClr val="tx1"/>
              </a:solidFill>
              <a:round/>
              <a:headEnd/>
              <a:tailEnd/>
            </a:ln>
          </p:spPr>
          <p:txBody>
            <a:bodyPr/>
            <a:lstStyle/>
            <a:p>
              <a:endParaRPr lang="en-US"/>
            </a:p>
          </p:txBody>
        </p:sp>
        <p:sp>
          <p:nvSpPr>
            <p:cNvPr id="28700" name="Line 75"/>
            <p:cNvSpPr>
              <a:spLocks noChangeShapeType="1"/>
            </p:cNvSpPr>
            <p:nvPr/>
          </p:nvSpPr>
          <p:spPr bwMode="auto">
            <a:xfrm>
              <a:off x="3467100" y="4876800"/>
              <a:ext cx="0" cy="152400"/>
            </a:xfrm>
            <a:prstGeom prst="line">
              <a:avLst/>
            </a:prstGeom>
            <a:noFill/>
            <a:ln w="12700">
              <a:solidFill>
                <a:schemeClr val="tx1"/>
              </a:solidFill>
              <a:round/>
              <a:headEnd/>
              <a:tailEnd/>
            </a:ln>
          </p:spPr>
          <p:txBody>
            <a:bodyPr/>
            <a:lstStyle/>
            <a:p>
              <a:endParaRPr lang="en-US"/>
            </a:p>
          </p:txBody>
        </p:sp>
        <p:sp>
          <p:nvSpPr>
            <p:cNvPr id="28701" name="Line 76"/>
            <p:cNvSpPr>
              <a:spLocks noChangeShapeType="1"/>
            </p:cNvSpPr>
            <p:nvPr/>
          </p:nvSpPr>
          <p:spPr bwMode="auto">
            <a:xfrm>
              <a:off x="3467100" y="5486400"/>
              <a:ext cx="0" cy="152400"/>
            </a:xfrm>
            <a:prstGeom prst="line">
              <a:avLst/>
            </a:prstGeom>
            <a:noFill/>
            <a:ln w="12700">
              <a:solidFill>
                <a:schemeClr val="tx1"/>
              </a:solidFill>
              <a:round/>
              <a:headEnd/>
              <a:tailEnd/>
            </a:ln>
          </p:spPr>
          <p:txBody>
            <a:bodyPr/>
            <a:lstStyle/>
            <a:p>
              <a:endParaRPr lang="en-US"/>
            </a:p>
          </p:txBody>
        </p:sp>
        <p:sp>
          <p:nvSpPr>
            <p:cNvPr id="28702" name="Rectangle 77"/>
            <p:cNvSpPr>
              <a:spLocks noChangeArrowheads="1"/>
            </p:cNvSpPr>
            <p:nvPr/>
          </p:nvSpPr>
          <p:spPr bwMode="auto">
            <a:xfrm>
              <a:off x="3014663" y="3908425"/>
              <a:ext cx="904875"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03" name="Rectangle 78"/>
            <p:cNvSpPr>
              <a:spLocks noChangeArrowheads="1"/>
            </p:cNvSpPr>
            <p:nvPr/>
          </p:nvSpPr>
          <p:spPr bwMode="auto">
            <a:xfrm>
              <a:off x="2946400" y="4518025"/>
              <a:ext cx="104298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04" name="Rectangle 79"/>
            <p:cNvSpPr>
              <a:spLocks noChangeArrowheads="1"/>
            </p:cNvSpPr>
            <p:nvPr/>
          </p:nvSpPr>
          <p:spPr bwMode="auto">
            <a:xfrm>
              <a:off x="3089275" y="5127625"/>
              <a:ext cx="86518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sp>
          <p:nvSpPr>
            <p:cNvPr id="28705" name="Line 80"/>
            <p:cNvSpPr>
              <a:spLocks noChangeShapeType="1"/>
            </p:cNvSpPr>
            <p:nvPr/>
          </p:nvSpPr>
          <p:spPr bwMode="auto">
            <a:xfrm>
              <a:off x="5981700" y="5486400"/>
              <a:ext cx="0" cy="152400"/>
            </a:xfrm>
            <a:prstGeom prst="line">
              <a:avLst/>
            </a:prstGeom>
            <a:noFill/>
            <a:ln w="12700">
              <a:solidFill>
                <a:schemeClr val="tx1"/>
              </a:solidFill>
              <a:round/>
              <a:headEnd/>
              <a:tailEnd/>
            </a:ln>
          </p:spPr>
          <p:txBody>
            <a:bodyPr/>
            <a:lstStyle/>
            <a:p>
              <a:endParaRPr lang="en-US"/>
            </a:p>
          </p:txBody>
        </p:sp>
        <p:grpSp>
          <p:nvGrpSpPr>
            <p:cNvPr id="28706" name="Group 89"/>
            <p:cNvGrpSpPr>
              <a:grpSpLocks/>
            </p:cNvGrpSpPr>
            <p:nvPr/>
          </p:nvGrpSpPr>
          <p:grpSpPr bwMode="auto">
            <a:xfrm>
              <a:off x="5111750" y="3816350"/>
              <a:ext cx="1739900" cy="1663700"/>
              <a:chOff x="3220" y="2404"/>
              <a:chExt cx="1096" cy="1048"/>
            </a:xfrm>
          </p:grpSpPr>
          <p:sp>
            <p:nvSpPr>
              <p:cNvPr id="28723" name="Rectangle 81"/>
              <p:cNvSpPr>
                <a:spLocks noChangeArrowheads="1"/>
              </p:cNvSpPr>
              <p:nvPr/>
            </p:nvSpPr>
            <p:spPr bwMode="auto">
              <a:xfrm>
                <a:off x="3220" y="2404"/>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24" name="Rectangle 82"/>
              <p:cNvSpPr>
                <a:spLocks noChangeArrowheads="1"/>
              </p:cNvSpPr>
              <p:nvPr/>
            </p:nvSpPr>
            <p:spPr bwMode="auto">
              <a:xfrm>
                <a:off x="3220" y="278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25" name="Rectangle 83"/>
              <p:cNvSpPr>
                <a:spLocks noChangeArrowheads="1"/>
              </p:cNvSpPr>
              <p:nvPr/>
            </p:nvSpPr>
            <p:spPr bwMode="auto">
              <a:xfrm>
                <a:off x="3220" y="317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26" name="Line 84"/>
              <p:cNvSpPr>
                <a:spLocks noChangeShapeType="1"/>
              </p:cNvSpPr>
              <p:nvPr/>
            </p:nvSpPr>
            <p:spPr bwMode="auto">
              <a:xfrm>
                <a:off x="3768" y="2688"/>
                <a:ext cx="0" cy="96"/>
              </a:xfrm>
              <a:prstGeom prst="line">
                <a:avLst/>
              </a:prstGeom>
              <a:noFill/>
              <a:ln w="12700">
                <a:solidFill>
                  <a:schemeClr val="tx1"/>
                </a:solidFill>
                <a:round/>
                <a:headEnd/>
                <a:tailEnd/>
              </a:ln>
            </p:spPr>
            <p:txBody>
              <a:bodyPr/>
              <a:lstStyle/>
              <a:p>
                <a:endParaRPr lang="en-US"/>
              </a:p>
            </p:txBody>
          </p:sp>
          <p:sp>
            <p:nvSpPr>
              <p:cNvPr id="28727" name="Line 85"/>
              <p:cNvSpPr>
                <a:spLocks noChangeShapeType="1"/>
              </p:cNvSpPr>
              <p:nvPr/>
            </p:nvSpPr>
            <p:spPr bwMode="auto">
              <a:xfrm>
                <a:off x="3768" y="3072"/>
                <a:ext cx="0" cy="96"/>
              </a:xfrm>
              <a:prstGeom prst="line">
                <a:avLst/>
              </a:prstGeom>
              <a:noFill/>
              <a:ln w="12700">
                <a:solidFill>
                  <a:schemeClr val="tx1"/>
                </a:solidFill>
                <a:round/>
                <a:headEnd/>
                <a:tailEnd/>
              </a:ln>
            </p:spPr>
            <p:txBody>
              <a:bodyPr/>
              <a:lstStyle/>
              <a:p>
                <a:endParaRPr lang="en-US"/>
              </a:p>
            </p:txBody>
          </p:sp>
          <p:sp>
            <p:nvSpPr>
              <p:cNvPr id="28728" name="Rectangle 86"/>
              <p:cNvSpPr>
                <a:spLocks noChangeArrowheads="1"/>
              </p:cNvSpPr>
              <p:nvPr/>
            </p:nvSpPr>
            <p:spPr bwMode="auto">
              <a:xfrm>
                <a:off x="3483"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29" name="Rectangle 87"/>
              <p:cNvSpPr>
                <a:spLocks noChangeArrowheads="1"/>
              </p:cNvSpPr>
              <p:nvPr/>
            </p:nvSpPr>
            <p:spPr bwMode="auto">
              <a:xfrm>
                <a:off x="3440"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30" name="Rectangle 88"/>
              <p:cNvSpPr>
                <a:spLocks noChangeArrowheads="1"/>
              </p:cNvSpPr>
              <p:nvPr/>
            </p:nvSpPr>
            <p:spPr bwMode="auto">
              <a:xfrm>
                <a:off x="3530"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707" name="Line 90"/>
            <p:cNvSpPr>
              <a:spLocks noChangeShapeType="1"/>
            </p:cNvSpPr>
            <p:nvPr/>
          </p:nvSpPr>
          <p:spPr bwMode="auto">
            <a:xfrm>
              <a:off x="5981700" y="4267200"/>
              <a:ext cx="0" cy="152400"/>
            </a:xfrm>
            <a:prstGeom prst="line">
              <a:avLst/>
            </a:prstGeom>
            <a:noFill/>
            <a:ln w="12700">
              <a:solidFill>
                <a:schemeClr val="tx1"/>
              </a:solidFill>
              <a:round/>
              <a:headEnd/>
              <a:tailEnd/>
            </a:ln>
          </p:spPr>
          <p:txBody>
            <a:bodyPr/>
            <a:lstStyle/>
            <a:p>
              <a:endParaRPr lang="en-US"/>
            </a:p>
          </p:txBody>
        </p:sp>
        <p:sp>
          <p:nvSpPr>
            <p:cNvPr id="28708" name="Line 91"/>
            <p:cNvSpPr>
              <a:spLocks noChangeShapeType="1"/>
            </p:cNvSpPr>
            <p:nvPr/>
          </p:nvSpPr>
          <p:spPr bwMode="auto">
            <a:xfrm>
              <a:off x="5981700" y="4876800"/>
              <a:ext cx="0" cy="152400"/>
            </a:xfrm>
            <a:prstGeom prst="line">
              <a:avLst/>
            </a:prstGeom>
            <a:noFill/>
            <a:ln w="12700">
              <a:solidFill>
                <a:schemeClr val="tx1"/>
              </a:solidFill>
              <a:round/>
              <a:headEnd/>
              <a:tailEnd/>
            </a:ln>
          </p:spPr>
          <p:txBody>
            <a:bodyPr/>
            <a:lstStyle/>
            <a:p>
              <a:endParaRPr lang="en-US"/>
            </a:p>
          </p:txBody>
        </p:sp>
        <p:sp>
          <p:nvSpPr>
            <p:cNvPr id="28709" name="Line 92"/>
            <p:cNvSpPr>
              <a:spLocks noChangeShapeType="1"/>
            </p:cNvSpPr>
            <p:nvPr/>
          </p:nvSpPr>
          <p:spPr bwMode="auto">
            <a:xfrm>
              <a:off x="5981700" y="5486400"/>
              <a:ext cx="0" cy="152400"/>
            </a:xfrm>
            <a:prstGeom prst="line">
              <a:avLst/>
            </a:prstGeom>
            <a:noFill/>
            <a:ln w="12700">
              <a:solidFill>
                <a:schemeClr val="tx1"/>
              </a:solidFill>
              <a:round/>
              <a:headEnd/>
              <a:tailEnd/>
            </a:ln>
          </p:spPr>
          <p:txBody>
            <a:bodyPr/>
            <a:lstStyle/>
            <a:p>
              <a:endParaRPr lang="en-US"/>
            </a:p>
          </p:txBody>
        </p:sp>
        <p:sp>
          <p:nvSpPr>
            <p:cNvPr id="28710" name="Rectangle 93"/>
            <p:cNvSpPr>
              <a:spLocks noChangeArrowheads="1"/>
            </p:cNvSpPr>
            <p:nvPr/>
          </p:nvSpPr>
          <p:spPr bwMode="auto">
            <a:xfrm>
              <a:off x="5529263" y="3908425"/>
              <a:ext cx="904875"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11" name="Rectangle 94"/>
            <p:cNvSpPr>
              <a:spLocks noChangeArrowheads="1"/>
            </p:cNvSpPr>
            <p:nvPr/>
          </p:nvSpPr>
          <p:spPr bwMode="auto">
            <a:xfrm>
              <a:off x="5461000" y="4518025"/>
              <a:ext cx="104298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12" name="Rectangle 95"/>
            <p:cNvSpPr>
              <a:spLocks noChangeArrowheads="1"/>
            </p:cNvSpPr>
            <p:nvPr/>
          </p:nvSpPr>
          <p:spPr bwMode="auto">
            <a:xfrm>
              <a:off x="5603875" y="5127625"/>
              <a:ext cx="86518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sp>
          <p:nvSpPr>
            <p:cNvPr id="28713" name="Line 96"/>
            <p:cNvSpPr>
              <a:spLocks noChangeShapeType="1"/>
            </p:cNvSpPr>
            <p:nvPr/>
          </p:nvSpPr>
          <p:spPr bwMode="auto">
            <a:xfrm>
              <a:off x="2438400" y="1600200"/>
              <a:ext cx="46482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4" name="Line 97"/>
            <p:cNvSpPr>
              <a:spLocks noChangeShapeType="1"/>
            </p:cNvSpPr>
            <p:nvPr/>
          </p:nvSpPr>
          <p:spPr bwMode="auto">
            <a:xfrm>
              <a:off x="2438400" y="2209800"/>
              <a:ext cx="46482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5" name="Line 98"/>
            <p:cNvSpPr>
              <a:spLocks noChangeShapeType="1"/>
            </p:cNvSpPr>
            <p:nvPr/>
          </p:nvSpPr>
          <p:spPr bwMode="auto">
            <a:xfrm>
              <a:off x="2438400" y="3429000"/>
              <a:ext cx="46482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6" name="Line 99"/>
            <p:cNvSpPr>
              <a:spLocks noChangeShapeType="1"/>
            </p:cNvSpPr>
            <p:nvPr/>
          </p:nvSpPr>
          <p:spPr bwMode="auto">
            <a:xfrm>
              <a:off x="2438400" y="2819400"/>
              <a:ext cx="46482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7" name="Line 100"/>
            <p:cNvSpPr>
              <a:spLocks noChangeShapeType="1"/>
            </p:cNvSpPr>
            <p:nvPr/>
          </p:nvSpPr>
          <p:spPr bwMode="auto">
            <a:xfrm>
              <a:off x="4343400" y="4038600"/>
              <a:ext cx="7620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8" name="Line 101"/>
            <p:cNvSpPr>
              <a:spLocks noChangeShapeType="1"/>
            </p:cNvSpPr>
            <p:nvPr/>
          </p:nvSpPr>
          <p:spPr bwMode="auto">
            <a:xfrm>
              <a:off x="4343400" y="4648200"/>
              <a:ext cx="7620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9" name="Line 102"/>
            <p:cNvSpPr>
              <a:spLocks noChangeShapeType="1"/>
            </p:cNvSpPr>
            <p:nvPr/>
          </p:nvSpPr>
          <p:spPr bwMode="auto">
            <a:xfrm>
              <a:off x="4343400" y="5257800"/>
              <a:ext cx="762000" cy="0"/>
            </a:xfrm>
            <a:prstGeom prst="line">
              <a:avLst/>
            </a:prstGeom>
            <a:noFill/>
            <a:ln w="12700">
              <a:solidFill>
                <a:schemeClr val="tx1"/>
              </a:solidFill>
              <a:round/>
              <a:headEnd type="triangle" w="med" len="med"/>
              <a:tailEnd type="triangle" w="med" len="med"/>
            </a:ln>
          </p:spPr>
          <p:txBody>
            <a:bodyPr/>
            <a:lstStyle/>
            <a:p>
              <a:endParaRPr lang="en-US"/>
            </a:p>
          </p:txBody>
        </p:sp>
      </p:grpSp>
    </p:spTree>
    <p:custDataLst>
      <p:tags r:id="rId1"/>
    </p:custDataLst>
    <p:extLst>
      <p:ext uri="{BB962C8B-B14F-4D97-AF65-F5344CB8AC3E}">
        <p14:creationId xmlns:p14="http://schemas.microsoft.com/office/powerpoint/2010/main" val="81399183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ISO Model (part 2)</a:t>
            </a:r>
          </a:p>
        </p:txBody>
      </p:sp>
      <p:sp>
        <p:nvSpPr>
          <p:cNvPr id="13315" name="Rectangle 3"/>
          <p:cNvSpPr>
            <a:spLocks noGrp="1" noChangeArrowheads="1"/>
          </p:cNvSpPr>
          <p:nvPr>
            <p:ph idx="1"/>
          </p:nvPr>
        </p:nvSpPr>
        <p:spPr/>
        <p:txBody>
          <a:bodyPr/>
          <a:lstStyle/>
          <a:p>
            <a:r>
              <a:rPr lang="en-US"/>
              <a:t>Layers of the ISO/OSI Hierarchy</a:t>
            </a:r>
          </a:p>
          <a:p>
            <a:pPr lvl="1"/>
            <a:r>
              <a:rPr lang="en-US"/>
              <a:t>Physical Layer </a:t>
            </a:r>
          </a:p>
          <a:p>
            <a:pPr lvl="2"/>
            <a:r>
              <a:rPr lang="en-US"/>
              <a:t>This layer is responsible for defining the method of transmitting bits of information across a transmission medium. This layer includes mechanical electrical, functional and procedural specifications. Examples of such standards are EIA-232-D (RS-232), Ethernet, Modem Standards.</a:t>
            </a:r>
          </a:p>
          <a:p>
            <a:pPr lvl="1"/>
            <a:r>
              <a:rPr lang="en-US"/>
              <a:t>Data Link Layer</a:t>
            </a:r>
          </a:p>
          <a:p>
            <a:pPr lvl="2"/>
            <a:r>
              <a:rPr lang="en-US"/>
              <a:t>This layer is responsible for managing transmission of information across a single communication link. It attempts to add reliability, flow and error control, and communication management (HDLC, LAP-B)</a:t>
            </a:r>
          </a:p>
        </p:txBody>
      </p:sp>
      <p:sp>
        <p:nvSpPr>
          <p:cNvPr id="29701" name="Slide Number Placeholder 4"/>
          <p:cNvSpPr>
            <a:spLocks noGrp="1"/>
          </p:cNvSpPr>
          <p:nvPr>
            <p:ph type="sldNum" sz="quarter" idx="10"/>
          </p:nvPr>
        </p:nvSpPr>
        <p:spPr/>
        <p:txBody>
          <a:bodyPr/>
          <a:lstStyle/>
          <a:p>
            <a:fld id="{67A7A750-F631-4A93-8353-9E3BB087C97A}" type="slidenum">
              <a:rPr lang="en-US" smtClean="0"/>
              <a:pPr/>
              <a:t>12</a:t>
            </a:fld>
            <a:endParaRPr lang="en-US"/>
          </a:p>
        </p:txBody>
      </p:sp>
    </p:spTree>
    <p:custDataLst>
      <p:tags r:id="rId1"/>
    </p:custDataLst>
    <p:extLst>
      <p:ext uri="{BB962C8B-B14F-4D97-AF65-F5344CB8AC3E}">
        <p14:creationId xmlns:p14="http://schemas.microsoft.com/office/powerpoint/2010/main" val="32394876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ISO Model (part 3)</a:t>
            </a:r>
          </a:p>
        </p:txBody>
      </p:sp>
      <p:sp>
        <p:nvSpPr>
          <p:cNvPr id="30722" name="Rectangle 3"/>
          <p:cNvSpPr>
            <a:spLocks noGrp="1" noChangeArrowheads="1"/>
          </p:cNvSpPr>
          <p:nvPr>
            <p:ph idx="1"/>
          </p:nvPr>
        </p:nvSpPr>
        <p:spPr/>
        <p:txBody>
          <a:bodyPr/>
          <a:lstStyle/>
          <a:p>
            <a:pPr lvl="1"/>
            <a:r>
              <a:rPr lang="en-US"/>
              <a:t>Network Layer</a:t>
            </a:r>
          </a:p>
          <a:p>
            <a:pPr lvl="2"/>
            <a:r>
              <a:rPr lang="en-US"/>
              <a:t>This layer is responsible for providing communication between two hosts across a  communication network. It provides the interface such that higher layers need not know about the underlying topology. It provides connection management, routing, and error and flow control. (X.25 is best known protocol, DoD’s IP fits in here too).</a:t>
            </a:r>
          </a:p>
          <a:p>
            <a:pPr lvl="1"/>
            <a:r>
              <a:rPr lang="en-US"/>
              <a:t>Transport Layer</a:t>
            </a:r>
          </a:p>
          <a:p>
            <a:pPr lvl="2"/>
            <a:r>
              <a:rPr lang="en-US"/>
              <a:t>Provides reliable end-to-end communication between processes on hosts. Ensures error-free delivery and sequencing and provides connection management. (DoD’s TCP best known).</a:t>
            </a:r>
          </a:p>
        </p:txBody>
      </p:sp>
      <p:sp>
        <p:nvSpPr>
          <p:cNvPr id="30725" name="Slide Number Placeholder 4"/>
          <p:cNvSpPr>
            <a:spLocks noGrp="1"/>
          </p:cNvSpPr>
          <p:nvPr>
            <p:ph type="sldNum" sz="quarter" idx="10"/>
          </p:nvPr>
        </p:nvSpPr>
        <p:spPr/>
        <p:txBody>
          <a:bodyPr/>
          <a:lstStyle/>
          <a:p>
            <a:fld id="{D2C5ABF4-021D-4CCF-893B-EE641F5C1529}" type="slidenum">
              <a:rPr lang="en-US" smtClean="0"/>
              <a:pPr/>
              <a:t>13</a:t>
            </a:fld>
            <a:endParaRPr lang="en-US"/>
          </a:p>
        </p:txBody>
      </p:sp>
    </p:spTree>
    <p:custDataLst>
      <p:tags r:id="rId1"/>
    </p:custDataLst>
    <p:extLst>
      <p:ext uri="{BB962C8B-B14F-4D97-AF65-F5344CB8AC3E}">
        <p14:creationId xmlns:p14="http://schemas.microsoft.com/office/powerpoint/2010/main" val="227273990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ISO Model (part 4)</a:t>
            </a:r>
          </a:p>
        </p:txBody>
      </p:sp>
      <p:sp>
        <p:nvSpPr>
          <p:cNvPr id="31746" name="Rectangle 3"/>
          <p:cNvSpPr>
            <a:spLocks noGrp="1" noChangeArrowheads="1"/>
          </p:cNvSpPr>
          <p:nvPr>
            <p:ph idx="1"/>
          </p:nvPr>
        </p:nvSpPr>
        <p:spPr/>
        <p:txBody>
          <a:bodyPr/>
          <a:lstStyle/>
          <a:p>
            <a:pPr lvl="1"/>
            <a:r>
              <a:rPr lang="en-US"/>
              <a:t>Session Layer</a:t>
            </a:r>
          </a:p>
          <a:p>
            <a:pPr lvl="2"/>
            <a:r>
              <a:rPr lang="en-US"/>
              <a:t>Provides ability to control flow of information (the dialogue) between end users, grouping of data and checkpointing for error-recovery.</a:t>
            </a:r>
          </a:p>
          <a:p>
            <a:pPr lvl="1"/>
            <a:r>
              <a:rPr lang="en-US"/>
              <a:t>Presentation Layer</a:t>
            </a:r>
          </a:p>
          <a:p>
            <a:pPr lvl="2"/>
            <a:r>
              <a:rPr lang="en-US"/>
              <a:t>This layer manages the syntax of the data being transmitted. It is responsible for conversion between different formats and representations. (e.g., virtual terminals, cryptography)</a:t>
            </a:r>
          </a:p>
          <a:p>
            <a:pPr lvl="1"/>
            <a:r>
              <a:rPr lang="en-US"/>
              <a:t>Application Layer</a:t>
            </a:r>
          </a:p>
          <a:p>
            <a:pPr lvl="2"/>
            <a:r>
              <a:rPr lang="en-US"/>
              <a:t>This layer provides management functions to support distributed applications utilizing the OSI environment.</a:t>
            </a:r>
          </a:p>
        </p:txBody>
      </p:sp>
      <p:sp>
        <p:nvSpPr>
          <p:cNvPr id="31749" name="Slide Number Placeholder 4"/>
          <p:cNvSpPr>
            <a:spLocks noGrp="1"/>
          </p:cNvSpPr>
          <p:nvPr>
            <p:ph type="sldNum" sz="quarter" idx="10"/>
          </p:nvPr>
        </p:nvSpPr>
        <p:spPr/>
        <p:txBody>
          <a:bodyPr/>
          <a:lstStyle/>
          <a:p>
            <a:fld id="{0E25F3EE-7A67-4C58-9C08-30F8807D7FB5}" type="slidenum">
              <a:rPr lang="en-US" smtClean="0"/>
              <a:pPr/>
              <a:t>14</a:t>
            </a:fld>
            <a:endParaRPr lang="en-US"/>
          </a:p>
        </p:txBody>
      </p:sp>
    </p:spTree>
    <p:custDataLst>
      <p:tags r:id="rId1"/>
    </p:custDataLst>
    <p:extLst>
      <p:ext uri="{BB962C8B-B14F-4D97-AF65-F5344CB8AC3E}">
        <p14:creationId xmlns:p14="http://schemas.microsoft.com/office/powerpoint/2010/main" val="303080887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DoD Model</a:t>
            </a:r>
          </a:p>
        </p:txBody>
      </p:sp>
      <p:sp>
        <p:nvSpPr>
          <p:cNvPr id="32770" name="Content Placeholder 8"/>
          <p:cNvSpPr>
            <a:spLocks noGrp="1"/>
          </p:cNvSpPr>
          <p:nvPr>
            <p:ph idx="1"/>
          </p:nvPr>
        </p:nvSpPr>
        <p:spPr/>
        <p:txBody>
          <a:bodyPr/>
          <a:lstStyle/>
          <a:p>
            <a:r>
              <a:rPr lang="en-US" dirty="0"/>
              <a:t>DOD  (TCP/IP) Network Stack </a:t>
            </a:r>
          </a:p>
          <a:p>
            <a:pPr lvl="1"/>
            <a:r>
              <a:rPr lang="en-US" dirty="0"/>
              <a:t>Developed in the 1970s</a:t>
            </a:r>
          </a:p>
          <a:p>
            <a:pPr lvl="1"/>
            <a:r>
              <a:rPr lang="en-US" dirty="0"/>
              <a:t>Part of project that grew into the modern internet</a:t>
            </a:r>
          </a:p>
          <a:p>
            <a:pPr lvl="1"/>
            <a:endParaRPr lang="en-US" dirty="0"/>
          </a:p>
        </p:txBody>
      </p:sp>
      <p:sp>
        <p:nvSpPr>
          <p:cNvPr id="32774" name="Slide Number Placeholder 5"/>
          <p:cNvSpPr>
            <a:spLocks noGrp="1"/>
          </p:cNvSpPr>
          <p:nvPr>
            <p:ph type="sldNum" sz="quarter" idx="10"/>
          </p:nvPr>
        </p:nvSpPr>
        <p:spPr/>
        <p:txBody>
          <a:bodyPr/>
          <a:lstStyle/>
          <a:p>
            <a:fld id="{FD58C213-4CA7-4E2E-93B3-C84C0980EC15}" type="slidenum">
              <a:rPr lang="en-US" smtClean="0"/>
              <a:pPr/>
              <a:t>15</a:t>
            </a:fld>
            <a:endParaRPr lang="en-US"/>
          </a:p>
        </p:txBody>
      </p:sp>
      <p:graphicFrame>
        <p:nvGraphicFramePr>
          <p:cNvPr id="8" name="Table 7"/>
          <p:cNvGraphicFramePr>
            <a:graphicFrameLocks noGrp="1"/>
          </p:cNvGraphicFramePr>
          <p:nvPr>
            <p:extLst/>
          </p:nvPr>
        </p:nvGraphicFramePr>
        <p:xfrm>
          <a:off x="898902" y="2619214"/>
          <a:ext cx="7330698" cy="3237596"/>
        </p:xfrm>
        <a:graphic>
          <a:graphicData uri="http://schemas.openxmlformats.org/drawingml/2006/table">
            <a:tbl>
              <a:tblPr firstRow="1" bandRow="1">
                <a:tableStyleId>{616DA210-FB5B-4158-B5E0-FEB733F419BA}</a:tableStyleId>
              </a:tblPr>
              <a:tblGrid>
                <a:gridCol w="2443566">
                  <a:extLst>
                    <a:ext uri="{9D8B030D-6E8A-4147-A177-3AD203B41FA5}">
                      <a16:colId xmlns="" xmlns:a16="http://schemas.microsoft.com/office/drawing/2014/main" val="94545697"/>
                    </a:ext>
                  </a:extLst>
                </a:gridCol>
                <a:gridCol w="2443566">
                  <a:extLst>
                    <a:ext uri="{9D8B030D-6E8A-4147-A177-3AD203B41FA5}">
                      <a16:colId xmlns="" xmlns:a16="http://schemas.microsoft.com/office/drawing/2014/main" val="20000"/>
                    </a:ext>
                  </a:extLst>
                </a:gridCol>
                <a:gridCol w="2443566">
                  <a:extLst>
                    <a:ext uri="{9D8B030D-6E8A-4147-A177-3AD203B41FA5}">
                      <a16:colId xmlns="" xmlns:a16="http://schemas.microsoft.com/office/drawing/2014/main" val="20001"/>
                    </a:ext>
                  </a:extLst>
                </a:gridCol>
              </a:tblGrid>
              <a:tr h="154982">
                <a:tc>
                  <a:txBody>
                    <a:bodyPr/>
                    <a:lstStyle/>
                    <a:p>
                      <a:r>
                        <a:rPr lang="en-US" sz="1800" dirty="0"/>
                        <a:t>DoD Layers</a:t>
                      </a:r>
                    </a:p>
                  </a:txBody>
                  <a:tcPr/>
                </a:tc>
                <a:tc>
                  <a:txBody>
                    <a:bodyPr/>
                    <a:lstStyle/>
                    <a:p>
                      <a:r>
                        <a:rPr lang="en-US" sz="1800" dirty="0"/>
                        <a:t>ISO Layers</a:t>
                      </a:r>
                    </a:p>
                  </a:txBody>
                  <a:tcPr/>
                </a:tc>
                <a:tc>
                  <a:txBody>
                    <a:bodyPr/>
                    <a:lstStyle/>
                    <a:p>
                      <a:r>
                        <a:rPr lang="en-US" sz="1800" dirty="0"/>
                        <a:t>Protocols</a:t>
                      </a:r>
                    </a:p>
                  </a:txBody>
                  <a:tcPr/>
                </a:tc>
                <a:extLst>
                  <a:ext uri="{0D108BD9-81ED-4DB2-BD59-A6C34878D82A}">
                    <a16:rowId xmlns="" xmlns:a16="http://schemas.microsoft.com/office/drawing/2014/main" val="1280550423"/>
                  </a:ext>
                </a:extLst>
              </a:tr>
              <a:tr h="557939">
                <a:tc>
                  <a:txBody>
                    <a:bodyPr/>
                    <a:lstStyle/>
                    <a:p>
                      <a:pPr algn="l"/>
                      <a:r>
                        <a:rPr lang="en-US" sz="1800" dirty="0"/>
                        <a:t>Process Layer</a:t>
                      </a:r>
                    </a:p>
                  </a:txBody>
                  <a:tcPr anchor="ctr"/>
                </a:tc>
                <a:tc>
                  <a:txBody>
                    <a:bodyPr/>
                    <a:lstStyle/>
                    <a:p>
                      <a:pPr algn="l"/>
                      <a:r>
                        <a:rPr lang="en-US" sz="1800" dirty="0"/>
                        <a:t>Applicatio</a:t>
                      </a:r>
                      <a:r>
                        <a:rPr lang="en-US" sz="1800" baseline="0" dirty="0"/>
                        <a:t>n Layer</a:t>
                      </a:r>
                      <a:endParaRPr lang="en-US" sz="1800" dirty="0"/>
                    </a:p>
                  </a:txBody>
                  <a:tcPr anchor="ctr"/>
                </a:tc>
                <a:tc>
                  <a:txBody>
                    <a:bodyPr/>
                    <a:lstStyle/>
                    <a:p>
                      <a:pPr algn="l"/>
                      <a:r>
                        <a:rPr lang="en-US" sz="1800" dirty="0"/>
                        <a:t>SMTP, HTTP, FTP, etc.</a:t>
                      </a:r>
                    </a:p>
                  </a:txBody>
                  <a:tcPr anchor="ctr"/>
                </a:tc>
                <a:extLst>
                  <a:ext uri="{0D108BD9-81ED-4DB2-BD59-A6C34878D82A}">
                    <a16:rowId xmlns="" xmlns:a16="http://schemas.microsoft.com/office/drawing/2014/main" val="10000"/>
                  </a:ext>
                </a:extLst>
              </a:tr>
              <a:tr h="557939">
                <a:tc>
                  <a:txBody>
                    <a:bodyPr/>
                    <a:lstStyle/>
                    <a:p>
                      <a:pPr algn="l"/>
                      <a:r>
                        <a:rPr lang="en-US" sz="1800" dirty="0"/>
                        <a:t>Host-to-host Layer</a:t>
                      </a:r>
                    </a:p>
                  </a:txBody>
                  <a:tcPr anchor="ctr"/>
                </a:tc>
                <a:tc>
                  <a:txBody>
                    <a:bodyPr/>
                    <a:lstStyle/>
                    <a:p>
                      <a:pPr algn="l"/>
                      <a:r>
                        <a:rPr lang="en-US" sz="1800" dirty="0"/>
                        <a:t>Transport Layer</a:t>
                      </a:r>
                    </a:p>
                  </a:txBody>
                  <a:tcPr anchor="ctr"/>
                </a:tc>
                <a:tc>
                  <a:txBody>
                    <a:bodyPr/>
                    <a:lstStyle/>
                    <a:p>
                      <a:pPr algn="l"/>
                      <a:r>
                        <a:rPr lang="en-US" sz="1800" dirty="0"/>
                        <a:t>TCP, UDP</a:t>
                      </a:r>
                    </a:p>
                  </a:txBody>
                  <a:tcPr anchor="ctr"/>
                </a:tc>
                <a:extLst>
                  <a:ext uri="{0D108BD9-81ED-4DB2-BD59-A6C34878D82A}">
                    <a16:rowId xmlns="" xmlns:a16="http://schemas.microsoft.com/office/drawing/2014/main" val="10001"/>
                  </a:ext>
                </a:extLst>
              </a:tr>
              <a:tr h="557939">
                <a:tc>
                  <a:txBody>
                    <a:bodyPr/>
                    <a:lstStyle/>
                    <a:p>
                      <a:pPr algn="l"/>
                      <a:r>
                        <a:rPr lang="en-US" sz="1800" dirty="0"/>
                        <a:t>Internet Layer</a:t>
                      </a:r>
                    </a:p>
                  </a:txBody>
                  <a:tcPr anchor="ctr"/>
                </a:tc>
                <a:tc>
                  <a:txBody>
                    <a:bodyPr/>
                    <a:lstStyle/>
                    <a:p>
                      <a:pPr algn="l"/>
                      <a:r>
                        <a:rPr lang="en-US" sz="1800" dirty="0"/>
                        <a:t>Network Layer</a:t>
                      </a:r>
                    </a:p>
                  </a:txBody>
                  <a:tcPr anchor="ctr"/>
                </a:tc>
                <a:tc>
                  <a:txBody>
                    <a:bodyPr/>
                    <a:lstStyle/>
                    <a:p>
                      <a:pPr algn="l"/>
                      <a:r>
                        <a:rPr lang="en-US" sz="1800" dirty="0"/>
                        <a:t>IP. ICMP, IGMP</a:t>
                      </a:r>
                    </a:p>
                  </a:txBody>
                  <a:tcPr anchor="ctr"/>
                </a:tc>
                <a:extLst>
                  <a:ext uri="{0D108BD9-81ED-4DB2-BD59-A6C34878D82A}">
                    <a16:rowId xmlns="" xmlns:a16="http://schemas.microsoft.com/office/drawing/2014/main" val="10002"/>
                  </a:ext>
                </a:extLst>
              </a:tr>
              <a:tr h="557939">
                <a:tc rowSpan="2">
                  <a:txBody>
                    <a:bodyPr/>
                    <a:lstStyle/>
                    <a:p>
                      <a:pPr algn="l"/>
                      <a:r>
                        <a:rPr lang="en-US" sz="1800" dirty="0"/>
                        <a:t>Network Access Layer</a:t>
                      </a:r>
                    </a:p>
                  </a:txBody>
                  <a:tcPr anchor="ctr"/>
                </a:tc>
                <a:tc>
                  <a:txBody>
                    <a:bodyPr/>
                    <a:lstStyle/>
                    <a:p>
                      <a:pPr algn="l"/>
                      <a:r>
                        <a:rPr lang="en-US" sz="1800" dirty="0"/>
                        <a:t>Logical Link Layer</a:t>
                      </a:r>
                    </a:p>
                  </a:txBody>
                  <a:tcPr anchor="ctr"/>
                </a:tc>
                <a:tc>
                  <a:txBody>
                    <a:bodyPr/>
                    <a:lstStyle/>
                    <a:p>
                      <a:pPr algn="l"/>
                      <a:r>
                        <a:rPr lang="en-US" sz="1800" dirty="0"/>
                        <a:t>Device Drivers (IEEE802.x)</a:t>
                      </a:r>
                    </a:p>
                  </a:txBody>
                  <a:tcPr anchor="ctr"/>
                </a:tc>
                <a:extLst>
                  <a:ext uri="{0D108BD9-81ED-4DB2-BD59-A6C34878D82A}">
                    <a16:rowId xmlns="" xmlns:a16="http://schemas.microsoft.com/office/drawing/2014/main" val="10003"/>
                  </a:ext>
                </a:extLst>
              </a:tr>
              <a:tr h="557939">
                <a:tc vMerge="1">
                  <a:txBody>
                    <a:bodyPr/>
                    <a:lstStyle/>
                    <a:p>
                      <a:endParaRPr lang="en-US" sz="1800" dirty="0"/>
                    </a:p>
                  </a:txBody>
                  <a:tcPr/>
                </a:tc>
                <a:tc>
                  <a:txBody>
                    <a:bodyPr/>
                    <a:lstStyle/>
                    <a:p>
                      <a:pPr algn="l"/>
                      <a:r>
                        <a:rPr lang="en-US" sz="1800" dirty="0"/>
                        <a:t>Physical Layer</a:t>
                      </a:r>
                    </a:p>
                  </a:txBody>
                  <a:tcPr anchor="ctr"/>
                </a:tc>
                <a:tc>
                  <a:txBody>
                    <a:bodyPr/>
                    <a:lstStyle/>
                    <a:p>
                      <a:pPr algn="l"/>
                      <a:r>
                        <a:rPr lang="en-US" sz="1800" dirty="0"/>
                        <a:t>Network Adapters</a:t>
                      </a:r>
                    </a:p>
                  </a:txBody>
                  <a:tcPr anchor="ctr"/>
                </a:tc>
                <a:extLst>
                  <a:ext uri="{0D108BD9-81ED-4DB2-BD59-A6C34878D82A}">
                    <a16:rowId xmlns=""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1820756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EAE4F0-B342-45E4-94DE-A5D4924DDBA8}"/>
              </a:ext>
            </a:extLst>
          </p:cNvPr>
          <p:cNvSpPr>
            <a:spLocks noGrp="1"/>
          </p:cNvSpPr>
          <p:nvPr>
            <p:ph type="title"/>
          </p:nvPr>
        </p:nvSpPr>
        <p:spPr/>
        <p:txBody>
          <a:bodyPr/>
          <a:lstStyle/>
          <a:p>
            <a:r>
              <a:rPr lang="en-US" dirty="0"/>
              <a:t>Encapsulation</a:t>
            </a:r>
          </a:p>
        </p:txBody>
      </p:sp>
      <p:sp>
        <p:nvSpPr>
          <p:cNvPr id="3" name="Content Placeholder 2">
            <a:extLst>
              <a:ext uri="{FF2B5EF4-FFF2-40B4-BE49-F238E27FC236}">
                <a16:creationId xmlns="" xmlns:a16="http://schemas.microsoft.com/office/drawing/2014/main" id="{D107A444-BAF9-4762-B08C-DC215832F56E}"/>
              </a:ext>
            </a:extLst>
          </p:cNvPr>
          <p:cNvSpPr>
            <a:spLocks noGrp="1"/>
          </p:cNvSpPr>
          <p:nvPr>
            <p:ph idx="1"/>
          </p:nvPr>
        </p:nvSpPr>
        <p:spPr>
          <a:xfrm>
            <a:off x="628650" y="1377863"/>
            <a:ext cx="7886700" cy="4799100"/>
          </a:xfrm>
        </p:spPr>
        <p:txBody>
          <a:bodyPr/>
          <a:lstStyle/>
          <a:p>
            <a:r>
              <a:rPr lang="en-US" dirty="0"/>
              <a:t>For any layered network model, encapsulation is key. For example, for an http request:</a:t>
            </a:r>
          </a:p>
        </p:txBody>
      </p:sp>
      <p:sp>
        <p:nvSpPr>
          <p:cNvPr id="4" name="Slide Number Placeholder 3">
            <a:extLst>
              <a:ext uri="{FF2B5EF4-FFF2-40B4-BE49-F238E27FC236}">
                <a16:creationId xmlns="" xmlns:a16="http://schemas.microsoft.com/office/drawing/2014/main" id="{65DE1F3F-209A-40D7-A222-4714644BA711}"/>
              </a:ext>
            </a:extLst>
          </p:cNvPr>
          <p:cNvSpPr>
            <a:spLocks noGrp="1"/>
          </p:cNvSpPr>
          <p:nvPr>
            <p:ph type="sldNum" sz="quarter" idx="10"/>
          </p:nvPr>
        </p:nvSpPr>
        <p:spPr/>
        <p:txBody>
          <a:bodyPr/>
          <a:lstStyle/>
          <a:p>
            <a:pPr>
              <a:defRPr/>
            </a:pPr>
            <a:fld id="{A722859C-89A0-4C1D-B3B9-DD0F9998A67A}" type="slidenum">
              <a:rPr lang="en-US" smtClean="0"/>
              <a:pPr>
                <a:defRPr/>
              </a:pPr>
              <a:t>16</a:t>
            </a:fld>
            <a:endParaRPr lang="en-US" dirty="0"/>
          </a:p>
        </p:txBody>
      </p:sp>
      <p:sp>
        <p:nvSpPr>
          <p:cNvPr id="5" name="Rectangle 4" descr="Sample http packet" title="HTTP Packet">
            <a:extLst>
              <a:ext uri="{FF2B5EF4-FFF2-40B4-BE49-F238E27FC236}">
                <a16:creationId xmlns="" xmlns:a16="http://schemas.microsoft.com/office/drawing/2014/main" id="{47F9947B-5F62-4CB1-9892-B042FA48F4F7}"/>
              </a:ext>
            </a:extLst>
          </p:cNvPr>
          <p:cNvSpPr/>
          <p:nvPr/>
        </p:nvSpPr>
        <p:spPr>
          <a:xfrm>
            <a:off x="3301146" y="2479729"/>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p:txBody>
      </p:sp>
      <p:grpSp>
        <p:nvGrpSpPr>
          <p:cNvPr id="22" name="Group 21" descr="TCP Header prepended to HTTP packet." title="TCP Wrapped HTTP packet">
            <a:extLst>
              <a:ext uri="{FF2B5EF4-FFF2-40B4-BE49-F238E27FC236}">
                <a16:creationId xmlns="" xmlns:a16="http://schemas.microsoft.com/office/drawing/2014/main" id="{FA27DC24-98BE-4928-98C3-30A503E17FFA}"/>
              </a:ext>
            </a:extLst>
          </p:cNvPr>
          <p:cNvGrpSpPr/>
          <p:nvPr/>
        </p:nvGrpSpPr>
        <p:grpSpPr>
          <a:xfrm>
            <a:off x="2309255" y="3402731"/>
            <a:ext cx="1983782" cy="464950"/>
            <a:chOff x="2696706" y="3125491"/>
            <a:chExt cx="1983782" cy="464950"/>
          </a:xfrm>
        </p:grpSpPr>
        <p:sp>
          <p:nvSpPr>
            <p:cNvPr id="6" name="Rectangle 5">
              <a:extLst>
                <a:ext uri="{FF2B5EF4-FFF2-40B4-BE49-F238E27FC236}">
                  <a16:creationId xmlns="" xmlns:a16="http://schemas.microsoft.com/office/drawing/2014/main" id="{FC160E11-66DA-4D3A-8A05-26573FC28D29}"/>
                </a:ext>
              </a:extLst>
            </p:cNvPr>
            <p:cNvSpPr/>
            <p:nvPr/>
          </p:nvSpPr>
          <p:spPr>
            <a:xfrm>
              <a:off x="3688597" y="3125492"/>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p:txBody>
        </p:sp>
        <p:sp>
          <p:nvSpPr>
            <p:cNvPr id="7" name="Rectangle 6">
              <a:extLst>
                <a:ext uri="{FF2B5EF4-FFF2-40B4-BE49-F238E27FC236}">
                  <a16:creationId xmlns="" xmlns:a16="http://schemas.microsoft.com/office/drawing/2014/main" id="{51CA4A83-0567-4F0D-8F6E-A497B1A24168}"/>
                </a:ext>
              </a:extLst>
            </p:cNvPr>
            <p:cNvSpPr/>
            <p:nvPr/>
          </p:nvSpPr>
          <p:spPr>
            <a:xfrm>
              <a:off x="2696706" y="3125491"/>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TCP Header</a:t>
              </a:r>
            </a:p>
          </p:txBody>
        </p:sp>
      </p:grpSp>
      <p:grpSp>
        <p:nvGrpSpPr>
          <p:cNvPr id="21" name="Group 20" descr="IP Header prepended to from of TCP packet (which contains TCP header prepedned to HTTP packet)" title="IP Wrapped TCP Packet">
            <a:extLst>
              <a:ext uri="{FF2B5EF4-FFF2-40B4-BE49-F238E27FC236}">
                <a16:creationId xmlns="" xmlns:a16="http://schemas.microsoft.com/office/drawing/2014/main" id="{9FE580B5-C821-4439-87A1-006C1B4D1609}"/>
              </a:ext>
            </a:extLst>
          </p:cNvPr>
          <p:cNvGrpSpPr/>
          <p:nvPr/>
        </p:nvGrpSpPr>
        <p:grpSpPr>
          <a:xfrm>
            <a:off x="1317364" y="4453178"/>
            <a:ext cx="2975673" cy="466685"/>
            <a:chOff x="1704815" y="3817747"/>
            <a:chExt cx="2975673" cy="466685"/>
          </a:xfrm>
        </p:grpSpPr>
        <p:sp>
          <p:nvSpPr>
            <p:cNvPr id="11" name="Rectangle 10">
              <a:extLst>
                <a:ext uri="{FF2B5EF4-FFF2-40B4-BE49-F238E27FC236}">
                  <a16:creationId xmlns="" xmlns:a16="http://schemas.microsoft.com/office/drawing/2014/main" id="{815D1D12-E8B5-44D7-B36D-BB756E714C72}"/>
                </a:ext>
              </a:extLst>
            </p:cNvPr>
            <p:cNvSpPr/>
            <p:nvPr/>
          </p:nvSpPr>
          <p:spPr>
            <a:xfrm>
              <a:off x="3688597" y="3819483"/>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p:txBody>
        </p:sp>
        <p:sp>
          <p:nvSpPr>
            <p:cNvPr id="12" name="Rectangle 11">
              <a:extLst>
                <a:ext uri="{FF2B5EF4-FFF2-40B4-BE49-F238E27FC236}">
                  <a16:creationId xmlns="" xmlns:a16="http://schemas.microsoft.com/office/drawing/2014/main" id="{6582AF6C-18B2-4D31-B30B-B4EA39C67797}"/>
                </a:ext>
              </a:extLst>
            </p:cNvPr>
            <p:cNvSpPr/>
            <p:nvPr/>
          </p:nvSpPr>
          <p:spPr>
            <a:xfrm>
              <a:off x="2696706" y="3819482"/>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TCP Header</a:t>
              </a:r>
            </a:p>
          </p:txBody>
        </p:sp>
        <p:sp>
          <p:nvSpPr>
            <p:cNvPr id="13" name="Rectangle 12">
              <a:extLst>
                <a:ext uri="{FF2B5EF4-FFF2-40B4-BE49-F238E27FC236}">
                  <a16:creationId xmlns="" xmlns:a16="http://schemas.microsoft.com/office/drawing/2014/main" id="{1B9BF5F9-525E-42CB-8FF6-AAF56789B263}"/>
                </a:ext>
              </a:extLst>
            </p:cNvPr>
            <p:cNvSpPr/>
            <p:nvPr/>
          </p:nvSpPr>
          <p:spPr>
            <a:xfrm>
              <a:off x="1704815" y="3817747"/>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 Header</a:t>
              </a:r>
            </a:p>
          </p:txBody>
        </p:sp>
      </p:grpSp>
      <p:grpSp>
        <p:nvGrpSpPr>
          <p:cNvPr id="20" name="Group 19" descr="PPP protocol transmits full packet from one machine to the next." title="PPP Encapsulation">
            <a:extLst>
              <a:ext uri="{FF2B5EF4-FFF2-40B4-BE49-F238E27FC236}">
                <a16:creationId xmlns="" xmlns:a16="http://schemas.microsoft.com/office/drawing/2014/main" id="{A53E8AC5-4BDE-4807-8B45-BE1FA2705970}"/>
              </a:ext>
            </a:extLst>
          </p:cNvPr>
          <p:cNvGrpSpPr/>
          <p:nvPr/>
        </p:nvGrpSpPr>
        <p:grpSpPr>
          <a:xfrm>
            <a:off x="390854" y="5377916"/>
            <a:ext cx="4122549" cy="728420"/>
            <a:chOff x="790414" y="5377916"/>
            <a:chExt cx="4122549" cy="728420"/>
          </a:xfrm>
        </p:grpSpPr>
        <p:sp>
          <p:nvSpPr>
            <p:cNvPr id="17" name="Rectangle: Rounded Corners 16" descr="PPP protocol encapsulated whole packet to allow node to node communication." title="PPP Encapsulation">
              <a:extLst>
                <a:ext uri="{FF2B5EF4-FFF2-40B4-BE49-F238E27FC236}">
                  <a16:creationId xmlns="" xmlns:a16="http://schemas.microsoft.com/office/drawing/2014/main" id="{D1A368D7-1675-4102-9A13-8842296976CE}"/>
                </a:ext>
              </a:extLst>
            </p:cNvPr>
            <p:cNvSpPr/>
            <p:nvPr/>
          </p:nvSpPr>
          <p:spPr>
            <a:xfrm>
              <a:off x="790414" y="5377916"/>
              <a:ext cx="4122549" cy="7284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dirty="0"/>
                <a:t>PPP</a:t>
              </a:r>
            </a:p>
          </p:txBody>
        </p:sp>
        <p:sp>
          <p:nvSpPr>
            <p:cNvPr id="14" name="Rectangle 13">
              <a:extLst>
                <a:ext uri="{FF2B5EF4-FFF2-40B4-BE49-F238E27FC236}">
                  <a16:creationId xmlns="" xmlns:a16="http://schemas.microsoft.com/office/drawing/2014/main" id="{8DF1BB35-A912-426E-B9B9-20037757CC0A}"/>
                </a:ext>
              </a:extLst>
            </p:cNvPr>
            <p:cNvSpPr/>
            <p:nvPr/>
          </p:nvSpPr>
          <p:spPr>
            <a:xfrm>
              <a:off x="3688597" y="5504274"/>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p:txBody>
        </p:sp>
        <p:sp>
          <p:nvSpPr>
            <p:cNvPr id="15" name="Rectangle 14">
              <a:extLst>
                <a:ext uri="{FF2B5EF4-FFF2-40B4-BE49-F238E27FC236}">
                  <a16:creationId xmlns="" xmlns:a16="http://schemas.microsoft.com/office/drawing/2014/main" id="{EA7372A8-4A10-4EC7-8B98-EA15AC321F2E}"/>
                </a:ext>
              </a:extLst>
            </p:cNvPr>
            <p:cNvSpPr/>
            <p:nvPr/>
          </p:nvSpPr>
          <p:spPr>
            <a:xfrm>
              <a:off x="2696706" y="5504273"/>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TCP Header</a:t>
              </a:r>
            </a:p>
          </p:txBody>
        </p:sp>
        <p:sp>
          <p:nvSpPr>
            <p:cNvPr id="16" name="Rectangle 15">
              <a:extLst>
                <a:ext uri="{FF2B5EF4-FFF2-40B4-BE49-F238E27FC236}">
                  <a16:creationId xmlns="" xmlns:a16="http://schemas.microsoft.com/office/drawing/2014/main" id="{E7B96A87-8031-4AB6-AEEE-5AA19A026E43}"/>
                </a:ext>
              </a:extLst>
            </p:cNvPr>
            <p:cNvSpPr/>
            <p:nvPr/>
          </p:nvSpPr>
          <p:spPr>
            <a:xfrm>
              <a:off x="1704815" y="5502538"/>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 Header</a:t>
              </a:r>
            </a:p>
          </p:txBody>
        </p:sp>
      </p:grpSp>
      <p:sp>
        <p:nvSpPr>
          <p:cNvPr id="18" name="TextBox 17">
            <a:extLst>
              <a:ext uri="{FF2B5EF4-FFF2-40B4-BE49-F238E27FC236}">
                <a16:creationId xmlns="" xmlns:a16="http://schemas.microsoft.com/office/drawing/2014/main" id="{7E032516-B8EA-4A47-B9AC-C2F7D481E7F8}"/>
              </a:ext>
            </a:extLst>
          </p:cNvPr>
          <p:cNvSpPr txBox="1"/>
          <p:nvPr/>
        </p:nvSpPr>
        <p:spPr>
          <a:xfrm>
            <a:off x="4621890" y="2389037"/>
            <a:ext cx="4289636" cy="646331"/>
          </a:xfrm>
          <a:prstGeom prst="rect">
            <a:avLst/>
          </a:prstGeom>
          <a:noFill/>
        </p:spPr>
        <p:txBody>
          <a:bodyPr wrap="square" rtlCol="0">
            <a:spAutoFit/>
          </a:bodyPr>
          <a:lstStyle/>
          <a:p>
            <a:r>
              <a:rPr lang="en-US" dirty="0"/>
              <a:t>http request/response may include a large amount of data</a:t>
            </a:r>
          </a:p>
        </p:txBody>
      </p:sp>
      <p:sp>
        <p:nvSpPr>
          <p:cNvPr id="19" name="TextBox 18">
            <a:extLst>
              <a:ext uri="{FF2B5EF4-FFF2-40B4-BE49-F238E27FC236}">
                <a16:creationId xmlns="" xmlns:a16="http://schemas.microsoft.com/office/drawing/2014/main" id="{04AB0A22-6DE2-4C99-A6D7-CD8A9222D4E0}"/>
              </a:ext>
            </a:extLst>
          </p:cNvPr>
          <p:cNvSpPr txBox="1"/>
          <p:nvPr/>
        </p:nvSpPr>
        <p:spPr>
          <a:xfrm>
            <a:off x="4621890" y="3312039"/>
            <a:ext cx="4289636" cy="646331"/>
          </a:xfrm>
          <a:prstGeom prst="rect">
            <a:avLst/>
          </a:prstGeom>
          <a:noFill/>
        </p:spPr>
        <p:txBody>
          <a:bodyPr wrap="square" rtlCol="0">
            <a:spAutoFit/>
          </a:bodyPr>
          <a:lstStyle/>
          <a:p>
            <a:r>
              <a:rPr lang="en-US" dirty="0"/>
              <a:t>TCP provides connection management and reliable delivery</a:t>
            </a:r>
          </a:p>
        </p:txBody>
      </p:sp>
      <p:sp>
        <p:nvSpPr>
          <p:cNvPr id="23" name="TextBox 22">
            <a:extLst>
              <a:ext uri="{FF2B5EF4-FFF2-40B4-BE49-F238E27FC236}">
                <a16:creationId xmlns="" xmlns:a16="http://schemas.microsoft.com/office/drawing/2014/main" id="{9E0523DA-7AE4-4D71-82BB-56655D69DDAF}"/>
              </a:ext>
            </a:extLst>
          </p:cNvPr>
          <p:cNvSpPr txBox="1"/>
          <p:nvPr/>
        </p:nvSpPr>
        <p:spPr>
          <a:xfrm>
            <a:off x="4621890" y="4364224"/>
            <a:ext cx="4091547" cy="646331"/>
          </a:xfrm>
          <a:prstGeom prst="rect">
            <a:avLst/>
          </a:prstGeom>
          <a:noFill/>
        </p:spPr>
        <p:txBody>
          <a:bodyPr wrap="square" rtlCol="0">
            <a:spAutoFit/>
          </a:bodyPr>
          <a:lstStyle/>
          <a:p>
            <a:r>
              <a:rPr lang="en-US" dirty="0"/>
              <a:t>IP provides machine to machine delivery, may segment data</a:t>
            </a:r>
          </a:p>
        </p:txBody>
      </p:sp>
      <p:sp>
        <p:nvSpPr>
          <p:cNvPr id="24" name="TextBox 23">
            <a:extLst>
              <a:ext uri="{FF2B5EF4-FFF2-40B4-BE49-F238E27FC236}">
                <a16:creationId xmlns="" xmlns:a16="http://schemas.microsoft.com/office/drawing/2014/main" id="{9FC8CD82-1B6F-45DC-B783-5A2B7DC0965C}"/>
              </a:ext>
            </a:extLst>
          </p:cNvPr>
          <p:cNvSpPr txBox="1"/>
          <p:nvPr/>
        </p:nvSpPr>
        <p:spPr>
          <a:xfrm>
            <a:off x="4621890" y="5309942"/>
            <a:ext cx="4289636" cy="923330"/>
          </a:xfrm>
          <a:prstGeom prst="rect">
            <a:avLst/>
          </a:prstGeom>
          <a:noFill/>
        </p:spPr>
        <p:txBody>
          <a:bodyPr wrap="square" rtlCol="0">
            <a:spAutoFit/>
          </a:bodyPr>
          <a:lstStyle/>
          <a:p>
            <a:r>
              <a:rPr lang="en-US" dirty="0"/>
              <a:t>Point-to-Point Protocol provide delivery from one machine to next. may compress, modify, encrypt data, etc.</a:t>
            </a:r>
          </a:p>
        </p:txBody>
      </p:sp>
    </p:spTree>
    <p:custDataLst>
      <p:tags r:id="rId1"/>
    </p:custDataLst>
    <p:extLst>
      <p:ext uri="{BB962C8B-B14F-4D97-AF65-F5344CB8AC3E}">
        <p14:creationId xmlns:p14="http://schemas.microsoft.com/office/powerpoint/2010/main" val="851839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17</a:t>
            </a:fld>
            <a:endParaRPr lang="en-US" dirty="0"/>
          </a:p>
        </p:txBody>
      </p:sp>
      <p:sp>
        <p:nvSpPr>
          <p:cNvPr id="19" name="Text Placeholder 7">
            <a:extLst>
              <a:ext uri="{FF2B5EF4-FFF2-40B4-BE49-F238E27FC236}">
                <a16:creationId xmlns="" xmlns:a16="http://schemas.microsoft.com/office/drawing/2014/main" id="{2785A2B3-FCF4-4D59-9841-12917D91B27A}"/>
              </a:ext>
            </a:extLst>
          </p:cNvPr>
          <p:cNvSpPr txBox="1">
            <a:spLocks/>
          </p:cNvSpPr>
          <p:nvPr/>
        </p:nvSpPr>
        <p:spPr>
          <a:xfrm>
            <a:off x="725683" y="871606"/>
            <a:ext cx="7893050" cy="5114787"/>
          </a:xfrm>
          <a:prstGeom prst="rect">
            <a:avLst/>
          </a:prstGeom>
        </p:spPr>
        <p:txBody>
          <a:bodyPr/>
          <a:lstStyle>
            <a:lvl1pPr marL="0" indent="0" algn="ctr" defTabSz="685800" rtl="0" eaLnBrk="0" fontAlgn="base" hangingPunct="0">
              <a:lnSpc>
                <a:spcPct val="90000"/>
              </a:lnSpc>
              <a:spcBef>
                <a:spcPts val="750"/>
              </a:spcBef>
              <a:spcAft>
                <a:spcPct val="0"/>
              </a:spcAft>
              <a:buFont typeface="Arial" charset="0"/>
              <a:buNone/>
              <a:defRPr sz="1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sz="1600" dirty="0"/>
              <a:t>Except where otherwise noted, this work is licensed under https://creativecommons.org/licenses/by-nc-sa/4.0/</a:t>
            </a:r>
            <a:br>
              <a:rPr lang="en-US" sz="1600" dirty="0"/>
            </a:br>
            <a:r>
              <a:rPr lang="en-US" sz="1600" dirty="0"/>
              <a:t/>
            </a:r>
            <a:br>
              <a:rPr lang="en-US" sz="1600" dirty="0"/>
            </a:br>
            <a:r>
              <a:rPr lang="en-US" sz="1600" dirty="0"/>
              <a:t>Not withstanding the non-commercial license terms, non-profit educational institutions are granted a non-exclusive license to adapt and use this material, with attribution.</a:t>
            </a:r>
            <a:br>
              <a:rPr lang="en-US" sz="1600" dirty="0"/>
            </a:br>
            <a:r>
              <a:rPr lang="en-US" sz="1600" dirty="0"/>
              <a:t/>
            </a:r>
            <a:br>
              <a:rPr lang="en-US" sz="1600" dirty="0"/>
            </a:br>
            <a:r>
              <a:rPr lang="en-US" sz="1600" dirty="0"/>
              <a:t>Creative Commons and the double C in a circle are registered trademarks of Creative commons in the United States and other countries. Third party marks and brands are the property of their respective holders</a:t>
            </a:r>
            <a:r>
              <a:rPr lang="en-US" sz="1600" dirty="0" smtClean="0"/>
              <a:t>.</a:t>
            </a:r>
          </a:p>
          <a:p>
            <a:r>
              <a:rPr lang="en-US" sz="1600" dirty="0"/>
              <a:t>Project sponsored by the National Security Agency under grant Number </a:t>
            </a:r>
            <a:r>
              <a:rPr lang="en-US" sz="1600" dirty="0" smtClean="0"/>
              <a:t>H98230-17-1-0199. The </a:t>
            </a:r>
            <a:r>
              <a:rPr lang="en-US" sz="1600" dirty="0"/>
              <a:t>United States Government is authorized to reproduce and distribute reprints notwithstanding any copyright notation herein.</a:t>
            </a:r>
          </a:p>
          <a:p>
            <a:endParaRPr lang="en-US" sz="1600" dirty="0"/>
          </a:p>
        </p:txBody>
      </p:sp>
    </p:spTree>
    <p:custDataLst>
      <p:tags r:id="rId1"/>
    </p:custDataLst>
    <p:extLst>
      <p:ext uri="{BB962C8B-B14F-4D97-AF65-F5344CB8AC3E}">
        <p14:creationId xmlns:p14="http://schemas.microsoft.com/office/powerpoint/2010/main" val="205353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DDDE79-84CD-4BD4-8191-64CD17F70EB2}"/>
              </a:ext>
            </a:extLst>
          </p:cNvPr>
          <p:cNvSpPr>
            <a:spLocks noGrp="1"/>
          </p:cNvSpPr>
          <p:nvPr>
            <p:ph type="title"/>
          </p:nvPr>
        </p:nvSpPr>
        <p:spPr/>
        <p:txBody>
          <a:bodyPr/>
          <a:lstStyle/>
          <a:p>
            <a:r>
              <a:rPr lang="en-US" dirty="0"/>
              <a:t>Internetworking Module</a:t>
            </a:r>
          </a:p>
        </p:txBody>
      </p:sp>
      <p:sp>
        <p:nvSpPr>
          <p:cNvPr id="3" name="Content Placeholder 2">
            <a:extLst>
              <a:ext uri="{FF2B5EF4-FFF2-40B4-BE49-F238E27FC236}">
                <a16:creationId xmlns="" xmlns:a16="http://schemas.microsoft.com/office/drawing/2014/main" id="{1E11D7D9-AFF5-4F1C-A116-5D460DCCEF0D}"/>
              </a:ext>
            </a:extLst>
          </p:cNvPr>
          <p:cNvSpPr>
            <a:spLocks noGrp="1"/>
          </p:cNvSpPr>
          <p:nvPr>
            <p:ph idx="1"/>
          </p:nvPr>
        </p:nvSpPr>
        <p:spPr/>
        <p:txBody>
          <a:bodyPr/>
          <a:lstStyle/>
          <a:p>
            <a:r>
              <a:rPr lang="en-US" b="1" dirty="0"/>
              <a:t>Module Description:</a:t>
            </a:r>
            <a:r>
              <a:rPr lang="en-US" dirty="0"/>
              <a:t> ​</a:t>
            </a:r>
          </a:p>
          <a:p>
            <a:r>
              <a:rPr lang="en-US" dirty="0"/>
              <a:t>The intent of this Knowledge Unit is to provide students with an understanding of networking and internet protocols.</a:t>
            </a:r>
          </a:p>
          <a:p>
            <a:r>
              <a:rPr lang="en-US" dirty="0"/>
              <a:t>Topics:​</a:t>
            </a:r>
          </a:p>
          <a:p>
            <a:pPr lvl="1"/>
            <a:r>
              <a:rPr lang="en-US" dirty="0"/>
              <a:t>Lesson 1: Networking Overview​</a:t>
            </a:r>
          </a:p>
          <a:p>
            <a:pPr lvl="1"/>
            <a:r>
              <a:rPr lang="en-US" dirty="0"/>
              <a:t>Lesson 2: Internetworking</a:t>
            </a:r>
          </a:p>
          <a:p>
            <a:pPr lvl="1"/>
            <a:r>
              <a:rPr lang="en-US" dirty="0"/>
              <a:t>Lesson 3: PCAP File Format</a:t>
            </a:r>
          </a:p>
          <a:p>
            <a:pPr marL="342900" lvl="1" indent="0">
              <a:buNone/>
            </a:pPr>
            <a:endParaRPr lang="en-US" dirty="0"/>
          </a:p>
        </p:txBody>
      </p:sp>
      <p:sp>
        <p:nvSpPr>
          <p:cNvPr id="4" name="Slide Number Placeholder 3">
            <a:extLst>
              <a:ext uri="{FF2B5EF4-FFF2-40B4-BE49-F238E27FC236}">
                <a16:creationId xmlns="" xmlns:a16="http://schemas.microsoft.com/office/drawing/2014/main" id="{95BCECBD-F96D-47DA-9A6D-248B240ABC8D}"/>
              </a:ext>
            </a:extLst>
          </p:cNvPr>
          <p:cNvSpPr>
            <a:spLocks noGrp="1"/>
          </p:cNvSpPr>
          <p:nvPr>
            <p:ph type="sldNum" sz="quarter" idx="10"/>
          </p:nvPr>
        </p:nvSpPr>
        <p:spPr/>
        <p:txBody>
          <a:bodyPr/>
          <a:lstStyle/>
          <a:p>
            <a:pPr>
              <a:defRPr/>
            </a:pPr>
            <a:fld id="{A722859C-89A0-4C1D-B3B9-DD0F9998A67A}" type="slidenum">
              <a:rPr lang="en-US" smtClean="0"/>
              <a:pPr>
                <a:defRPr/>
              </a:pPr>
              <a:t>2</a:t>
            </a:fld>
            <a:endParaRPr lang="en-US" dirty="0"/>
          </a:p>
        </p:txBody>
      </p:sp>
    </p:spTree>
    <p:custDataLst>
      <p:tags r:id="rId1"/>
    </p:custDataLst>
    <p:extLst>
      <p:ext uri="{BB962C8B-B14F-4D97-AF65-F5344CB8AC3E}">
        <p14:creationId xmlns:p14="http://schemas.microsoft.com/office/powerpoint/2010/main" val="753152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Learning Outcomes</a:t>
            </a:r>
          </a:p>
        </p:txBody>
      </p:sp>
      <p:sp>
        <p:nvSpPr>
          <p:cNvPr id="14338" name="Content Placeholder 2"/>
          <p:cNvSpPr>
            <a:spLocks noGrp="1"/>
          </p:cNvSpPr>
          <p:nvPr>
            <p:ph idx="1"/>
          </p:nvPr>
        </p:nvSpPr>
        <p:spPr/>
        <p:txBody>
          <a:bodyPr/>
          <a:lstStyle/>
          <a:p>
            <a:r>
              <a:rPr lang="en-US" dirty="0"/>
              <a:t>Upon completion of this lesson:</a:t>
            </a:r>
          </a:p>
          <a:p>
            <a:pPr lvl="1"/>
            <a:r>
              <a:rPr lang="en-US" dirty="0"/>
              <a:t>Students will be able to describe and discuss data network architectures and protocols.</a:t>
            </a:r>
          </a:p>
          <a:p>
            <a:pPr lvl="1"/>
            <a:r>
              <a:rPr lang="en-US" dirty="0"/>
              <a:t>Students will be able to describe the ISO networking model.</a:t>
            </a:r>
          </a:p>
          <a:p>
            <a:pPr marL="342900" lvl="1" indent="0">
              <a:buNone/>
            </a:pPr>
            <a:endParaRPr lang="en-US" dirty="0"/>
          </a:p>
        </p:txBody>
      </p:sp>
      <p:sp>
        <p:nvSpPr>
          <p:cNvPr id="3" name="Slide Number Placeholder 2">
            <a:extLst>
              <a:ext uri="{FF2B5EF4-FFF2-40B4-BE49-F238E27FC236}">
                <a16:creationId xmlns="" xmlns:a16="http://schemas.microsoft.com/office/drawing/2014/main" id="{0B1163B0-19D9-4859-8B88-CD4B646011C3}"/>
              </a:ext>
            </a:extLst>
          </p:cNvPr>
          <p:cNvSpPr>
            <a:spLocks noGrp="1"/>
          </p:cNvSpPr>
          <p:nvPr>
            <p:ph type="sldNum" sz="quarter" idx="10"/>
          </p:nvPr>
        </p:nvSpPr>
        <p:spPr/>
        <p:txBody>
          <a:bodyPr/>
          <a:lstStyle/>
          <a:p>
            <a:fld id="{A722859C-89A0-4C1D-B3B9-DD0F9998A67A}" type="slidenum">
              <a:rPr lang="en-US" smtClean="0"/>
              <a:pPr/>
              <a:t>3</a:t>
            </a:fld>
            <a:endParaRPr lang="en-US" dirty="0"/>
          </a:p>
        </p:txBody>
      </p:sp>
    </p:spTree>
    <p:custDataLst>
      <p:tags r:id="rId1"/>
    </p:custDataLst>
    <p:extLst>
      <p:ext uri="{BB962C8B-B14F-4D97-AF65-F5344CB8AC3E}">
        <p14:creationId xmlns:p14="http://schemas.microsoft.com/office/powerpoint/2010/main" val="392985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Networking Background (part 1)</a:t>
            </a:r>
          </a:p>
        </p:txBody>
      </p:sp>
      <p:sp>
        <p:nvSpPr>
          <p:cNvPr id="21506" name="Rectangle 3"/>
          <p:cNvSpPr>
            <a:spLocks noGrp="1" noChangeArrowheads="1"/>
          </p:cNvSpPr>
          <p:nvPr>
            <p:ph idx="1"/>
          </p:nvPr>
        </p:nvSpPr>
        <p:spPr/>
        <p:txBody>
          <a:bodyPr/>
          <a:lstStyle/>
          <a:p>
            <a:r>
              <a:rPr lang="en-US" dirty="0"/>
              <a:t>What are networked systems?</a:t>
            </a:r>
          </a:p>
          <a:p>
            <a:pPr lvl="1"/>
            <a:r>
              <a:rPr lang="en-US" dirty="0"/>
              <a:t>A set of devices (hosts) connected by a communication medium that are able to share data through transmission over the media</a:t>
            </a:r>
          </a:p>
          <a:p>
            <a:pPr lvl="1"/>
            <a:r>
              <a:rPr lang="en-US" dirty="0"/>
              <a:t>System Characteristics include (but are not limited to)</a:t>
            </a:r>
          </a:p>
          <a:p>
            <a:pPr lvl="2"/>
            <a:r>
              <a:rPr lang="en-US" dirty="0"/>
              <a:t>Physical properties of the communication signals</a:t>
            </a:r>
          </a:p>
          <a:p>
            <a:pPr lvl="2"/>
            <a:r>
              <a:rPr lang="en-US" dirty="0"/>
              <a:t>Physical topology of the communication medium and logical topology of the data transmission</a:t>
            </a:r>
          </a:p>
          <a:p>
            <a:pPr lvl="2"/>
            <a:r>
              <a:rPr lang="en-US" dirty="0"/>
              <a:t>Format and timing of the signals</a:t>
            </a:r>
          </a:p>
          <a:p>
            <a:pPr lvl="2"/>
            <a:r>
              <a:rPr lang="en-US" dirty="0"/>
              <a:t>Error and Flow control, connection management, recovery, security </a:t>
            </a:r>
          </a:p>
        </p:txBody>
      </p:sp>
      <p:sp>
        <p:nvSpPr>
          <p:cNvPr id="21509" name="Slide Number Placeholder 4"/>
          <p:cNvSpPr>
            <a:spLocks noGrp="1"/>
          </p:cNvSpPr>
          <p:nvPr>
            <p:ph type="sldNum" sz="quarter" idx="10"/>
          </p:nvPr>
        </p:nvSpPr>
        <p:spPr/>
        <p:txBody>
          <a:bodyPr/>
          <a:lstStyle/>
          <a:p>
            <a:fld id="{389A85BB-95F6-41A5-8EC2-1DF6643E4FEE}" type="slidenum">
              <a:rPr lang="en-US" smtClean="0"/>
              <a:pPr/>
              <a:t>4</a:t>
            </a:fld>
            <a:endParaRPr lang="en-US"/>
          </a:p>
        </p:txBody>
      </p:sp>
    </p:spTree>
    <p:custDataLst>
      <p:tags r:id="rId1"/>
    </p:custDataLst>
    <p:extLst>
      <p:ext uri="{BB962C8B-B14F-4D97-AF65-F5344CB8AC3E}">
        <p14:creationId xmlns:p14="http://schemas.microsoft.com/office/powerpoint/2010/main" val="54508315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Networking Background  (part 2)</a:t>
            </a:r>
          </a:p>
        </p:txBody>
      </p:sp>
      <p:sp>
        <p:nvSpPr>
          <p:cNvPr id="6147" name="Rectangle 3"/>
          <p:cNvSpPr>
            <a:spLocks noGrp="1" noChangeArrowheads="1"/>
          </p:cNvSpPr>
          <p:nvPr>
            <p:ph idx="1"/>
          </p:nvPr>
        </p:nvSpPr>
        <p:spPr/>
        <p:txBody>
          <a:bodyPr/>
          <a:lstStyle/>
          <a:p>
            <a:r>
              <a:rPr lang="en-US"/>
              <a:t>Why do we use networked systems?</a:t>
            </a:r>
          </a:p>
          <a:p>
            <a:pPr lvl="1"/>
            <a:r>
              <a:rPr lang="en-US"/>
              <a:t>To facilitate the sharing of resources</a:t>
            </a:r>
          </a:p>
          <a:p>
            <a:pPr lvl="2"/>
            <a:r>
              <a:rPr lang="en-US"/>
              <a:t>Printers</a:t>
            </a:r>
          </a:p>
          <a:p>
            <a:pPr lvl="2"/>
            <a:r>
              <a:rPr lang="en-US"/>
              <a:t>Disk/Tape drives</a:t>
            </a:r>
          </a:p>
          <a:p>
            <a:pPr lvl="2"/>
            <a:r>
              <a:rPr lang="en-US"/>
              <a:t>Computational Power</a:t>
            </a:r>
          </a:p>
          <a:p>
            <a:pPr lvl="2"/>
            <a:r>
              <a:rPr lang="en-US"/>
              <a:t>Data Sets</a:t>
            </a:r>
          </a:p>
          <a:p>
            <a:pPr lvl="1"/>
            <a:r>
              <a:rPr lang="en-US"/>
              <a:t>To permit the distribution of workload</a:t>
            </a:r>
          </a:p>
          <a:p>
            <a:pPr lvl="2"/>
            <a:r>
              <a:rPr lang="en-US"/>
              <a:t>Concurrent/parallel computing</a:t>
            </a:r>
          </a:p>
          <a:p>
            <a:pPr lvl="2"/>
            <a:r>
              <a:rPr lang="en-US"/>
              <a:t>Client-server computing</a:t>
            </a:r>
          </a:p>
          <a:p>
            <a:pPr lvl="2"/>
            <a:r>
              <a:rPr lang="en-US"/>
              <a:t>Fault tolerance</a:t>
            </a:r>
          </a:p>
          <a:p>
            <a:pPr lvl="1"/>
            <a:r>
              <a:rPr lang="en-US"/>
              <a:t>To facilitate the transfer of information</a:t>
            </a:r>
          </a:p>
          <a:p>
            <a:pPr lvl="2"/>
            <a:r>
              <a:rPr lang="en-US"/>
              <a:t>Database transactions</a:t>
            </a:r>
          </a:p>
          <a:p>
            <a:pPr lvl="2"/>
            <a:r>
              <a:rPr lang="en-US"/>
              <a:t>Electronic mail</a:t>
            </a:r>
          </a:p>
          <a:p>
            <a:pPr lvl="2"/>
            <a:r>
              <a:rPr lang="en-US"/>
              <a:t>Networked distribution of data -- archives</a:t>
            </a:r>
            <a:endParaRPr lang="en-US" dirty="0"/>
          </a:p>
        </p:txBody>
      </p:sp>
      <p:sp>
        <p:nvSpPr>
          <p:cNvPr id="22533" name="Slide Number Placeholder 4"/>
          <p:cNvSpPr>
            <a:spLocks noGrp="1"/>
          </p:cNvSpPr>
          <p:nvPr>
            <p:ph type="sldNum" sz="quarter" idx="10"/>
          </p:nvPr>
        </p:nvSpPr>
        <p:spPr/>
        <p:txBody>
          <a:bodyPr/>
          <a:lstStyle/>
          <a:p>
            <a:fld id="{909F7DC0-B7D6-4EE6-BFF0-E6DA84631607}" type="slidenum">
              <a:rPr lang="en-US" smtClean="0"/>
              <a:pPr/>
              <a:t>5</a:t>
            </a:fld>
            <a:endParaRPr lang="en-US"/>
          </a:p>
        </p:txBody>
      </p:sp>
    </p:spTree>
    <p:custDataLst>
      <p:tags r:id="rId1"/>
    </p:custDataLst>
    <p:extLst>
      <p:ext uri="{BB962C8B-B14F-4D97-AF65-F5344CB8AC3E}">
        <p14:creationId xmlns:p14="http://schemas.microsoft.com/office/powerpoint/2010/main" val="283321237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Networking Background  (part 3)</a:t>
            </a:r>
          </a:p>
        </p:txBody>
      </p:sp>
      <p:sp>
        <p:nvSpPr>
          <p:cNvPr id="23554" name="Rectangle 3"/>
          <p:cNvSpPr>
            <a:spLocks noGrp="1" noChangeArrowheads="1"/>
          </p:cNvSpPr>
          <p:nvPr>
            <p:ph idx="1"/>
          </p:nvPr>
        </p:nvSpPr>
        <p:spPr/>
        <p:txBody>
          <a:bodyPr/>
          <a:lstStyle/>
          <a:p>
            <a:r>
              <a:rPr lang="en-US" dirty="0"/>
              <a:t>How do data networks work?</a:t>
            </a:r>
          </a:p>
          <a:p>
            <a:pPr lvl="1"/>
            <a:r>
              <a:rPr lang="en-US" dirty="0"/>
              <a:t>Systems communicate over a shared communication medium according to an agreed upon convention (standard).</a:t>
            </a:r>
          </a:p>
          <a:p>
            <a:pPr lvl="1"/>
            <a:r>
              <a:rPr lang="en-US" dirty="0"/>
              <a:t>Several sets of standards currently exist: </a:t>
            </a:r>
          </a:p>
          <a:p>
            <a:pPr lvl="2"/>
            <a:r>
              <a:rPr lang="en-US" dirty="0"/>
              <a:t>DoD: TCP/IP</a:t>
            </a:r>
          </a:p>
          <a:p>
            <a:pPr lvl="2"/>
            <a:r>
              <a:rPr lang="en-US" dirty="0"/>
              <a:t>ISO: OSI model</a:t>
            </a:r>
          </a:p>
          <a:p>
            <a:pPr lvl="2"/>
            <a:r>
              <a:rPr lang="en-US" dirty="0"/>
              <a:t>Commercial: SNA, IPX, X.25, ...</a:t>
            </a:r>
          </a:p>
          <a:p>
            <a:pPr lvl="2"/>
            <a:r>
              <a:rPr lang="en-US" dirty="0"/>
              <a:t>Proprietary</a:t>
            </a:r>
          </a:p>
          <a:p>
            <a:pPr lvl="1"/>
            <a:r>
              <a:rPr lang="en-US" dirty="0"/>
              <a:t>In this course we will basically follow the seven layer approach defined by ISO with additional emphasis on the DoD hierarchy.</a:t>
            </a:r>
          </a:p>
        </p:txBody>
      </p:sp>
      <p:sp>
        <p:nvSpPr>
          <p:cNvPr id="23557" name="Slide Number Placeholder 4"/>
          <p:cNvSpPr>
            <a:spLocks noGrp="1"/>
          </p:cNvSpPr>
          <p:nvPr>
            <p:ph type="sldNum" sz="quarter" idx="10"/>
          </p:nvPr>
        </p:nvSpPr>
        <p:spPr/>
        <p:txBody>
          <a:bodyPr/>
          <a:lstStyle/>
          <a:p>
            <a:fld id="{AE899DFE-4B84-448F-9C95-07192FE45E57}" type="slidenum">
              <a:rPr lang="en-US" smtClean="0"/>
              <a:pPr/>
              <a:t>6</a:t>
            </a:fld>
            <a:endParaRPr lang="en-US"/>
          </a:p>
        </p:txBody>
      </p:sp>
    </p:spTree>
    <p:custDataLst>
      <p:tags r:id="rId1"/>
    </p:custDataLst>
    <p:extLst>
      <p:ext uri="{BB962C8B-B14F-4D97-AF65-F5344CB8AC3E}">
        <p14:creationId xmlns:p14="http://schemas.microsoft.com/office/powerpoint/2010/main" val="412491160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Networking Background  (part 4)</a:t>
            </a:r>
          </a:p>
        </p:txBody>
      </p:sp>
      <p:sp>
        <p:nvSpPr>
          <p:cNvPr id="8195" name="Rectangle 3"/>
          <p:cNvSpPr>
            <a:spLocks noGrp="1" noChangeArrowheads="1"/>
          </p:cNvSpPr>
          <p:nvPr>
            <p:ph idx="1"/>
          </p:nvPr>
        </p:nvSpPr>
        <p:spPr/>
        <p:txBody>
          <a:bodyPr/>
          <a:lstStyle/>
          <a:p>
            <a:r>
              <a:rPr lang="en-US"/>
              <a:t>DOD Model</a:t>
            </a:r>
          </a:p>
          <a:p>
            <a:pPr lvl="1"/>
            <a:r>
              <a:rPr lang="en-US"/>
              <a:t>hierarchical arrangement of entities that may communicate with peer entities in another system</a:t>
            </a:r>
          </a:p>
          <a:p>
            <a:pPr lvl="1"/>
            <a:r>
              <a:rPr lang="en-US"/>
              <a:t>one entity within a system provides services to other entities, and also uses the services of other entities</a:t>
            </a:r>
          </a:p>
          <a:p>
            <a:pPr lvl="1"/>
            <a:r>
              <a:rPr lang="en-US"/>
              <a:t>places importance on internetworking, i.e., when two communicating entities are not attached to the same network</a:t>
            </a:r>
          </a:p>
          <a:p>
            <a:pPr lvl="1"/>
            <a:r>
              <a:rPr lang="en-US"/>
              <a:t>places equal importance on connectionless and connection oriented systems</a:t>
            </a:r>
          </a:p>
          <a:p>
            <a:pPr lvl="1"/>
            <a:r>
              <a:rPr lang="en-US"/>
              <a:t>consists of 802.X, X.25, TCP/UDP/IP and FTP, TELNET, SMTP, NSP and SNMP protocols</a:t>
            </a:r>
            <a:endParaRPr lang="en-US" dirty="0"/>
          </a:p>
        </p:txBody>
      </p:sp>
      <p:sp>
        <p:nvSpPr>
          <p:cNvPr id="24581" name="Slide Number Placeholder 4"/>
          <p:cNvSpPr>
            <a:spLocks noGrp="1"/>
          </p:cNvSpPr>
          <p:nvPr>
            <p:ph type="sldNum" sz="quarter" idx="10"/>
          </p:nvPr>
        </p:nvSpPr>
        <p:spPr/>
        <p:txBody>
          <a:bodyPr/>
          <a:lstStyle/>
          <a:p>
            <a:fld id="{14845675-B0A0-47AE-AC27-52E3A12935DF}" type="slidenum">
              <a:rPr lang="en-US" smtClean="0"/>
              <a:pPr/>
              <a:t>7</a:t>
            </a:fld>
            <a:endParaRPr lang="en-US"/>
          </a:p>
        </p:txBody>
      </p:sp>
    </p:spTree>
    <p:custDataLst>
      <p:tags r:id="rId1"/>
    </p:custDataLst>
    <p:extLst>
      <p:ext uri="{BB962C8B-B14F-4D97-AF65-F5344CB8AC3E}">
        <p14:creationId xmlns:p14="http://schemas.microsoft.com/office/powerpoint/2010/main" val="358718037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Networking Background  (part 5)</a:t>
            </a:r>
          </a:p>
        </p:txBody>
      </p:sp>
      <p:sp>
        <p:nvSpPr>
          <p:cNvPr id="25602" name="Rectangle 3"/>
          <p:cNvSpPr>
            <a:spLocks noGrp="1" noChangeArrowheads="1"/>
          </p:cNvSpPr>
          <p:nvPr>
            <p:ph idx="1"/>
          </p:nvPr>
        </p:nvSpPr>
        <p:spPr/>
        <p:txBody>
          <a:bodyPr/>
          <a:lstStyle/>
          <a:p>
            <a:r>
              <a:rPr lang="en-US"/>
              <a:t>ISO/OSI Model</a:t>
            </a:r>
          </a:p>
          <a:p>
            <a:pPr lvl="1"/>
            <a:r>
              <a:rPr lang="en-US"/>
              <a:t>communication functions are partitioned into a vertical set of seven layers</a:t>
            </a:r>
          </a:p>
          <a:p>
            <a:pPr lvl="1"/>
            <a:r>
              <a:rPr lang="en-US"/>
              <a:t>each layer performs a related subset of functions required for communication</a:t>
            </a:r>
          </a:p>
          <a:p>
            <a:pPr lvl="1"/>
            <a:r>
              <a:rPr lang="en-US"/>
              <a:t>each layer provides services to the next highest layer while depending on the next lower layer to perform more primitive functions</a:t>
            </a:r>
          </a:p>
          <a:p>
            <a:pPr lvl="1"/>
            <a:r>
              <a:rPr lang="en-US"/>
              <a:t>decomposes one problem into a number of more manageable subproblems</a:t>
            </a:r>
          </a:p>
          <a:p>
            <a:pPr lvl="1"/>
            <a:r>
              <a:rPr lang="en-US"/>
              <a:t>communication is achieved by having corresponding (peer) entities in the same layer in two different systems communicate via a protocol</a:t>
            </a:r>
          </a:p>
        </p:txBody>
      </p:sp>
      <p:sp>
        <p:nvSpPr>
          <p:cNvPr id="25605" name="Slide Number Placeholder 4"/>
          <p:cNvSpPr>
            <a:spLocks noGrp="1"/>
          </p:cNvSpPr>
          <p:nvPr>
            <p:ph type="sldNum" sz="quarter" idx="10"/>
          </p:nvPr>
        </p:nvSpPr>
        <p:spPr/>
        <p:txBody>
          <a:bodyPr/>
          <a:lstStyle/>
          <a:p>
            <a:fld id="{1BBED45D-C5C0-437A-87E3-14EEE121B27D}" type="slidenum">
              <a:rPr lang="en-US" smtClean="0"/>
              <a:pPr/>
              <a:t>8</a:t>
            </a:fld>
            <a:endParaRPr lang="en-US"/>
          </a:p>
        </p:txBody>
      </p:sp>
    </p:spTree>
    <p:custDataLst>
      <p:tags r:id="rId1"/>
    </p:custDataLst>
    <p:extLst>
      <p:ext uri="{BB962C8B-B14F-4D97-AF65-F5344CB8AC3E}">
        <p14:creationId xmlns:p14="http://schemas.microsoft.com/office/powerpoint/2010/main" val="413823250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Networking Background</a:t>
            </a:r>
          </a:p>
        </p:txBody>
      </p:sp>
      <p:sp>
        <p:nvSpPr>
          <p:cNvPr id="26626" name="Rectangle 3"/>
          <p:cNvSpPr>
            <a:spLocks noGrp="1" noChangeArrowheads="1"/>
          </p:cNvSpPr>
          <p:nvPr>
            <p:ph idx="1"/>
          </p:nvPr>
        </p:nvSpPr>
        <p:spPr/>
        <p:txBody>
          <a:bodyPr/>
          <a:lstStyle/>
          <a:p>
            <a:pPr lvl="1"/>
            <a:r>
              <a:rPr lang="en-US"/>
              <a:t>each protocol entity sends data down to the next lower layer in order to get the data across to its peer entity</a:t>
            </a:r>
          </a:p>
          <a:p>
            <a:pPr lvl="1"/>
            <a:r>
              <a:rPr lang="en-US"/>
              <a:t>each entity communicates with entities in the layers above it and below it, across an interface</a:t>
            </a:r>
          </a:p>
          <a:p>
            <a:pPr lvl="1"/>
            <a:r>
              <a:rPr lang="en-US"/>
              <a:t>analogous to structures programming</a:t>
            </a:r>
          </a:p>
          <a:p>
            <a:pPr lvl="1"/>
            <a:r>
              <a:rPr lang="en-US"/>
              <a:t>protocols include: 8802.X, 8072/3, 8236/7, 8822/3/4/5, ...</a:t>
            </a:r>
          </a:p>
        </p:txBody>
      </p:sp>
      <p:sp>
        <p:nvSpPr>
          <p:cNvPr id="26629" name="Slide Number Placeholder 4"/>
          <p:cNvSpPr>
            <a:spLocks noGrp="1"/>
          </p:cNvSpPr>
          <p:nvPr>
            <p:ph type="sldNum" sz="quarter" idx="10"/>
          </p:nvPr>
        </p:nvSpPr>
        <p:spPr/>
        <p:txBody>
          <a:bodyPr/>
          <a:lstStyle/>
          <a:p>
            <a:fld id="{113A3E0B-81DD-4109-A56C-3AA7A9992046}" type="slidenum">
              <a:rPr lang="en-US" smtClean="0"/>
              <a:pPr/>
              <a:t>9</a:t>
            </a:fld>
            <a:endParaRPr lang="en-US"/>
          </a:p>
        </p:txBody>
      </p:sp>
    </p:spTree>
    <p:custDataLst>
      <p:tags r:id="rId1"/>
    </p:custDataLst>
    <p:extLst>
      <p:ext uri="{BB962C8B-B14F-4D97-AF65-F5344CB8AC3E}">
        <p14:creationId xmlns:p14="http://schemas.microsoft.com/office/powerpoint/2010/main" val="2150190436"/>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USED_PAGE_ORIENTATION" val="1"/>
  <p:tag name="ARTICULATE_USED_PAGE_SIZE" val="1"/>
  <p:tag name="ARTICULATE_PRESENTATION_ID" val="331246"/>
  <p:tag name="ARTICULATE_PROJECT_CHECK" val="0"/>
  <p:tag name="TAG_BACKING_FORM_KEY" val="16519558-k:\cnap\netsec course\lectures\module_1\lesson 1 networking overview.pptx"/>
  <p:tag name="ARTICULATE_PRESENTER_VERSION" val="8"/>
  <p:tag name="ARTICULATE_PROJECT_OPEN" val="0"/>
  <p:tag name="ARTICULATE_SLIDE_COUNT" val="1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303"/>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321"/>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UDIO_ID" val="322"/>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UDIO_ID" val="32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UDIO_ID" val="324"/>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UDIO_ID" val="325"/>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UDIO_ID" val="326"/>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UDIO_ID" val="327"/>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UDIO_ID" val="328"/>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UDIO_ID" val="329"/>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UDIO_ID" val="330"/>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UDIO_ID" val="331"/>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UDIO_ID" val="332"/>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2657</TotalTime>
  <Words>1015</Words>
  <Application>Microsoft Macintosh PowerPoint</Application>
  <PresentationFormat>On-screen Show (4:3)</PresentationFormat>
  <Paragraphs>197</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Book Antiqua</vt:lpstr>
      <vt:lpstr>Calibri</vt:lpstr>
      <vt:lpstr>Calibri Light</vt:lpstr>
      <vt:lpstr>PP_C5Modules_CC_License_standard</vt:lpstr>
      <vt:lpstr>  Module 1: Internetworking</vt:lpstr>
      <vt:lpstr>Internetworking Module</vt:lpstr>
      <vt:lpstr>Learning Outcomes</vt:lpstr>
      <vt:lpstr>Networking Background (part 1)</vt:lpstr>
      <vt:lpstr>Networking Background  (part 2)</vt:lpstr>
      <vt:lpstr>Networking Background  (part 3)</vt:lpstr>
      <vt:lpstr>Networking Background  (part 4)</vt:lpstr>
      <vt:lpstr>Networking Background  (part 5)</vt:lpstr>
      <vt:lpstr>Networking Background</vt:lpstr>
      <vt:lpstr>ISO Model</vt:lpstr>
      <vt:lpstr>ISO Model (part 1)</vt:lpstr>
      <vt:lpstr>ISO Model (part 2)</vt:lpstr>
      <vt:lpstr>ISO Model (part 3)</vt:lpstr>
      <vt:lpstr>ISO Model (part 4)</vt:lpstr>
      <vt:lpstr>DoD Model</vt:lpstr>
      <vt:lpstr>Encapsulation</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238</cp:revision>
  <cp:lastPrinted>2016-07-18T16:40:10Z</cp:lastPrinted>
  <dcterms:created xsi:type="dcterms:W3CDTF">2016-07-03T20:12:42Z</dcterms:created>
  <dcterms:modified xsi:type="dcterms:W3CDTF">2018-04-24T20:49:21Z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6A462501-5EBC-4E48-AE42-3729D723AE96</vt:lpwstr>
  </property>
  <property fmtid="{D5CDD505-2E9C-101B-9397-08002B2CF9AE}" pid="6" name="ArticulateProjectFull">
    <vt:lpwstr>K:\CNAP\Deliverables\NetSec Course\Module_1\Lesson_1_PCAP_.ppta</vt:lpwstr>
  </property>
</Properties>
</file>