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424" r:id="rId3"/>
    <p:sldId id="408" r:id="rId4"/>
    <p:sldId id="411" r:id="rId5"/>
    <p:sldId id="412" r:id="rId6"/>
    <p:sldId id="413" r:id="rId7"/>
    <p:sldId id="414" r:id="rId8"/>
    <p:sldId id="415" r:id="rId9"/>
    <p:sldId id="425" r:id="rId10"/>
    <p:sldId id="416" r:id="rId11"/>
    <p:sldId id="417" r:id="rId12"/>
    <p:sldId id="418" r:id="rId13"/>
    <p:sldId id="419" r:id="rId14"/>
    <p:sldId id="420" r:id="rId15"/>
    <p:sldId id="423" r:id="rId16"/>
    <p:sldId id="422" r:id="rId17"/>
    <p:sldId id="426" r:id="rId18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6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1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7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11.xml"/><Relationship Id="rId5" Type="http://schemas.openxmlformats.org/officeDocument/2006/relationships/image" Target="../media/image30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" TargetMode="External"/><Relationship Id="rId4" Type="http://schemas.openxmlformats.org/officeDocument/2006/relationships/hyperlink" Target="http://www.wireshark.org/" TargetMode="External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tcpdump.org/linktyp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Module 1: Internetworking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3: PCAP File Format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C8EDDC-5077-4887-8664-D2BB1F00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(packet)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FC6EDD-3266-449F-87A3-9248E63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1377863"/>
            <a:ext cx="8312726" cy="47991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pcaprec_hdr_s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ts_sec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/* timestamp seconds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ts_usec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timestamp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 microseconds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incl_len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number of octets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packet saved in file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actual length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packet in octets)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pcaprec_hdr_t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* octet is an 8-bit data value</a:t>
            </a:r>
            <a:br>
              <a:rPr lang="en-US" sz="1800" dirty="0"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* </a:t>
            </a:r>
            <a:r>
              <a:rPr lang="en-US" sz="1800" dirty="0" err="1">
                <a:cs typeface="Courier New" panose="02070309020205020404" pitchFamily="49" charset="0"/>
              </a:rPr>
              <a:t>guint</a:t>
            </a:r>
            <a:r>
              <a:rPr lang="en-US" sz="1800" i="1" dirty="0" err="1">
                <a:cs typeface="Courier New" panose="02070309020205020404" pitchFamily="49" charset="0"/>
              </a:rPr>
              <a:t>nn</a:t>
            </a:r>
            <a:r>
              <a:rPr lang="en-US" sz="1800" dirty="0">
                <a:cs typeface="Courier New" panose="02070309020205020404" pitchFamily="49" charset="0"/>
              </a:rPr>
              <a:t> means an unsigned integer that is exactly </a:t>
            </a:r>
            <a:r>
              <a:rPr lang="en-US" sz="1800" i="1" dirty="0" err="1">
                <a:cs typeface="Courier New" panose="02070309020205020404" pitchFamily="49" charset="0"/>
              </a:rPr>
              <a:t>nn</a:t>
            </a:r>
            <a:r>
              <a:rPr lang="en-US" sz="1800" dirty="0">
                <a:cs typeface="Courier New" panose="02070309020205020404" pitchFamily="49" charset="0"/>
              </a:rPr>
              <a:t> bits on all platforms.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3F60FC-B11D-41AC-97CB-BBFDBC850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54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B08F0-0D6B-4DDA-961E-69FA16F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header fields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840505-92A5-4067-8A08-4058FCFE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ts_sec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date and time when this packet was captured. </a:t>
            </a:r>
          </a:p>
          <a:p>
            <a:pPr lvl="1"/>
            <a:r>
              <a:rPr lang="en-US" sz="2000" dirty="0"/>
              <a:t>is seconds since January 1, 1970 00:00:00 GMT; (UN*X </a:t>
            </a:r>
            <a:r>
              <a:rPr lang="en-US" sz="2000" dirty="0" err="1"/>
              <a:t>time_t</a:t>
            </a:r>
            <a:r>
              <a:rPr lang="en-US" sz="2000" dirty="0"/>
              <a:t>). </a:t>
            </a:r>
          </a:p>
          <a:p>
            <a:pPr lvl="1"/>
            <a:r>
              <a:rPr lang="en-US" sz="2000" dirty="0"/>
              <a:t>an use the ANSI C time() function from </a:t>
            </a:r>
            <a:r>
              <a:rPr lang="en-US" sz="2000" dirty="0" err="1"/>
              <a:t>time.h</a:t>
            </a:r>
            <a:r>
              <a:rPr lang="en-US" sz="2000" dirty="0"/>
              <a:t> to get this value. </a:t>
            </a:r>
          </a:p>
          <a:p>
            <a:pPr lvl="1"/>
            <a:r>
              <a:rPr lang="en-US" sz="2000" dirty="0"/>
              <a:t>if  timestamp isn't based on GMT (UTC), use </a:t>
            </a:r>
            <a:r>
              <a:rPr lang="en-US" sz="2000" dirty="0" err="1"/>
              <a:t>thiszone</a:t>
            </a:r>
            <a:r>
              <a:rPr lang="en-US" sz="2000" dirty="0"/>
              <a:t> from the global header for adjustments.</a:t>
            </a:r>
          </a:p>
          <a:p>
            <a:r>
              <a:rPr lang="en-US" sz="2400" dirty="0" err="1"/>
              <a:t>ts_usec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in regular </a:t>
            </a:r>
            <a:r>
              <a:rPr lang="en-US" sz="2000" dirty="0" err="1"/>
              <a:t>pcap</a:t>
            </a:r>
            <a:r>
              <a:rPr lang="en-US" sz="2000" dirty="0"/>
              <a:t> files, the microseconds when this packet was captured, as an offset to </a:t>
            </a:r>
            <a:r>
              <a:rPr lang="en-US" sz="2000" dirty="0" err="1"/>
              <a:t>ts_sec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 nanosecond-resolution files, this is the nanoseconds when the packet was captured, as an offset to </a:t>
            </a:r>
            <a:r>
              <a:rPr lang="en-US" sz="2000" dirty="0" err="1"/>
              <a:t>ts_sec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Note: this value shouldn't reach 1 second (in regular </a:t>
            </a:r>
            <a:r>
              <a:rPr lang="en-US" sz="2000" dirty="0" err="1"/>
              <a:t>pcap</a:t>
            </a:r>
            <a:r>
              <a:rPr lang="en-US" sz="2000" dirty="0"/>
              <a:t> files 1 000 000; in nanosecond-resolution files, 1 000 000 000); in this case </a:t>
            </a:r>
            <a:r>
              <a:rPr lang="en-US" sz="2000" dirty="0" err="1"/>
              <a:t>ts_sec</a:t>
            </a:r>
            <a:r>
              <a:rPr lang="en-US" sz="2000" dirty="0"/>
              <a:t> must be increased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50A4E4-D242-4214-9716-2049BF8BE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="" xmlns:a16="http://schemas.microsoft.com/office/drawing/2014/main" id="{E7C5CD42-8512-4AAA-A3A0-1D2D8035F8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2025441"/>
                  </p:ext>
                </p:extLst>
              </p:nvPr>
            </p:nvGraphicFramePr>
            <p:xfrm>
              <a:off x="-2971800" y="5432714"/>
              <a:ext cx="2286000" cy="1714500"/>
            </p:xfrm>
            <a:graphic>
              <a:graphicData uri="http://schemas.microsoft.com/office/powerpoint/2016/slidezoom">
                <pslz:sldZm>
                  <pslz:sldZmObj sldId="417" cId="3313668608">
                    <pslz:zmPr id="{94B80454-2EAA-4C61-8663-6068A4B460A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C5CD42-8512-4AAA-A3A0-1D2D8035F8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971800" y="5432714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366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124319-D849-432A-A689-B0653DE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header fields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F4953-1D41-47A1-B7EE-F0901878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incl_len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number of bytes of packet data actually captured and saved in the file. </a:t>
            </a:r>
          </a:p>
          <a:p>
            <a:pPr lvl="1"/>
            <a:r>
              <a:rPr lang="en-US" dirty="0"/>
              <a:t>value should never become larger than </a:t>
            </a:r>
            <a:r>
              <a:rPr lang="en-US" dirty="0" err="1"/>
              <a:t>orig_len</a:t>
            </a:r>
            <a:r>
              <a:rPr lang="en-US" dirty="0"/>
              <a:t> or the </a:t>
            </a:r>
            <a:r>
              <a:rPr lang="en-US" dirty="0" err="1"/>
              <a:t>snaplen</a:t>
            </a:r>
            <a:r>
              <a:rPr lang="en-US" dirty="0"/>
              <a:t> value of the global header.</a:t>
            </a:r>
          </a:p>
          <a:p>
            <a:r>
              <a:rPr lang="en-US" dirty="0" err="1"/>
              <a:t>orig_len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length of the packet as it appeared on the network when captured.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incl_len</a:t>
            </a:r>
            <a:r>
              <a:rPr lang="en-US" dirty="0"/>
              <a:t> and </a:t>
            </a:r>
            <a:r>
              <a:rPr lang="en-US" dirty="0" err="1"/>
              <a:t>orig_len</a:t>
            </a:r>
            <a:r>
              <a:rPr lang="en-US" dirty="0"/>
              <a:t> differ, the saved packet size was limited by </a:t>
            </a:r>
            <a:r>
              <a:rPr lang="en-US" dirty="0" err="1"/>
              <a:t>snaplen</a:t>
            </a:r>
            <a:r>
              <a:rPr lang="en-US" dirty="0"/>
              <a:t>; and data was lost.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256C13-E84E-4889-B565-EEE9E1DF0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44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86AE4-3534-45D0-ACD6-26710809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A1A647-810B-4E7B-924E-1FDE8EB0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record header will be </a:t>
            </a:r>
            <a:r>
              <a:rPr lang="en-US" dirty="0" err="1"/>
              <a:t>incl_len</a:t>
            </a:r>
            <a:r>
              <a:rPr lang="en-US" dirty="0"/>
              <a:t> octets of data. </a:t>
            </a:r>
          </a:p>
          <a:p>
            <a:r>
              <a:rPr lang="en-US" dirty="0"/>
              <a:t>There will be no specific byte alignment.</a:t>
            </a:r>
          </a:p>
          <a:p>
            <a:r>
              <a:rPr lang="en-US" dirty="0"/>
              <a:t>Data will be stored in network byte order (big endian), regardless of the endianness of the headers.</a:t>
            </a:r>
          </a:p>
          <a:p>
            <a:r>
              <a:rPr lang="en-US" dirty="0"/>
              <a:t>See specific protocol standards for details of network protocol formats.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8B1E70-C35F-4F0E-8020-AF2B2CC5E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44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18F0D-2B3A-4208-AFC6-A9D4EE92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TCP/IP packet over ethernet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47EBD377-2761-45E3-A0E2-4F695D27D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25331"/>
              </p:ext>
            </p:extLst>
          </p:nvPr>
        </p:nvGraphicFramePr>
        <p:xfrm>
          <a:off x="628650" y="2506359"/>
          <a:ext cx="78867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="" xmlns:a16="http://schemas.microsoft.com/office/drawing/2014/main" val="2175999524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874828434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1465961062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3559312927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94891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data   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Frame Check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34816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61B987-BD4A-46D0-84BA-7E207B175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34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Layer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29165"/>
            <a:ext cx="7886700" cy="4799100"/>
          </a:xfrm>
        </p:spPr>
        <p:txBody>
          <a:bodyPr/>
          <a:lstStyle/>
          <a:p>
            <a:r>
              <a:rPr lang="en-US" altLang="en-US" dirty="0"/>
              <a:t>IPv4 Protocol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C776B7D-B6F2-401E-8F24-8B56BA2C3C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96346" y="2291953"/>
            <a:ext cx="7379607" cy="18171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90299" y="2591098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90299" y="319980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996345" y="2282402"/>
            <a:ext cx="914400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Version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969000" y="2309813"/>
            <a:ext cx="1158972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Total Length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0299" y="289619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86905" y="2286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996346" y="2585817"/>
            <a:ext cx="3690560" cy="30977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/>
              <a:t>Identification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50775" y="352871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990299" y="3810000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514798" y="3810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2852057" y="2890241"/>
            <a:ext cx="1830559" cy="309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Protocol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688664" y="2895596"/>
            <a:ext cx="3693335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          Header  Checksum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3336774" y="3833813"/>
            <a:ext cx="81038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Options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6994072" y="3833813"/>
            <a:ext cx="84969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Padding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990298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8382000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990298" y="4420195"/>
            <a:ext cx="33534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5181299" y="4420195"/>
            <a:ext cx="3200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404179" y="4290716"/>
            <a:ext cx="719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32 bits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="" xmlns:a16="http://schemas.microsoft.com/office/drawing/2014/main" id="{3D246FED-DD2D-460C-94BB-0BC9D3B8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43" y="2282402"/>
            <a:ext cx="942593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     IHL  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="" xmlns:a16="http://schemas.microsoft.com/office/drawing/2014/main" id="{C4A99E45-ED0B-499B-8E23-6A409472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980" y="2309813"/>
            <a:ext cx="1419043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Type of Service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="" xmlns:a16="http://schemas.microsoft.com/office/drawing/2014/main" id="{4FCF02AE-4737-4845-B70A-6548DC5F3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857" y="2588011"/>
            <a:ext cx="721994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Flags  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="" xmlns:a16="http://schemas.microsoft.com/office/drawing/2014/main" id="{7F286036-03D6-403F-B11B-A5457648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2586900"/>
            <a:ext cx="1473738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Fragment Offset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="" xmlns:a16="http://schemas.microsoft.com/office/drawing/2014/main" id="{06A40956-FAA2-4B52-A5E8-23A139D5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47" y="2895596"/>
            <a:ext cx="1856990" cy="3042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Time to live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="" xmlns:a16="http://schemas.microsoft.com/office/drawing/2014/main" id="{285925DD-4E9E-45D4-9AAE-9A5DE5DE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250" y="3225093"/>
            <a:ext cx="1449500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Source Address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="" xmlns:a16="http://schemas.microsoft.com/office/drawing/2014/main" id="{715B9B01-7546-4864-BC9C-4A1B5AE7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109" y="3528715"/>
            <a:ext cx="1778115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Destination Address</a:t>
            </a:r>
          </a:p>
        </p:txBody>
      </p:sp>
      <p:sp>
        <p:nvSpPr>
          <p:cNvPr id="44" name="Line 28">
            <a:extLst>
              <a:ext uri="{FF2B5EF4-FFF2-40B4-BE49-F238E27FC236}">
                <a16:creationId xmlns="" xmlns:a16="http://schemas.microsoft.com/office/drawing/2014/main" id="{3BBC961D-1227-4928-B146-9101F20C7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93" y="455785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5" name="Line 29">
            <a:extLst>
              <a:ext uri="{FF2B5EF4-FFF2-40B4-BE49-F238E27FC236}">
                <a16:creationId xmlns="" xmlns:a16="http://schemas.microsoft.com/office/drawing/2014/main" id="{3842FCDF-BD13-4090-AE1A-7C7674354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0743" y="4530742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6" name="Line 30">
            <a:extLst>
              <a:ext uri="{FF2B5EF4-FFF2-40B4-BE49-F238E27FC236}">
                <a16:creationId xmlns="" xmlns:a16="http://schemas.microsoft.com/office/drawing/2014/main" id="{0F02660A-2EFA-411A-98A2-C104CB970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94" y="4711145"/>
            <a:ext cx="1741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8" name="Rectangle 32">
            <a:extLst>
              <a:ext uri="{FF2B5EF4-FFF2-40B4-BE49-F238E27FC236}">
                <a16:creationId xmlns="" xmlns:a16="http://schemas.microsoft.com/office/drawing/2014/main" id="{930FBDC4-77E6-4CF2-8443-69D2150F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05" y="4568385"/>
            <a:ext cx="612989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4 bits</a:t>
            </a:r>
          </a:p>
        </p:txBody>
      </p:sp>
      <p:sp>
        <p:nvSpPr>
          <p:cNvPr id="49" name="Line 30">
            <a:extLst>
              <a:ext uri="{FF2B5EF4-FFF2-40B4-BE49-F238E27FC236}">
                <a16:creationId xmlns="" xmlns:a16="http://schemas.microsoft.com/office/drawing/2014/main" id="{9E069A4E-0FB3-4547-AA05-8043F7F85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632" y="4711145"/>
            <a:ext cx="1741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07996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Layer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TCP Protocol Data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C776B7D-B6F2-401E-8F24-8B56BA2C3C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96346" y="2291953"/>
            <a:ext cx="7379607" cy="1817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90299" y="2591098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90299" y="319980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325310" y="2309813"/>
            <a:ext cx="114300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Source Port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969000" y="2309813"/>
            <a:ext cx="147561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Destination Port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554488" y="2918520"/>
            <a:ext cx="226181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Acknowledgment Number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375203" y="3528715"/>
            <a:ext cx="1041702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Checksum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0299" y="289619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86905" y="2286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887107" y="2613422"/>
            <a:ext cx="169786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Sequence Number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990299" y="3504903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990299" y="3810000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4686905" y="3504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514798" y="3810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1867203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2781905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686905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1050775" y="3223617"/>
            <a:ext cx="668262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Offset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1812775" y="3223617"/>
            <a:ext cx="96157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Reserved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3336774" y="3223617"/>
            <a:ext cx="62744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Flags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6003775" y="3223617"/>
            <a:ext cx="830035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Window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5851071" y="3528715"/>
            <a:ext cx="1354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Urgent Pointer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3336774" y="3833813"/>
            <a:ext cx="81038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Options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6994072" y="3833813"/>
            <a:ext cx="84969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Padding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990298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8382000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990298" y="4420195"/>
            <a:ext cx="33534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5181299" y="4420195"/>
            <a:ext cx="3200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404179" y="4290716"/>
            <a:ext cx="719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32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8843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0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networking and internet protocols.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Networking Overview​</a:t>
            </a:r>
          </a:p>
          <a:p>
            <a:pPr lvl="1"/>
            <a:r>
              <a:rPr lang="en-US" dirty="0"/>
              <a:t>Lesson 2: Internetworking</a:t>
            </a:r>
          </a:p>
          <a:p>
            <a:pPr lvl="1"/>
            <a:r>
              <a:rPr lang="en-US" dirty="0"/>
              <a:t>Lesson 3: PCAP File Format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PCAP file format.</a:t>
            </a:r>
          </a:p>
          <a:p>
            <a:pPr lvl="1"/>
            <a:r>
              <a:rPr lang="en-US" dirty="0"/>
              <a:t>Students will be able to read and interpret the contents of a PCAP file.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3F1216-D54C-404C-8455-0AAF876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1A51E7-3FB2-499B-8551-B9F22808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PCAP is a common data format used to store captured network traffic. The format comes from the </a:t>
            </a:r>
            <a:r>
              <a:rPr lang="en-US" dirty="0" err="1"/>
              <a:t>libpcap</a:t>
            </a:r>
            <a:r>
              <a:rPr lang="en-US" dirty="0"/>
              <a:t> library, used by the </a:t>
            </a:r>
            <a:r>
              <a:rPr lang="en-US" dirty="0" err="1"/>
              <a:t>TcpDump</a:t>
            </a:r>
            <a:r>
              <a:rPr lang="en-US" dirty="0"/>
              <a:t>  and </a:t>
            </a:r>
            <a:r>
              <a:rPr lang="en-US" dirty="0" err="1"/>
              <a:t>WinDump</a:t>
            </a:r>
            <a:r>
              <a:rPr lang="en-US" dirty="0"/>
              <a:t> programs</a:t>
            </a:r>
          </a:p>
          <a:p>
            <a:pPr lvl="1"/>
            <a:r>
              <a:rPr lang="en-US" dirty="0">
                <a:hlinkClick r:id="rId3"/>
              </a:rPr>
              <a:t>http://www.tcpdump.org</a:t>
            </a:r>
            <a:r>
              <a:rPr lang="en-US" dirty="0"/>
              <a:t> is official website</a:t>
            </a:r>
          </a:p>
          <a:p>
            <a:r>
              <a:rPr lang="en-US" dirty="0"/>
              <a:t>PCAP file format is used by many network monitoring tools including Wireshark</a:t>
            </a:r>
          </a:p>
          <a:p>
            <a:pPr lvl="1"/>
            <a:r>
              <a:rPr lang="en-US" dirty="0">
                <a:hlinkClick r:id="rId4"/>
              </a:rPr>
              <a:t>http://www.wireshark.org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8E8814-E9C8-4BB1-92D8-AD9C5E200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99E8CE-49F0-42CD-A34D-31877004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File Format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F9D7581E-6E7D-45C3-ADCA-BE311C452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785314"/>
              </p:ext>
            </p:extLst>
          </p:nvPr>
        </p:nvGraphicFramePr>
        <p:xfrm>
          <a:off x="628650" y="1377950"/>
          <a:ext cx="788669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="" xmlns:a16="http://schemas.microsoft.com/office/drawing/2014/main" val="2544065279"/>
                    </a:ext>
                  </a:extLst>
                </a:gridCol>
                <a:gridCol w="1126671">
                  <a:extLst>
                    <a:ext uri="{9D8B030D-6E8A-4147-A177-3AD203B41FA5}">
                      <a16:colId xmlns="" xmlns:a16="http://schemas.microsoft.com/office/drawing/2014/main" val="3918184375"/>
                    </a:ext>
                  </a:extLst>
                </a:gridCol>
                <a:gridCol w="1126671">
                  <a:extLst>
                    <a:ext uri="{9D8B030D-6E8A-4147-A177-3AD203B41FA5}">
                      <a16:colId xmlns="" xmlns:a16="http://schemas.microsoft.com/office/drawing/2014/main" val="4200664565"/>
                    </a:ext>
                  </a:extLst>
                </a:gridCol>
                <a:gridCol w="1126671">
                  <a:extLst>
                    <a:ext uri="{9D8B030D-6E8A-4147-A177-3AD203B41FA5}">
                      <a16:colId xmlns="" xmlns:a16="http://schemas.microsoft.com/office/drawing/2014/main" val="2364420389"/>
                    </a:ext>
                  </a:extLst>
                </a:gridCol>
                <a:gridCol w="1126671">
                  <a:extLst>
                    <a:ext uri="{9D8B030D-6E8A-4147-A177-3AD203B41FA5}">
                      <a16:colId xmlns="" xmlns:a16="http://schemas.microsoft.com/office/drawing/2014/main" val="3777100756"/>
                    </a:ext>
                  </a:extLst>
                </a:gridCol>
                <a:gridCol w="1126671">
                  <a:extLst>
                    <a:ext uri="{9D8B030D-6E8A-4147-A177-3AD203B41FA5}">
                      <a16:colId xmlns="" xmlns:a16="http://schemas.microsoft.com/office/drawing/2014/main" val="1665960758"/>
                    </a:ext>
                  </a:extLst>
                </a:gridCol>
                <a:gridCol w="1126671">
                  <a:extLst>
                    <a:ext uri="{9D8B030D-6E8A-4147-A177-3AD203B41FA5}">
                      <a16:colId xmlns="" xmlns:a16="http://schemas.microsoft.com/office/drawing/2014/main" val="412532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Global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0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.  . 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i="0" dirty="0"/>
                        <a:t> Header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06124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673D7D-B298-4176-B04D-5D493E68D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85825E-B038-4BD4-A3E3-E38D0FFAD9DC}"/>
              </a:ext>
            </a:extLst>
          </p:cNvPr>
          <p:cNvSpPr txBox="1"/>
          <p:nvPr/>
        </p:nvSpPr>
        <p:spPr>
          <a:xfrm>
            <a:off x="290946" y="2106687"/>
            <a:ext cx="86036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Global Header Format: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pcap_hdr_s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/* magic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version_major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/* major version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version_minor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/* minor version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gint32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thiszone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GMT to local correction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accuracy of timestamps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max length of captured 										     packets, in octets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network;        /* data link type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pcap_hdr_t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octet is an 8 bit data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cs typeface="Courier New" panose="02070309020205020404" pitchFamily="49" charset="0"/>
              </a:rPr>
              <a:t>guint</a:t>
            </a:r>
            <a:r>
              <a:rPr lang="en-US" i="1" dirty="0" err="1">
                <a:latin typeface="+mn-lt"/>
                <a:cs typeface="Courier New" panose="02070309020205020404" pitchFamily="49" charset="0"/>
              </a:rPr>
              <a:t>nn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means an unsigned integer that is exactly </a:t>
            </a:r>
            <a:r>
              <a:rPr lang="en-US" i="1" dirty="0" err="1">
                <a:latin typeface="+mn-lt"/>
                <a:cs typeface="Courier New" panose="02070309020205020404" pitchFamily="49" charset="0"/>
              </a:rPr>
              <a:t>nn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bits on all platforms.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32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497CD8-76B5-48C0-837E-1AB17AA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D26889-9DCA-4564-98C3-367227A2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magic_number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Used for file format and byte ordering for header fields</a:t>
            </a:r>
          </a:p>
          <a:p>
            <a:pPr lvl="1"/>
            <a:r>
              <a:rPr lang="en-US" dirty="0"/>
              <a:t>Application creating PCAP file writes 0xa1b2c3d4 with it's native byte ordering format into this field. </a:t>
            </a:r>
          </a:p>
          <a:p>
            <a:pPr lvl="1"/>
            <a:r>
              <a:rPr lang="en-US" dirty="0"/>
              <a:t>Reading application will read either 0xa1b2c3d4 (identical) or 0xd4c3b2a1 (swapped). </a:t>
            </a:r>
          </a:p>
          <a:p>
            <a:pPr lvl="2"/>
            <a:r>
              <a:rPr lang="en-US" dirty="0"/>
              <a:t>If reading application reads the swapped 0xd4c3b2a1 value, it knows that all the following fields will have to be swapped too. </a:t>
            </a:r>
          </a:p>
          <a:p>
            <a:pPr lvl="1"/>
            <a:r>
              <a:rPr lang="en-US" dirty="0"/>
              <a:t>For nanosecond-resolution files (libpcapv1.5)</a:t>
            </a:r>
          </a:p>
          <a:p>
            <a:pPr lvl="2"/>
            <a:r>
              <a:rPr lang="en-US" dirty="0"/>
              <a:t>writing application writes 0xa1b23c4d, with the two nibbles of the two lower-order bytes swapped, </a:t>
            </a:r>
          </a:p>
          <a:p>
            <a:pPr lvl="2"/>
            <a:r>
              <a:rPr lang="en-US" dirty="0"/>
              <a:t>reading application will read either 0xa1b23c4d (identical) or 0x4d3cb2a1 (swapped).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51328A2-9EB9-4909-9025-2EE8FD3B6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57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C81684-56C2-46D2-8F7A-84CE982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A1ED16-8E1E-4D12-A7D5-E0D28A4A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version_major</a:t>
            </a:r>
            <a:r>
              <a:rPr lang="en-US" dirty="0"/>
              <a:t>, </a:t>
            </a:r>
            <a:r>
              <a:rPr lang="en-US" dirty="0" err="1"/>
              <a:t>version_minor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version number of file format (current version is 2.4)</a:t>
            </a:r>
          </a:p>
          <a:p>
            <a:r>
              <a:rPr lang="en-US" dirty="0" err="1"/>
              <a:t>thiszone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correction time in seconds between GMT (UTC) and the local </a:t>
            </a:r>
            <a:r>
              <a:rPr lang="en-US" dirty="0" err="1"/>
              <a:t>timezone</a:t>
            </a:r>
            <a:r>
              <a:rPr lang="en-US" dirty="0"/>
              <a:t> of the packet header timestamps. 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If the timestamps are in GMT (UTC), </a:t>
            </a:r>
            <a:r>
              <a:rPr lang="en-US" dirty="0" err="1"/>
              <a:t>thiszone</a:t>
            </a:r>
            <a:r>
              <a:rPr lang="en-US" dirty="0"/>
              <a:t> is simply 0. </a:t>
            </a:r>
          </a:p>
          <a:p>
            <a:pPr lvl="2"/>
            <a:r>
              <a:rPr lang="en-US" dirty="0"/>
              <a:t>If the timestamps are in Central European time (Amsterdam, Berlin, ...) which is GMT + 1:00, </a:t>
            </a:r>
            <a:r>
              <a:rPr lang="en-US" dirty="0" err="1"/>
              <a:t>thiszone</a:t>
            </a:r>
            <a:r>
              <a:rPr lang="en-US" dirty="0"/>
              <a:t> must be -3600. </a:t>
            </a:r>
          </a:p>
          <a:p>
            <a:pPr lvl="2"/>
            <a:r>
              <a:rPr lang="en-US" dirty="0"/>
              <a:t>In practice, time stamps are always in GMT, so </a:t>
            </a:r>
            <a:r>
              <a:rPr lang="en-US" dirty="0" err="1"/>
              <a:t>thiszone</a:t>
            </a:r>
            <a:r>
              <a:rPr lang="en-US" dirty="0"/>
              <a:t> is always 0.</a:t>
            </a:r>
          </a:p>
          <a:p>
            <a:r>
              <a:rPr lang="en-US" dirty="0" err="1"/>
              <a:t>sigfigs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 theory, the accuracy of time stamps in the capture; in practice, all tools set it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CFC6F6-827B-4FE0-A273-0A74D2635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03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ACF42-0164-40BB-8D61-3E86BC2D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2D6AEC-FB46-49C9-B485-FB768D0A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snaplen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“snapshot length” for the capture (typically 65535 or even more, but might be limited by the user), </a:t>
            </a:r>
          </a:p>
          <a:p>
            <a:pPr lvl="1"/>
            <a:r>
              <a:rPr lang="en-US" dirty="0"/>
              <a:t>see: </a:t>
            </a:r>
            <a:r>
              <a:rPr lang="en-US" dirty="0" err="1"/>
              <a:t>incl_len</a:t>
            </a:r>
            <a:r>
              <a:rPr lang="en-US" dirty="0"/>
              <a:t> vs. </a:t>
            </a:r>
            <a:r>
              <a:rPr lang="en-US" dirty="0" err="1"/>
              <a:t>orig_len</a:t>
            </a:r>
            <a:r>
              <a:rPr lang="en-US" dirty="0"/>
              <a:t> in record header</a:t>
            </a:r>
          </a:p>
          <a:p>
            <a:r>
              <a:rPr lang="en-US" dirty="0"/>
              <a:t>network: </a:t>
            </a:r>
          </a:p>
          <a:p>
            <a:pPr lvl="1"/>
            <a:r>
              <a:rPr lang="en-US" dirty="0"/>
              <a:t>link-layer header type, specifying the type of headers at the beginning of the packet </a:t>
            </a:r>
          </a:p>
          <a:p>
            <a:pPr lvl="2"/>
            <a:r>
              <a:rPr lang="en-US" dirty="0"/>
              <a:t>1 for Ethernet (</a:t>
            </a:r>
            <a:r>
              <a:rPr lang="en-US" dirty="0" smtClean="0"/>
              <a:t>layer </a:t>
            </a:r>
            <a:r>
              <a:rPr lang="en-US" dirty="0"/>
              <a:t>two frame), 9 for PPP, 51 for </a:t>
            </a:r>
            <a:r>
              <a:rPr lang="en-US" dirty="0" err="1"/>
              <a:t>PPPoE</a:t>
            </a:r>
            <a:endParaRPr lang="en-US" dirty="0"/>
          </a:p>
          <a:p>
            <a:pPr lvl="2"/>
            <a:r>
              <a:rPr lang="en-US" dirty="0"/>
              <a:t>see </a:t>
            </a:r>
            <a:r>
              <a:rPr lang="en-US" dirty="0" err="1">
                <a:hlinkClick r:id="rId3"/>
              </a:rPr>
              <a:t>tcpdump.org's</a:t>
            </a:r>
            <a:r>
              <a:rPr lang="en-US" dirty="0">
                <a:hlinkClick r:id="rId3"/>
              </a:rPr>
              <a:t> link-layer header types </a:t>
            </a:r>
            <a:r>
              <a:rPr lang="en-US" dirty="0"/>
              <a:t>page for complete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5BB266-D422-4D2B-8463-E53CE044D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80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5AB79B-AE33-42C6-BC9B-F6C87ED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4F292E-D18B-4C34-AADB-F861562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contents of a </a:t>
            </a:r>
            <a:r>
              <a:rPr lang="en-US" dirty="0" err="1"/>
              <a:t>pcap</a:t>
            </a:r>
            <a:r>
              <a:rPr lang="en-US" dirty="0"/>
              <a:t> file using a binary editor, hex editor etc. Find the header fields.</a:t>
            </a:r>
          </a:p>
          <a:p>
            <a:r>
              <a:rPr lang="en-US" dirty="0"/>
              <a:t>Linux ‘</a:t>
            </a:r>
            <a:r>
              <a:rPr lang="en-US" dirty="0" err="1"/>
              <a:t>hd</a:t>
            </a:r>
            <a:r>
              <a:rPr lang="en-US" dirty="0"/>
              <a:t>’  ‘od’   or ‘</a:t>
            </a:r>
            <a:r>
              <a:rPr lang="en-US" dirty="0" err="1"/>
              <a:t>hexdump</a:t>
            </a:r>
            <a:r>
              <a:rPr lang="en-US" dirty="0"/>
              <a:t>’ are usually available.</a:t>
            </a:r>
          </a:p>
          <a:p>
            <a:r>
              <a:rPr lang="en-US" dirty="0"/>
              <a:t>Windows (can use a </a:t>
            </a:r>
            <a:r>
              <a:rPr lang="en-US" dirty="0" err="1"/>
              <a:t>hexedit</a:t>
            </a:r>
            <a:r>
              <a:rPr lang="en-US" dirty="0"/>
              <a:t> plugin for notepad++)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509C6B-60DD-47F4-A837-24E986D4E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0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2671</TotalTime>
  <Words>946</Words>
  <Application>Microsoft Macintosh PowerPoint</Application>
  <PresentationFormat>On-screen Show (4:3)</PresentationFormat>
  <Paragraphs>167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PP_C5Modules_CC_License_standard</vt:lpstr>
      <vt:lpstr>  Module 1: Internetworking</vt:lpstr>
      <vt:lpstr>Internetworking Module</vt:lpstr>
      <vt:lpstr>Learning Outcomes</vt:lpstr>
      <vt:lpstr>PCAP</vt:lpstr>
      <vt:lpstr>PCAP File Format</vt:lpstr>
      <vt:lpstr>PCAP global header fields (1)</vt:lpstr>
      <vt:lpstr>PCAP global header fields (2)</vt:lpstr>
      <vt:lpstr>PCAP global header fields (3)</vt:lpstr>
      <vt:lpstr>Active learning</vt:lpstr>
      <vt:lpstr>PCAP record (packet) header</vt:lpstr>
      <vt:lpstr>PCAP record header fields (1)</vt:lpstr>
      <vt:lpstr>PCAP record header fields (2)</vt:lpstr>
      <vt:lpstr>Packet data</vt:lpstr>
      <vt:lpstr>Example TCP/IP packet over ethernet</vt:lpstr>
      <vt:lpstr>Transport Layer</vt:lpstr>
      <vt:lpstr>Transport Layer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235</cp:revision>
  <cp:lastPrinted>2016-07-18T16:40:10Z</cp:lastPrinted>
  <dcterms:created xsi:type="dcterms:W3CDTF">2016-07-03T20:12:42Z</dcterms:created>
  <dcterms:modified xsi:type="dcterms:W3CDTF">2018-04-24T20:49:57Z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6A462501-5EBC-4E48-AE42-3729D723AE96</vt:lpwstr>
  </property>
  <property fmtid="{D5CDD505-2E9C-101B-9397-08002B2CF9AE}" pid="6" name="ArticulateProjectFull">
    <vt:lpwstr>K:\CNAP\Deliverables\NetSec Course\Module_1\Lesson_1_PCAP_.ppta</vt:lpwstr>
  </property>
</Properties>
</file>