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7"/>
  </p:notesMasterIdLst>
  <p:sldIdLst>
    <p:sldId id="256" r:id="rId2"/>
    <p:sldId id="367" r:id="rId3"/>
    <p:sldId id="368" r:id="rId4"/>
    <p:sldId id="364" r:id="rId5"/>
    <p:sldId id="336" r:id="rId6"/>
    <p:sldId id="358" r:id="rId7"/>
    <p:sldId id="337" r:id="rId8"/>
    <p:sldId id="365" r:id="rId9"/>
    <p:sldId id="360" r:id="rId10"/>
    <p:sldId id="361" r:id="rId11"/>
    <p:sldId id="341" r:id="rId12"/>
    <p:sldId id="342" r:id="rId13"/>
    <p:sldId id="362" r:id="rId14"/>
    <p:sldId id="363" r:id="rId15"/>
    <p:sldId id="366" r:id="rId16"/>
    <p:sldId id="345" r:id="rId17"/>
    <p:sldId id="346" r:id="rId18"/>
    <p:sldId id="347" r:id="rId19"/>
    <p:sldId id="348" r:id="rId20"/>
    <p:sldId id="349" r:id="rId21"/>
    <p:sldId id="350" r:id="rId22"/>
    <p:sldId id="354" r:id="rId23"/>
    <p:sldId id="355" r:id="rId24"/>
    <p:sldId id="369" r:id="rId25"/>
    <p:sldId id="370" r:id="rId26"/>
  </p:sldIdLst>
  <p:sldSz cx="9144000" cy="6858000" type="screen4x3"/>
  <p:notesSz cx="7315200" cy="96012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48132" name="Slide Number Placeholder 3"/>
          <p:cNvSpPr>
            <a:spLocks noGrp="1"/>
          </p:cNvSpPr>
          <p:nvPr>
            <p:ph type="sldNum" sz="quarter" idx="5"/>
          </p:nvPr>
        </p:nvSpPr>
        <p:spPr>
          <a:noFill/>
        </p:spPr>
        <p:txBody>
          <a:bodyPr/>
          <a:lstStyle/>
          <a:p>
            <a:fld id="{E91451AF-97CC-5B48-9F21-13B63B165E82}" type="slidenum">
              <a:rPr lang="en-AU" smtClean="0">
                <a:latin typeface="Arial" pitchFamily="-84" charset="0"/>
              </a:rPr>
              <a:pPr/>
              <a:t>19</a:t>
            </a:fld>
            <a:endParaRPr lang="en-AU" dirty="0">
              <a:latin typeface="Arial" pitchFamily="-84" charset="0"/>
            </a:endParaRPr>
          </a:p>
        </p:txBody>
      </p:sp>
    </p:spTree>
    <p:extLst>
      <p:ext uri="{BB962C8B-B14F-4D97-AF65-F5344CB8AC3E}">
        <p14:creationId xmlns:p14="http://schemas.microsoft.com/office/powerpoint/2010/main" val="4410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
        <p:nvSpPr>
          <p:cNvPr id="50180" name="Slide Number Placeholder 3"/>
          <p:cNvSpPr>
            <a:spLocks noGrp="1"/>
          </p:cNvSpPr>
          <p:nvPr>
            <p:ph type="sldNum" sz="quarter" idx="5"/>
          </p:nvPr>
        </p:nvSpPr>
        <p:spPr>
          <a:noFill/>
        </p:spPr>
        <p:txBody>
          <a:bodyPr/>
          <a:lstStyle/>
          <a:p>
            <a:fld id="{4C62EB90-6026-E340-8E36-EF54A4D36B52}" type="slidenum">
              <a:rPr lang="en-AU" smtClean="0">
                <a:latin typeface="Arial" pitchFamily="-84" charset="0"/>
              </a:rPr>
              <a:pPr/>
              <a:t>20</a:t>
            </a:fld>
            <a:endParaRPr lang="en-AU" dirty="0">
              <a:latin typeface="Arial" pitchFamily="-84" charset="0"/>
            </a:endParaRPr>
          </a:p>
        </p:txBody>
      </p:sp>
    </p:spTree>
    <p:extLst>
      <p:ext uri="{BB962C8B-B14F-4D97-AF65-F5344CB8AC3E}">
        <p14:creationId xmlns:p14="http://schemas.microsoft.com/office/powerpoint/2010/main" val="73097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
        <p:nvSpPr>
          <p:cNvPr id="52228" name="Slide Number Placeholder 3"/>
          <p:cNvSpPr>
            <a:spLocks noGrp="1"/>
          </p:cNvSpPr>
          <p:nvPr>
            <p:ph type="sldNum" sz="quarter" idx="5"/>
          </p:nvPr>
        </p:nvSpPr>
        <p:spPr>
          <a:noFill/>
        </p:spPr>
        <p:txBody>
          <a:bodyPr/>
          <a:lstStyle/>
          <a:p>
            <a:fld id="{9C1E3DC7-474E-9A4D-A262-C8D42ABC2ECE}" type="slidenum">
              <a:rPr lang="en-AU" smtClean="0">
                <a:latin typeface="Arial" pitchFamily="-84" charset="0"/>
              </a:rPr>
              <a:pPr/>
              <a:t>21</a:t>
            </a:fld>
            <a:endParaRPr lang="en-AU" dirty="0">
              <a:latin typeface="Arial" pitchFamily="-84" charset="0"/>
            </a:endParaRPr>
          </a:p>
        </p:txBody>
      </p:sp>
    </p:spTree>
    <p:extLst>
      <p:ext uri="{BB962C8B-B14F-4D97-AF65-F5344CB8AC3E}">
        <p14:creationId xmlns:p14="http://schemas.microsoft.com/office/powerpoint/2010/main" val="102608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1813"/>
          </a:xfrm>
        </p:spPr>
        <p:txBody>
          <a:bodyPr>
            <a:normAutofit/>
          </a:bodyPr>
          <a:lstStyle/>
          <a:p>
            <a:endParaRPr lang="en-US" dirty="0"/>
          </a:p>
        </p:txBody>
      </p:sp>
      <p:sp>
        <p:nvSpPr>
          <p:cNvPr id="66564" name="Slide Number Placeholder 3"/>
          <p:cNvSpPr>
            <a:spLocks noGrp="1"/>
          </p:cNvSpPr>
          <p:nvPr>
            <p:ph type="sldNum" sz="quarter" idx="5"/>
          </p:nvPr>
        </p:nvSpPr>
        <p:spPr>
          <a:noFill/>
        </p:spPr>
        <p:txBody>
          <a:bodyPr/>
          <a:lstStyle/>
          <a:p>
            <a:fld id="{E0C17C93-02EA-7542-833A-EA2C582B5A0A}" type="slidenum">
              <a:rPr lang="en-AU" smtClean="0">
                <a:latin typeface="Arial" pitchFamily="-84" charset="0"/>
              </a:rPr>
              <a:pPr/>
              <a:t>22</a:t>
            </a:fld>
            <a:endParaRPr lang="en-AU" dirty="0">
              <a:latin typeface="Arial" pitchFamily="-84" charset="0"/>
            </a:endParaRPr>
          </a:p>
        </p:txBody>
      </p:sp>
    </p:spTree>
    <p:extLst>
      <p:ext uri="{BB962C8B-B14F-4D97-AF65-F5344CB8AC3E}">
        <p14:creationId xmlns:p14="http://schemas.microsoft.com/office/powerpoint/2010/main" val="191557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089F4B6-80CD-284D-A9CA-56D13EC821D3}" type="slidenum">
              <a:rPr lang="en-AU">
                <a:latin typeface="Arial" pitchFamily="-84" charset="0"/>
              </a:rPr>
              <a:pPr/>
              <a:t>23</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12 summary.</a:t>
            </a:r>
          </a:p>
        </p:txBody>
      </p:sp>
    </p:spTree>
    <p:extLst>
      <p:ext uri="{BB962C8B-B14F-4D97-AF65-F5344CB8AC3E}">
        <p14:creationId xmlns:p14="http://schemas.microsoft.com/office/powerpoint/2010/main" val="257356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25</a:t>
            </a:fld>
            <a:endParaRPr lang="en-US"/>
          </a:p>
        </p:txBody>
      </p:sp>
    </p:spTree>
    <p:extLst>
      <p:ext uri="{BB962C8B-B14F-4D97-AF65-F5344CB8AC3E}">
        <p14:creationId xmlns:p14="http://schemas.microsoft.com/office/powerpoint/2010/main" val="136908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90680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85E097F-92B4-3940-B426-7E8D78CA2619}" type="slidenum">
              <a:rPr lang="en-AU">
                <a:latin typeface="Arial" pitchFamily="-84" charset="0"/>
              </a:rPr>
              <a:pPr/>
              <a:t>5</a:t>
            </a:fld>
            <a:endParaRPr lang="en-AU" dirty="0">
              <a:latin typeface="Arial" pitchFamily="-84"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2948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F127B83-E670-A047-8670-CC4D8DA8A475}" type="slidenum">
              <a:rPr lang="en-AU">
                <a:latin typeface="Arial" pitchFamily="-84" charset="0"/>
              </a:rPr>
              <a:pPr/>
              <a:t>7</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9762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11</a:t>
            </a:fld>
            <a:endParaRPr lang="en-AU" dirty="0"/>
          </a:p>
        </p:txBody>
      </p:sp>
    </p:spTree>
    <p:extLst>
      <p:ext uri="{BB962C8B-B14F-4D97-AF65-F5344CB8AC3E}">
        <p14:creationId xmlns:p14="http://schemas.microsoft.com/office/powerpoint/2010/main" val="21120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02485CA-7D41-6D4C-87AB-E9829B7EDE4C}" type="slidenum">
              <a:rPr lang="en-AU">
                <a:latin typeface="Arial" pitchFamily="-84" charset="0"/>
              </a:rPr>
              <a:pPr/>
              <a:t>12</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2776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B3A0B03-FA72-D647-94AF-E56AC8ED69F9}" type="slidenum">
              <a:rPr lang="en-AU">
                <a:latin typeface="Arial" pitchFamily="-84" charset="0"/>
              </a:rPr>
              <a:pPr/>
              <a:t>16</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3564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0BB56-4D96-3748-B8B6-C48479CFAAFD}" type="slidenum">
              <a:rPr lang="en-AU">
                <a:latin typeface="Arial" pitchFamily="-84" charset="0"/>
              </a:rPr>
              <a:pPr/>
              <a:t>17</a:t>
            </a:fld>
            <a:endParaRPr lang="en-AU" dirty="0">
              <a:latin typeface="Arial" pitchFamily="-8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599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29C2E2F-AEB2-C547-9ED5-A72E72E98098}" type="slidenum">
              <a:rPr lang="en-AU">
                <a:latin typeface="Arial" pitchFamily="-84" charset="0"/>
              </a:rPr>
              <a:pPr/>
              <a:t>18</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542925" y="4343400"/>
            <a:ext cx="5759450" cy="4341813"/>
          </a:xfrm>
          <a:noFill/>
          <a:ln/>
        </p:spPr>
        <p:txBody>
          <a:bodyPr/>
          <a:lstStyle/>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374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86756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emf"/><Relationship Id="rId1" Type="http://schemas.openxmlformats.org/officeDocument/2006/relationships/tags" Target="../tags/tag22.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32.xml"/><Relationship Id="rId2"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9.xml"/><Relationship Id="rId3"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r>
            <a:br>
              <a:rPr lang="en-US"/>
            </a:br>
            <a:r>
              <a:rPr lang="en-US"/>
              <a:t/>
            </a:r>
            <a:br>
              <a:rPr lang="en-US"/>
            </a:br>
            <a:r>
              <a:rPr lang="en-US"/>
              <a:t>Module: Network Defense</a:t>
            </a:r>
            <a:endParaRPr lang="en-US" dirty="0"/>
          </a:p>
        </p:txBody>
      </p:sp>
      <p:sp>
        <p:nvSpPr>
          <p:cNvPr id="12290" name="Subtitle 2"/>
          <p:cNvSpPr>
            <a:spLocks noGrp="1"/>
          </p:cNvSpPr>
          <p:nvPr>
            <p:ph type="body" sz="quarter" idx="13"/>
          </p:nvPr>
        </p:nvSpPr>
        <p:spPr>
          <a:xfrm>
            <a:off x="2629775" y="4998325"/>
            <a:ext cx="4220429" cy="278892"/>
          </a:xfrm>
        </p:spPr>
        <p:txBody>
          <a:bodyPr/>
          <a:lstStyle/>
          <a:p>
            <a:r>
              <a:rPr lang="en-US" dirty="0"/>
              <a:t>Lesson 2: Firewalls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0A542-2B2C-44E9-B6C8-5610E6400091}"/>
              </a:ext>
            </a:extLst>
          </p:cNvPr>
          <p:cNvSpPr>
            <a:spLocks noGrp="1"/>
          </p:cNvSpPr>
          <p:nvPr>
            <p:ph type="title"/>
          </p:nvPr>
        </p:nvSpPr>
        <p:spPr/>
        <p:txBody>
          <a:bodyPr/>
          <a:lstStyle/>
          <a:p>
            <a:r>
              <a:rPr lang="en-US" dirty="0"/>
              <a:t>Firewall Limitations</a:t>
            </a:r>
          </a:p>
        </p:txBody>
      </p:sp>
      <p:sp>
        <p:nvSpPr>
          <p:cNvPr id="3" name="Content Placeholder 2">
            <a:extLst>
              <a:ext uri="{FF2B5EF4-FFF2-40B4-BE49-F238E27FC236}">
                <a16:creationId xmlns:a16="http://schemas.microsoft.com/office/drawing/2014/main" xmlns="" id="{F1B47A83-F9E6-4890-A96F-9070E76FF69C}"/>
              </a:ext>
            </a:extLst>
          </p:cNvPr>
          <p:cNvSpPr>
            <a:spLocks noGrp="1"/>
          </p:cNvSpPr>
          <p:nvPr>
            <p:ph idx="1"/>
          </p:nvPr>
        </p:nvSpPr>
        <p:spPr/>
        <p:txBody>
          <a:bodyPr/>
          <a:lstStyle/>
          <a:p>
            <a:r>
              <a:rPr lang="en-US" dirty="0"/>
              <a:t>Cannot protect against attacks that bypass the firewall.</a:t>
            </a:r>
          </a:p>
          <a:p>
            <a:r>
              <a:rPr lang="en-US" dirty="0"/>
              <a:t>A laptop, PDA, or portable storage device may be used and infected outside the corporate network, and then attached and used internally.</a:t>
            </a:r>
          </a:p>
          <a:p>
            <a:r>
              <a:rPr lang="en-US" dirty="0"/>
              <a:t>May not protect fully against internal threats, such as a disgruntled employee or an employee who unwittingly cooperates with an external attacker</a:t>
            </a:r>
          </a:p>
          <a:p>
            <a:r>
              <a:rPr lang="en-US" dirty="0"/>
              <a:t>Cannot guard against wireless communications between local systems on different sides of the internal firewall</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27ADB6A3-062E-4E60-9751-F9588C466B37}"/>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4198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381000" y="838200"/>
            <a:ext cx="8289987" cy="2647950"/>
          </a:xfrm>
          <a:prstGeom prst="rect">
            <a:avLst/>
          </a:prstGeom>
          <a:solidFill>
            <a:schemeClr val="bg1"/>
          </a:solidFill>
        </p:spPr>
      </p:pic>
      <p:sp>
        <p:nvSpPr>
          <p:cNvPr id="8" name="Text Placeholder 7"/>
          <p:cNvSpPr>
            <a:spLocks noGrp="1"/>
          </p:cNvSpPr>
          <p:nvPr>
            <p:ph type="body" idx="1"/>
          </p:nvPr>
        </p:nvSpPr>
        <p:spPr>
          <a:xfrm>
            <a:off x="779463" y="4876800"/>
            <a:ext cx="7583487" cy="1600200"/>
          </a:xfrm>
        </p:spPr>
        <p:txBody>
          <a:bodyPr>
            <a:normAutofit/>
          </a:bodyPr>
          <a:lstStyle/>
          <a:p>
            <a:r>
              <a:rPr lang="en-US" sz="3600" dirty="0">
                <a:solidFill>
                  <a:schemeClr val="tx2">
                    <a:lumMod val="10000"/>
                  </a:schemeClr>
                </a:solidFill>
              </a:rPr>
              <a:t>Packet-Filtering Example</a:t>
            </a:r>
          </a:p>
        </p:txBody>
      </p:sp>
    </p:spTree>
    <p:custDataLst>
      <p:tags r:id="rId1"/>
    </p:custDataLst>
    <p:extLst>
      <p:ext uri="{BB962C8B-B14F-4D97-AF65-F5344CB8AC3E}">
        <p14:creationId xmlns:p14="http://schemas.microsoft.com/office/powerpoint/2010/main" val="96142238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Packet Filtering Firewalls</a:t>
            </a:r>
            <a:endParaRPr lang="en-AU" dirty="0"/>
          </a:p>
        </p:txBody>
      </p:sp>
      <p:sp>
        <p:nvSpPr>
          <p:cNvPr id="10" name="Content Placeholder 9">
            <a:extLst>
              <a:ext uri="{FF2B5EF4-FFF2-40B4-BE49-F238E27FC236}">
                <a16:creationId xmlns:a16="http://schemas.microsoft.com/office/drawing/2014/main" xmlns="" id="{A8C278A6-30AB-4E0F-8D56-8D33715CF285}"/>
              </a:ext>
            </a:extLst>
          </p:cNvPr>
          <p:cNvSpPr>
            <a:spLocks noGrp="1"/>
          </p:cNvSpPr>
          <p:nvPr>
            <p:ph idx="1"/>
          </p:nvPr>
        </p:nvSpPr>
        <p:spPr/>
        <p:txBody>
          <a:bodyPr/>
          <a:lstStyle/>
          <a:p>
            <a:pPr lvl="0"/>
            <a:r>
              <a:rPr lang="en-US" sz="2400" dirty="0"/>
              <a:t>Weaknesses</a:t>
            </a:r>
          </a:p>
          <a:p>
            <a:pPr lvl="1"/>
            <a:r>
              <a:rPr lang="en-US" sz="2000" dirty="0"/>
              <a:t>Do not examine upper-layer data, so cannot prevent  application-specific attacks</a:t>
            </a:r>
          </a:p>
          <a:p>
            <a:pPr lvl="1"/>
            <a:r>
              <a:rPr lang="en-US" sz="2000" dirty="0"/>
              <a:t>The logging functionality present in packet filter firewalls is limited, due to limited information</a:t>
            </a:r>
          </a:p>
          <a:p>
            <a:pPr lvl="1"/>
            <a:r>
              <a:rPr lang="en-US" sz="2000" dirty="0"/>
              <a:t>Most packet filter firewalls do not support advanced user authentication schemes</a:t>
            </a:r>
          </a:p>
          <a:p>
            <a:pPr lvl="1"/>
            <a:r>
              <a:rPr lang="en-US" sz="2000" dirty="0"/>
              <a:t>Vulnerable to attacks and exploits that take advantage of problems within the TCP/IP specification and protocol stack</a:t>
            </a:r>
          </a:p>
          <a:p>
            <a:pPr lvl="1"/>
            <a:r>
              <a:rPr lang="en-US" sz="2000" dirty="0"/>
              <a:t>Due to the small number of variables used in access control decisions, packet filter firewalls are susceptible to security breaches caused by improper configurations</a:t>
            </a:r>
          </a:p>
          <a:p>
            <a:pPr lvl="0"/>
            <a:r>
              <a:rPr lang="en-US" sz="2400" dirty="0"/>
              <a:t>Strengths</a:t>
            </a:r>
          </a:p>
          <a:p>
            <a:pPr lvl="1"/>
            <a:r>
              <a:rPr lang="en-US" sz="2000" dirty="0"/>
              <a:t>Its simplicity</a:t>
            </a:r>
          </a:p>
          <a:p>
            <a:pPr lvl="1"/>
            <a:r>
              <a:rPr lang="en-US" sz="2000" dirty="0"/>
              <a:t>Transparent to users and are very fast</a:t>
            </a:r>
          </a:p>
          <a:p>
            <a:pPr lvl="1"/>
            <a:endParaRPr lang="en-US" sz="2000" dirty="0"/>
          </a:p>
          <a:p>
            <a:endParaRPr lang="en-US" sz="2400" dirty="0"/>
          </a:p>
        </p:txBody>
      </p:sp>
    </p:spTree>
    <p:custDataLst>
      <p:tags r:id="rId1"/>
    </p:custDataLst>
    <p:extLst>
      <p:ext uri="{BB962C8B-B14F-4D97-AF65-F5344CB8AC3E}">
        <p14:creationId xmlns:p14="http://schemas.microsoft.com/office/powerpoint/2010/main" val="37527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E9FA4-9651-4591-BC6B-703FD96ED81D}"/>
              </a:ext>
            </a:extLst>
          </p:cNvPr>
          <p:cNvSpPr>
            <a:spLocks noGrp="1"/>
          </p:cNvSpPr>
          <p:nvPr>
            <p:ph type="title"/>
          </p:nvPr>
        </p:nvSpPr>
        <p:spPr/>
        <p:txBody>
          <a:bodyPr/>
          <a:lstStyle/>
          <a:p>
            <a:r>
              <a:rPr lang="en-US" dirty="0"/>
              <a:t>Attacks and Counter Measures</a:t>
            </a:r>
          </a:p>
        </p:txBody>
      </p:sp>
      <p:sp>
        <p:nvSpPr>
          <p:cNvPr id="3" name="Content Placeholder 2">
            <a:extLst>
              <a:ext uri="{FF2B5EF4-FFF2-40B4-BE49-F238E27FC236}">
                <a16:creationId xmlns:a16="http://schemas.microsoft.com/office/drawing/2014/main" xmlns="" id="{486A2601-D490-4FDD-90B2-36B0AC06C6E9}"/>
              </a:ext>
            </a:extLst>
          </p:cNvPr>
          <p:cNvSpPr>
            <a:spLocks noGrp="1"/>
          </p:cNvSpPr>
          <p:nvPr>
            <p:ph idx="1"/>
          </p:nvPr>
        </p:nvSpPr>
        <p:spPr/>
        <p:txBody>
          <a:bodyPr/>
          <a:lstStyle/>
          <a:p>
            <a:r>
              <a:rPr lang="en-US" dirty="0"/>
              <a:t>IP Address Spoofing</a:t>
            </a:r>
          </a:p>
          <a:p>
            <a:pPr lvl="1"/>
            <a:r>
              <a:rPr lang="en-US" dirty="0"/>
              <a:t>Hacker spoofs packets from the outside with a source IP address field containing an address of an internal host</a:t>
            </a:r>
          </a:p>
          <a:p>
            <a:pPr lvl="1"/>
            <a:r>
              <a:rPr lang="en-US" dirty="0"/>
              <a:t>Countermeasure is to discard packets with an inside source address if it arrives on an external interface</a:t>
            </a:r>
          </a:p>
          <a:p>
            <a:r>
              <a:rPr lang="en-US" dirty="0"/>
              <a:t>Source Routing Attacks</a:t>
            </a:r>
          </a:p>
          <a:p>
            <a:pPr lvl="1"/>
            <a:r>
              <a:rPr lang="en-US" dirty="0"/>
              <a:t>IP protocol allows source to specify the route that a packet should take as it crosses the internet. Hacker can use this to try to bypass security measures that do not analyze the source routing information</a:t>
            </a:r>
          </a:p>
          <a:p>
            <a:pPr lvl="1"/>
            <a:r>
              <a:rPr lang="en-US" dirty="0"/>
              <a:t>Countermeasure is to discard all packets that use this option</a:t>
            </a:r>
          </a:p>
          <a:p>
            <a:pPr lvl="1"/>
            <a:endParaRPr lang="en-US" dirty="0"/>
          </a:p>
          <a:p>
            <a:pPr lvl="1"/>
            <a:endParaRPr lang="en-US" dirty="0"/>
          </a:p>
          <a:p>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xmlns="" id="{084FEBDA-5872-479D-B1C6-FA1F625CFC09}"/>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134974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F3B2C-44D8-4CBB-8D7D-0C3351D3C2D5}"/>
              </a:ext>
            </a:extLst>
          </p:cNvPr>
          <p:cNvSpPr>
            <a:spLocks noGrp="1"/>
          </p:cNvSpPr>
          <p:nvPr>
            <p:ph type="title"/>
          </p:nvPr>
        </p:nvSpPr>
        <p:spPr/>
        <p:txBody>
          <a:bodyPr/>
          <a:lstStyle/>
          <a:p>
            <a:r>
              <a:rPr lang="en-US" dirty="0"/>
              <a:t>Attacks and Counter Measures (part 2)</a:t>
            </a:r>
          </a:p>
        </p:txBody>
      </p:sp>
      <p:sp>
        <p:nvSpPr>
          <p:cNvPr id="3" name="Content Placeholder 2">
            <a:extLst>
              <a:ext uri="{FF2B5EF4-FFF2-40B4-BE49-F238E27FC236}">
                <a16:creationId xmlns:a16="http://schemas.microsoft.com/office/drawing/2014/main" xmlns="" id="{EFD72E7B-0316-49F5-84FB-29DC73B7FE26}"/>
              </a:ext>
            </a:extLst>
          </p:cNvPr>
          <p:cNvSpPr>
            <a:spLocks noGrp="1"/>
          </p:cNvSpPr>
          <p:nvPr>
            <p:ph idx="1"/>
          </p:nvPr>
        </p:nvSpPr>
        <p:spPr/>
        <p:txBody>
          <a:bodyPr/>
          <a:lstStyle/>
          <a:p>
            <a:r>
              <a:rPr lang="en-US" dirty="0"/>
              <a:t>Tiny Fragment Attacks</a:t>
            </a:r>
          </a:p>
          <a:p>
            <a:pPr lvl="1"/>
            <a:r>
              <a:rPr lang="en-US" dirty="0"/>
              <a:t>Hacker uses the IP fragmentation option to create extremely small fragments and force the TCP header information into a separate packet fragment, or sends information so slowly that TCP timeout mechanism will send pending data.</a:t>
            </a:r>
          </a:p>
          <a:p>
            <a:pPr lvl="1"/>
            <a:r>
              <a:rPr lang="en-US" dirty="0"/>
              <a:t>Countermeasure is to enforce a rule that the first fragment of a packet must contain a predefined minimum amount of the transport header</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xmlns="" id="{07906505-16F6-4BA9-B855-9C02DF38D55F}"/>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18103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3751C86-F430-47E6-8952-ED40972261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B5CE434F-09A6-40C4-AAE4-91EB8DA437D0}"/>
              </a:ext>
            </a:extLst>
          </p:cNvPr>
          <p:cNvSpPr>
            <a:spLocks noGrp="1"/>
          </p:cNvSpPr>
          <p:nvPr>
            <p:ph idx="1"/>
          </p:nvPr>
        </p:nvSpPr>
        <p:spPr/>
        <p:txBody>
          <a:bodyPr/>
          <a:lstStyle/>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endParaRPr lang="en-US" b="1" dirty="0">
              <a:solidFill>
                <a:schemeClr val="tx2">
                  <a:lumMod val="10000"/>
                </a:schemeClr>
              </a:solidFill>
            </a:endParaRPr>
          </a:p>
          <a:p>
            <a:pPr marL="0" indent="0">
              <a:buNone/>
            </a:pPr>
            <a:r>
              <a:rPr lang="en-US" b="1" dirty="0">
                <a:solidFill>
                  <a:schemeClr val="tx2">
                    <a:lumMod val="10000"/>
                  </a:schemeClr>
                </a:solidFill>
              </a:rPr>
              <a:t>Example Stateful Firewall Connection State Table</a:t>
            </a:r>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a16="http://schemas.microsoft.com/office/drawing/2014/main" xmlns="" id="{98F3E5CB-C8BE-4316-B67A-E678496BD0C5}"/>
              </a:ext>
            </a:extLst>
          </p:cNvPr>
          <p:cNvSpPr>
            <a:spLocks noGrp="1"/>
          </p:cNvSpPr>
          <p:nvPr>
            <p:ph type="sldNum" sz="quarter" idx="10"/>
          </p:nvPr>
        </p:nvSpPr>
        <p:spPr/>
        <p:txBody>
          <a:bodyPr/>
          <a:lstStyle/>
          <a:p>
            <a:pPr>
              <a:defRPr/>
            </a:pPr>
            <a:fld id="{4DC01FE8-1818-4A56-B30A-CCD984F456E0}" type="slidenum">
              <a:rPr lang="en-US" smtClean="0"/>
              <a:pPr>
                <a:defRPr/>
              </a:pPr>
              <a:t>15</a:t>
            </a:fld>
            <a:endParaRPr lang="en-US" dirty="0"/>
          </a:p>
        </p:txBody>
      </p:sp>
      <p:graphicFrame>
        <p:nvGraphicFramePr>
          <p:cNvPr id="6" name="Table 5">
            <a:extLst>
              <a:ext uri="{FF2B5EF4-FFF2-40B4-BE49-F238E27FC236}">
                <a16:creationId xmlns:a16="http://schemas.microsoft.com/office/drawing/2014/main" xmlns="" id="{B2AD9453-16E9-48CC-B7E3-8A0F85D862FF}"/>
              </a:ext>
            </a:extLst>
          </p:cNvPr>
          <p:cNvGraphicFramePr>
            <a:graphicFrameLocks noGrp="1"/>
          </p:cNvGraphicFramePr>
          <p:nvPr>
            <p:extLst>
              <p:ext uri="{D42A27DB-BD31-4B8C-83A1-F6EECF244321}">
                <p14:modId xmlns:p14="http://schemas.microsoft.com/office/powerpoint/2010/main" val="4034812367"/>
              </p:ext>
            </p:extLst>
          </p:nvPr>
        </p:nvGraphicFramePr>
        <p:xfrm>
          <a:off x="627017" y="1397000"/>
          <a:ext cx="7955280" cy="4079240"/>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xmlns="" val="2290343169"/>
                    </a:ext>
                  </a:extLst>
                </a:gridCol>
                <a:gridCol w="2651760">
                  <a:extLst>
                    <a:ext uri="{9D8B030D-6E8A-4147-A177-3AD203B41FA5}">
                      <a16:colId xmlns:a16="http://schemas.microsoft.com/office/drawing/2014/main" xmlns="" val="3401085425"/>
                    </a:ext>
                  </a:extLst>
                </a:gridCol>
                <a:gridCol w="2651760">
                  <a:extLst>
                    <a:ext uri="{9D8B030D-6E8A-4147-A177-3AD203B41FA5}">
                      <a16:colId xmlns:a16="http://schemas.microsoft.com/office/drawing/2014/main" xmlns="" val="72700769"/>
                    </a:ext>
                  </a:extLst>
                </a:gridCol>
              </a:tblGrid>
              <a:tr h="370840">
                <a:tc>
                  <a:txBody>
                    <a:bodyPr/>
                    <a:lstStyle/>
                    <a:p>
                      <a:pPr algn="ctr"/>
                      <a:r>
                        <a:rPr lang="en-US" sz="1600" dirty="0">
                          <a:solidFill>
                            <a:schemeClr val="tx1"/>
                          </a:solidFill>
                        </a:rPr>
                        <a:t>Source Address</a:t>
                      </a:r>
                    </a:p>
                  </a:txBody>
                  <a:tcPr/>
                </a:tc>
                <a:tc>
                  <a:txBody>
                    <a:bodyPr/>
                    <a:lstStyle/>
                    <a:p>
                      <a:pPr algn="ctr"/>
                      <a:r>
                        <a:rPr lang="en-US" sz="1600" dirty="0">
                          <a:solidFill>
                            <a:schemeClr val="tx1"/>
                          </a:solidFill>
                        </a:rPr>
                        <a:t>Destination Address</a:t>
                      </a:r>
                    </a:p>
                  </a:txBody>
                  <a:tcPr/>
                </a:tc>
                <a:tc>
                  <a:txBody>
                    <a:bodyPr/>
                    <a:lstStyle/>
                    <a:p>
                      <a:pPr algn="ctr"/>
                      <a:r>
                        <a:rPr lang="en-US" sz="1600" dirty="0">
                          <a:solidFill>
                            <a:schemeClr val="tx1"/>
                          </a:solidFill>
                        </a:rPr>
                        <a:t>Connection State</a:t>
                      </a:r>
                    </a:p>
                  </a:txBody>
                  <a:tcPr/>
                </a:tc>
                <a:extLst>
                  <a:ext uri="{0D108BD9-81ED-4DB2-BD59-A6C34878D82A}">
                    <a16:rowId xmlns:a16="http://schemas.microsoft.com/office/drawing/2014/main" xmlns="" val="234682701"/>
                  </a:ext>
                </a:extLst>
              </a:tr>
              <a:tr h="370840">
                <a:tc>
                  <a:txBody>
                    <a:bodyPr/>
                    <a:lstStyle/>
                    <a:p>
                      <a:pPr algn="ctr"/>
                      <a:r>
                        <a:rPr lang="en-US" sz="1600" dirty="0">
                          <a:solidFill>
                            <a:schemeClr val="tx1"/>
                          </a:solidFill>
                        </a:rPr>
                        <a:t>192.168.1.10:2221</a:t>
                      </a:r>
                    </a:p>
                  </a:txBody>
                  <a:tcPr/>
                </a:tc>
                <a:tc>
                  <a:txBody>
                    <a:bodyPr/>
                    <a:lstStyle/>
                    <a:p>
                      <a:pPr algn="ctr"/>
                      <a:r>
                        <a:rPr lang="en-US" sz="1600" dirty="0">
                          <a:solidFill>
                            <a:schemeClr val="tx1"/>
                          </a:solidFill>
                        </a:rPr>
                        <a:t>172.217.14.110:80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4045908483"/>
                  </a:ext>
                </a:extLst>
              </a:tr>
              <a:tr h="370840">
                <a:tc>
                  <a:txBody>
                    <a:bodyPr/>
                    <a:lstStyle/>
                    <a:p>
                      <a:pPr algn="ctr"/>
                      <a:r>
                        <a:rPr lang="en-US" sz="1600" dirty="0">
                          <a:solidFill>
                            <a:schemeClr val="tx1"/>
                          </a:solidFill>
                        </a:rPr>
                        <a:t>192.168.1.10:2212</a:t>
                      </a:r>
                    </a:p>
                  </a:txBody>
                  <a:tcPr/>
                </a:tc>
                <a:tc>
                  <a:txBody>
                    <a:bodyPr/>
                    <a:lstStyle/>
                    <a:p>
                      <a:pPr algn="ctr"/>
                      <a:r>
                        <a:rPr lang="en-US" sz="1600" dirty="0">
                          <a:solidFill>
                            <a:schemeClr val="tx1"/>
                          </a:solidFill>
                        </a:rPr>
                        <a:t>172.217.14.112:80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773675788"/>
                  </a:ext>
                </a:extLst>
              </a:tr>
              <a:tr h="370840">
                <a:tc>
                  <a:txBody>
                    <a:bodyPr/>
                    <a:lstStyle/>
                    <a:p>
                      <a:pPr algn="ctr"/>
                      <a:r>
                        <a:rPr lang="en-US" sz="1600" dirty="0">
                          <a:solidFill>
                            <a:schemeClr val="tx1"/>
                          </a:solidFill>
                        </a:rPr>
                        <a:t>192.168.1.11:3214</a:t>
                      </a:r>
                    </a:p>
                  </a:txBody>
                  <a:tcPr/>
                </a:tc>
                <a:tc>
                  <a:txBody>
                    <a:bodyPr/>
                    <a:lstStyle/>
                    <a:p>
                      <a:pPr algn="ctr"/>
                      <a:r>
                        <a:rPr lang="en-US" sz="1600" dirty="0">
                          <a:solidFill>
                            <a:schemeClr val="tx1"/>
                          </a:solidFill>
                        </a:rPr>
                        <a:t>151.101.65.67:80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3059151395"/>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684706862"/>
                  </a:ext>
                </a:extLst>
              </a:tr>
              <a:tr h="370840">
                <a:tc>
                  <a:txBody>
                    <a:bodyPr/>
                    <a:lstStyle/>
                    <a:p>
                      <a:pPr algn="ctr"/>
                      <a:r>
                        <a:rPr lang="en-US" sz="1600" dirty="0">
                          <a:solidFill>
                            <a:schemeClr val="tx1"/>
                          </a:solidFill>
                        </a:rPr>
                        <a:t>192.168.1.84:40226</a:t>
                      </a:r>
                    </a:p>
                  </a:txBody>
                  <a:tcPr/>
                </a:tc>
                <a:tc>
                  <a:txBody>
                    <a:bodyPr/>
                    <a:lstStyle/>
                    <a:p>
                      <a:pPr algn="ctr"/>
                      <a:r>
                        <a:rPr lang="en-US" sz="1600" dirty="0">
                          <a:solidFill>
                            <a:schemeClr val="tx1"/>
                          </a:solidFill>
                        </a:rPr>
                        <a:t>52.85.85.61:443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1191777844"/>
                  </a:ext>
                </a:extLst>
              </a:tr>
              <a:tr h="370840">
                <a:tc>
                  <a:txBody>
                    <a:bodyPr/>
                    <a:lstStyle/>
                    <a:p>
                      <a:pPr algn="ctr"/>
                      <a:r>
                        <a:rPr lang="en-US" sz="1600" dirty="0">
                          <a:solidFill>
                            <a:schemeClr val="tx1"/>
                          </a:solidFill>
                        </a:rPr>
                        <a:t>192.168.1.84:22</a:t>
                      </a:r>
                    </a:p>
                  </a:txBody>
                  <a:tcPr/>
                </a:tc>
                <a:tc>
                  <a:txBody>
                    <a:bodyPr/>
                    <a:lstStyle/>
                    <a:p>
                      <a:pPr algn="ctr"/>
                      <a:r>
                        <a:rPr lang="en-US" sz="1600" dirty="0">
                          <a:solidFill>
                            <a:schemeClr val="tx1"/>
                          </a:solidFill>
                        </a:rPr>
                        <a:t>192.168.1.77:53662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4085408620"/>
                  </a:ext>
                </a:extLst>
              </a:tr>
              <a:tr h="370840">
                <a:tc>
                  <a:txBody>
                    <a:bodyPr/>
                    <a:lstStyle/>
                    <a:p>
                      <a:pPr algn="ctr"/>
                      <a:r>
                        <a:rPr lang="en-US" sz="1600" dirty="0">
                          <a:solidFill>
                            <a:schemeClr val="tx1"/>
                          </a:solidFill>
                        </a:rPr>
                        <a:t>127.0.0.1:35744</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a16="http://schemas.microsoft.com/office/drawing/2014/main" xmlns="" val="42512721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2461734667"/>
                  </a:ext>
                </a:extLst>
              </a:tr>
              <a:tr h="370840">
                <a:tc>
                  <a:txBody>
                    <a:bodyPr/>
                    <a:lstStyle/>
                    <a:p>
                      <a:pPr algn="ctr"/>
                      <a:r>
                        <a:rPr lang="en-US" sz="1600" dirty="0">
                          <a:solidFill>
                            <a:schemeClr val="tx1"/>
                          </a:solidFill>
                        </a:rPr>
                        <a:t>127.0.0.1:2222</a:t>
                      </a:r>
                    </a:p>
                  </a:txBody>
                  <a:tcPr/>
                </a:tc>
                <a:tc>
                  <a:txBody>
                    <a:bodyPr/>
                    <a:lstStyle/>
                    <a:p>
                      <a:pPr algn="ctr"/>
                      <a:r>
                        <a:rPr lang="en-US" sz="1600" dirty="0">
                          <a:solidFill>
                            <a:schemeClr val="tx1"/>
                          </a:solidFill>
                        </a:rPr>
                        <a:t>127.0.0.1:35744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ESTABLISHED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xmlns="" val="2583123379"/>
                  </a:ext>
                </a:extLst>
              </a:tr>
              <a:tr h="370840">
                <a:tc>
                  <a:txBody>
                    <a:bodyPr/>
                    <a:lstStyle/>
                    <a:p>
                      <a:pPr algn="ctr"/>
                      <a:r>
                        <a:rPr lang="en-US" sz="1600" dirty="0">
                          <a:solidFill>
                            <a:schemeClr val="tx1"/>
                          </a:solidFill>
                        </a:rPr>
                        <a:t>127.0.0.1:55320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127.0.0.1:2222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ESTABLISHED</a:t>
                      </a:r>
                    </a:p>
                  </a:txBody>
                  <a:tcPr/>
                </a:tc>
                <a:extLst>
                  <a:ext uri="{0D108BD9-81ED-4DB2-BD59-A6C34878D82A}">
                    <a16:rowId xmlns:a16="http://schemas.microsoft.com/office/drawing/2014/main" xmlns="" val="389609176"/>
                  </a:ext>
                </a:extLst>
              </a:tr>
            </a:tbl>
          </a:graphicData>
        </a:graphic>
      </p:graphicFrame>
    </p:spTree>
    <p:custDataLst>
      <p:tags r:id="rId1"/>
    </p:custDataLst>
    <p:extLst>
      <p:ext uri="{BB962C8B-B14F-4D97-AF65-F5344CB8AC3E}">
        <p14:creationId xmlns:p14="http://schemas.microsoft.com/office/powerpoint/2010/main" val="275009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Application Level Gateway</a:t>
            </a:r>
            <a:endParaRPr lang="en-AU" dirty="0"/>
          </a:p>
        </p:txBody>
      </p:sp>
      <p:sp>
        <p:nvSpPr>
          <p:cNvPr id="55299" name="Rectangle 3"/>
          <p:cNvSpPr>
            <a:spLocks noGrp="1" noChangeArrowheads="1"/>
          </p:cNvSpPr>
          <p:nvPr>
            <p:ph idx="1"/>
          </p:nvPr>
        </p:nvSpPr>
        <p:spPr/>
        <p:txBody>
          <a:bodyPr/>
          <a:lstStyle/>
          <a:p>
            <a:r>
              <a:rPr lang="en-AU" dirty="0"/>
              <a:t>Also called an application proxy</a:t>
            </a:r>
          </a:p>
          <a:p>
            <a:pPr lvl="1"/>
            <a:r>
              <a:rPr lang="en-AU" dirty="0"/>
              <a:t>Acts as a relay of application-level traffic</a:t>
            </a:r>
          </a:p>
          <a:p>
            <a:pPr lvl="1"/>
            <a:r>
              <a:rPr lang="en-AU" dirty="0"/>
              <a:t>If the gateway does not implement the proxy code for a specific application, the service is not supported and cannot be forwarded across the firewall</a:t>
            </a:r>
          </a:p>
          <a:p>
            <a:pPr lvl="1"/>
            <a:r>
              <a:rPr lang="en-AU" dirty="0"/>
              <a:t>The gateway can be configured to support only specific features of an application that the network administrator considers acceptable while denying all other features</a:t>
            </a:r>
          </a:p>
          <a:p>
            <a:pPr lvl="1"/>
            <a:r>
              <a:rPr lang="en-AU" dirty="0"/>
              <a:t>Tend to be more secure than packet filters</a:t>
            </a:r>
          </a:p>
          <a:p>
            <a:r>
              <a:rPr lang="en-AU" dirty="0"/>
              <a:t>Disadvantage:</a:t>
            </a:r>
          </a:p>
          <a:p>
            <a:pPr lvl="1"/>
            <a:r>
              <a:rPr lang="en-AU" dirty="0"/>
              <a:t>The additional processing overhead on each connection</a:t>
            </a:r>
          </a:p>
        </p:txBody>
      </p:sp>
    </p:spTree>
    <p:custDataLst>
      <p:tags r:id="rId1"/>
    </p:custDataLst>
    <p:extLst>
      <p:ext uri="{BB962C8B-B14F-4D97-AF65-F5344CB8AC3E}">
        <p14:creationId xmlns:p14="http://schemas.microsoft.com/office/powerpoint/2010/main" val="304224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a:t>Circuit-Level Gateway</a:t>
            </a:r>
            <a:endParaRPr lang="en-AU" dirty="0"/>
          </a:p>
        </p:txBody>
      </p:sp>
      <p:sp>
        <p:nvSpPr>
          <p:cNvPr id="58371" name="Rectangle 3"/>
          <p:cNvSpPr>
            <a:spLocks noGrp="1" noChangeArrowheads="1"/>
          </p:cNvSpPr>
          <p:nvPr>
            <p:ph idx="1"/>
          </p:nvPr>
        </p:nvSpPr>
        <p:spPr/>
        <p:txBody>
          <a:bodyPr/>
          <a:lstStyle/>
          <a:p>
            <a:r>
              <a:rPr lang="en-AU" dirty="0"/>
              <a:t>Also called circuit-level proxy</a:t>
            </a:r>
          </a:p>
          <a:p>
            <a:pPr lvl="1"/>
            <a:r>
              <a:rPr lang="en-AU" dirty="0"/>
              <a:t>Can be a stand-alone system or it can be a specialized function performed by an application-level gateway for certain applications</a:t>
            </a:r>
          </a:p>
          <a:p>
            <a:pPr lvl="1"/>
            <a:r>
              <a:rPr lang="en-AU" dirty="0"/>
              <a:t>Does not permit an end-to-end TCP connection</a:t>
            </a:r>
          </a:p>
          <a:p>
            <a:pPr lvl="1"/>
            <a:r>
              <a:rPr lang="en-AU" dirty="0"/>
              <a:t>The security function consists of determining which connections will be allowed</a:t>
            </a:r>
          </a:p>
          <a:p>
            <a:pPr lvl="1"/>
            <a:r>
              <a:rPr lang="en-AU" dirty="0"/>
              <a:t>Typical use is a situation in which the system administrator trusts the internal users</a:t>
            </a:r>
          </a:p>
          <a:p>
            <a:pPr lvl="1"/>
            <a:r>
              <a:rPr lang="en-AU" dirty="0"/>
              <a:t>Can be configured to support application-level or proxy service on inbound connections and circuit-level functions for outbound connections</a:t>
            </a:r>
          </a:p>
          <a:p>
            <a:pPr lvl="1"/>
            <a:r>
              <a:rPr lang="en-AU" dirty="0"/>
              <a:t>Example of implementation is the SOCKS package</a:t>
            </a:r>
          </a:p>
          <a:p>
            <a:endParaRPr lang="en-AU" dirty="0"/>
          </a:p>
        </p:txBody>
      </p:sp>
    </p:spTree>
    <p:custDataLst>
      <p:tags r:id="rId1"/>
    </p:custDataLst>
    <p:extLst>
      <p:ext uri="{BB962C8B-B14F-4D97-AF65-F5344CB8AC3E}">
        <p14:creationId xmlns:p14="http://schemas.microsoft.com/office/powerpoint/2010/main" val="400000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a:t>Bastion Host</a:t>
            </a:r>
            <a:endParaRPr lang="en-AU" dirty="0"/>
          </a:p>
        </p:txBody>
      </p:sp>
      <p:sp>
        <p:nvSpPr>
          <p:cNvPr id="59395" name="Rectangle 3"/>
          <p:cNvSpPr>
            <a:spLocks noGrp="1" noChangeArrowheads="1"/>
          </p:cNvSpPr>
          <p:nvPr>
            <p:ph idx="1"/>
          </p:nvPr>
        </p:nvSpPr>
        <p:spPr/>
        <p:txBody>
          <a:bodyPr/>
          <a:lstStyle/>
          <a:p>
            <a:r>
              <a:rPr lang="en-AU" sz="2000" dirty="0"/>
              <a:t>A system identified by the firewall administrator as a critical strong point in the network’s security</a:t>
            </a:r>
          </a:p>
          <a:p>
            <a:r>
              <a:rPr lang="en-AU" sz="2000" dirty="0"/>
              <a:t>Typically serves as a platform for an application-level or circuit-level gateway</a:t>
            </a:r>
          </a:p>
          <a:p>
            <a:r>
              <a:rPr lang="en-AU" sz="2000" dirty="0"/>
              <a:t>Common characteristics:</a:t>
            </a:r>
          </a:p>
          <a:p>
            <a:pPr lvl="1"/>
            <a:r>
              <a:rPr lang="en-AU" sz="1600" dirty="0"/>
              <a:t>Executes a secure version of its operating system, making it a hardened system</a:t>
            </a:r>
          </a:p>
          <a:p>
            <a:pPr lvl="1"/>
            <a:r>
              <a:rPr lang="en-AU" sz="1600" dirty="0"/>
              <a:t>Only the services that the network administrator considers essential are installed</a:t>
            </a:r>
          </a:p>
          <a:p>
            <a:pPr lvl="1"/>
            <a:r>
              <a:rPr lang="en-AU" sz="1600" dirty="0"/>
              <a:t>Additional authentication before a user is allowed access to the proxy services</a:t>
            </a:r>
          </a:p>
          <a:p>
            <a:r>
              <a:rPr lang="en-AU" sz="2000" dirty="0"/>
              <a:t>Proxy module is a very small software package specifically designed for network security. Each proxy:</a:t>
            </a:r>
          </a:p>
          <a:p>
            <a:pPr lvl="1"/>
            <a:r>
              <a:rPr lang="en-AU" sz="1600" dirty="0"/>
              <a:t>configured to support only a subset of the standard application’s command set</a:t>
            </a:r>
          </a:p>
          <a:p>
            <a:pPr lvl="1"/>
            <a:r>
              <a:rPr lang="en-AU" sz="1600" dirty="0"/>
              <a:t>configured to allow access only to specific host systems</a:t>
            </a:r>
          </a:p>
          <a:p>
            <a:pPr lvl="1"/>
            <a:r>
              <a:rPr lang="en-AU" sz="1600" dirty="0"/>
              <a:t>maintains detailed audit information by logging all traffic, each connection, and the duration of each connection</a:t>
            </a:r>
          </a:p>
          <a:p>
            <a:pPr lvl="1"/>
            <a:r>
              <a:rPr lang="en-AU" sz="1600" dirty="0"/>
              <a:t>is independent of other proxies on the bastion host</a:t>
            </a:r>
          </a:p>
          <a:p>
            <a:pPr lvl="1"/>
            <a:r>
              <a:rPr lang="en-AU" sz="1600" dirty="0"/>
              <a:t>generally performs no disk access other than  to read its initial configuration file</a:t>
            </a:r>
          </a:p>
          <a:p>
            <a:pPr lvl="1"/>
            <a:r>
              <a:rPr lang="en-AU" sz="1600" dirty="0"/>
              <a:t>runs as a nonprivileged user in a private and secured directory on the bastion host</a:t>
            </a:r>
          </a:p>
        </p:txBody>
      </p:sp>
    </p:spTree>
    <p:custDataLst>
      <p:tags r:id="rId1"/>
    </p:custDataLst>
    <p:extLst>
      <p:ext uri="{BB962C8B-B14F-4D97-AF65-F5344CB8AC3E}">
        <p14:creationId xmlns:p14="http://schemas.microsoft.com/office/powerpoint/2010/main" val="93990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Host-Based Firewall</a:t>
            </a:r>
            <a:endParaRPr lang="en-US" dirty="0"/>
          </a:p>
        </p:txBody>
      </p:sp>
      <p:sp>
        <p:nvSpPr>
          <p:cNvPr id="3" name="Content Placeholder 2"/>
          <p:cNvSpPr>
            <a:spLocks noGrp="1"/>
          </p:cNvSpPr>
          <p:nvPr>
            <p:ph idx="1"/>
          </p:nvPr>
        </p:nvSpPr>
        <p:spPr/>
        <p:txBody>
          <a:bodyPr/>
          <a:lstStyle/>
          <a:p>
            <a:r>
              <a:rPr lang="en-US"/>
              <a:t>A software module used to secure an individual host</a:t>
            </a:r>
          </a:p>
          <a:p>
            <a:r>
              <a:rPr lang="en-US"/>
              <a:t>Is available in many operating systems or can be provided as an add-on package</a:t>
            </a:r>
          </a:p>
          <a:p>
            <a:r>
              <a:rPr lang="en-US"/>
              <a:t>Filters and restricts the flow of packets</a:t>
            </a:r>
          </a:p>
          <a:p>
            <a:r>
              <a:rPr lang="en-US"/>
              <a:t>Common location is a server</a:t>
            </a:r>
          </a:p>
          <a:p>
            <a:r>
              <a:rPr lang="en-US"/>
              <a:t>Advantages:</a:t>
            </a:r>
          </a:p>
          <a:p>
            <a:pPr lvl="1"/>
            <a:r>
              <a:rPr lang="en-US"/>
              <a:t>Filtering rules can be tailored to the host environment</a:t>
            </a:r>
          </a:p>
          <a:p>
            <a:pPr lvl="1"/>
            <a:r>
              <a:rPr lang="en-US"/>
              <a:t>Protection is provided independent of topology</a:t>
            </a:r>
          </a:p>
          <a:p>
            <a:pPr lvl="1"/>
            <a:r>
              <a:rPr lang="en-US"/>
              <a:t>Used in conjunction with stand-alone firewalls, provides an additional layer of protection</a:t>
            </a:r>
            <a:endParaRPr lang="en-US" dirty="0"/>
          </a:p>
        </p:txBody>
      </p:sp>
    </p:spTree>
    <p:custDataLst>
      <p:tags r:id="rId1"/>
    </p:custDataLst>
    <p:extLst>
      <p:ext uri="{BB962C8B-B14F-4D97-AF65-F5344CB8AC3E}">
        <p14:creationId xmlns:p14="http://schemas.microsoft.com/office/powerpoint/2010/main" val="34530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a:t>Network Defense Module</a:t>
            </a:r>
            <a:endParaRPr lang="en-US" dirty="0"/>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 threats and defensive techniques. </a:t>
            </a:r>
          </a:p>
          <a:p>
            <a:r>
              <a:rPr lang="en-US" dirty="0"/>
              <a:t>Topics:​</a:t>
            </a:r>
          </a:p>
          <a:p>
            <a:pPr lvl="1"/>
            <a:r>
              <a:rPr lang="en-US" dirty="0"/>
              <a:t>Lesson 1: Network Attacks and Threats</a:t>
            </a:r>
          </a:p>
          <a:p>
            <a:pPr lvl="1"/>
            <a:r>
              <a:rPr lang="en-US" dirty="0"/>
              <a:t>Lesson 2: Firewalls</a:t>
            </a:r>
          </a:p>
          <a:p>
            <a:pPr lvl="1"/>
            <a:r>
              <a:rPr lang="en-US" dirty="0"/>
              <a:t>Lesson 3: </a:t>
            </a:r>
            <a:r>
              <a:rPr lang="en-US" dirty="0" err="1"/>
              <a:t>Netfilter</a:t>
            </a:r>
            <a:endParaRPr lang="en-US" dirty="0"/>
          </a:p>
          <a:p>
            <a:pPr lvl="1"/>
            <a:r>
              <a:rPr lang="en-US" dirty="0"/>
              <a:t>Lesson 4: Intrusions</a:t>
            </a:r>
          </a:p>
          <a:p>
            <a:pPr lvl="1"/>
            <a:r>
              <a:rPr lang="en-US" dirty="0"/>
              <a:t>Option Lesson: Slammer Worm</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Firewall</a:t>
            </a:r>
            <a:endParaRPr lang="en-US" dirty="0"/>
          </a:p>
        </p:txBody>
      </p:sp>
      <p:sp>
        <p:nvSpPr>
          <p:cNvPr id="3" name="Content Placeholder 2"/>
          <p:cNvSpPr>
            <a:spLocks noGrp="1"/>
          </p:cNvSpPr>
          <p:nvPr>
            <p:ph idx="1"/>
          </p:nvPr>
        </p:nvSpPr>
        <p:spPr/>
        <p:txBody>
          <a:bodyPr/>
          <a:lstStyle/>
          <a:p>
            <a:pPr lvl="1"/>
            <a:r>
              <a:rPr lang="en-US" dirty="0"/>
              <a:t>Controls the traffic between a personal computer or workstation on one side and the Internet or enterprise network on the other side</a:t>
            </a:r>
          </a:p>
          <a:p>
            <a:pPr lvl="1"/>
            <a:r>
              <a:rPr lang="en-US" dirty="0"/>
              <a:t>Can be used in the home environment and on corporate intranets</a:t>
            </a:r>
          </a:p>
          <a:p>
            <a:pPr lvl="1"/>
            <a:r>
              <a:rPr lang="en-US" dirty="0"/>
              <a:t>Typically is a software module on the personal computer</a:t>
            </a:r>
          </a:p>
          <a:p>
            <a:pPr lvl="1"/>
            <a:r>
              <a:rPr lang="en-US" dirty="0"/>
              <a:t>Can also be housed in a router that connects all of the home computers to a DSL, cable modem, or other Internet interface</a:t>
            </a:r>
          </a:p>
          <a:p>
            <a:pPr lvl="1"/>
            <a:r>
              <a:rPr lang="en-US" dirty="0"/>
              <a:t>Primary role is to deny unauthorized remote access to the computer</a:t>
            </a:r>
          </a:p>
          <a:p>
            <a:pPr lvl="1"/>
            <a:r>
              <a:rPr lang="en-US" dirty="0"/>
              <a:t>Can also monitor outgoing activity in an attempt to detect and block worms and other malware</a:t>
            </a:r>
          </a:p>
          <a:p>
            <a:endParaRPr lang="en-US" dirty="0"/>
          </a:p>
        </p:txBody>
      </p:sp>
    </p:spTree>
    <p:custDataLst>
      <p:tags r:id="rId1"/>
    </p:custDataLst>
    <p:extLst>
      <p:ext uri="{BB962C8B-B14F-4D97-AF65-F5344CB8AC3E}">
        <p14:creationId xmlns:p14="http://schemas.microsoft.com/office/powerpoint/2010/main" val="320301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5867400"/>
            <a:ext cx="6934200" cy="461665"/>
          </a:xfrm>
          <a:prstGeom prst="rect">
            <a:avLst/>
          </a:prstGeom>
        </p:spPr>
        <p:txBody>
          <a:bodyPr wrap="square">
            <a:spAutoFit/>
          </a:bodyPr>
          <a:lstStyle/>
          <a:p>
            <a:pPr algn="ctr"/>
            <a:r>
              <a:rPr lang="en-US" sz="2400" dirty="0">
                <a:latin typeface="+mn-lt"/>
              </a:rPr>
              <a:t>Example Personal Firewall Interface</a:t>
            </a:r>
          </a:p>
        </p:txBody>
      </p:sp>
      <p:pic>
        <p:nvPicPr>
          <p:cNvPr id="6" name="Picture 5">
            <a:extLst>
              <a:ext uri="{FF2B5EF4-FFF2-40B4-BE49-F238E27FC236}">
                <a16:creationId xmlns:a16="http://schemas.microsoft.com/office/drawing/2014/main" xmlns="" id="{EFB265BC-A46E-4D9E-865F-05E71C673343}"/>
              </a:ext>
            </a:extLst>
          </p:cNvPr>
          <p:cNvPicPr>
            <a:picLocks noChangeAspect="1"/>
          </p:cNvPicPr>
          <p:nvPr/>
        </p:nvPicPr>
        <p:blipFill>
          <a:blip r:embed="rId4"/>
          <a:stretch>
            <a:fillRect/>
          </a:stretch>
        </p:blipFill>
        <p:spPr>
          <a:xfrm>
            <a:off x="749030" y="630411"/>
            <a:ext cx="7459714" cy="4962993"/>
          </a:xfrm>
          <a:prstGeom prst="rect">
            <a:avLst/>
          </a:prstGeom>
        </p:spPr>
      </p:pic>
    </p:spTree>
    <p:custDataLst>
      <p:tags r:id="rId1"/>
    </p:custDataLst>
    <p:extLst>
      <p:ext uri="{BB962C8B-B14F-4D97-AF65-F5344CB8AC3E}">
        <p14:creationId xmlns:p14="http://schemas.microsoft.com/office/powerpoint/2010/main" val="3243379715"/>
      </p:ext>
    </p:extLst>
  </p:cSld>
  <p:clrMapOvr>
    <a:masterClrMapping/>
  </p:clrMapOvr>
  <p:transition spd="med">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 of Firewall Locations and Topologies</a:t>
            </a:r>
          </a:p>
        </p:txBody>
      </p:sp>
      <p:sp>
        <p:nvSpPr>
          <p:cNvPr id="3" name="Content Placeholder 2"/>
          <p:cNvSpPr>
            <a:spLocks noGrp="1"/>
          </p:cNvSpPr>
          <p:nvPr>
            <p:ph sz="half" idx="1"/>
          </p:nvPr>
        </p:nvSpPr>
        <p:spPr>
          <a:xfrm>
            <a:off x="152400" y="1441342"/>
            <a:ext cx="4800600" cy="4876800"/>
          </a:xfrm>
        </p:spPr>
        <p:txBody>
          <a:bodyPr>
            <a:noAutofit/>
          </a:bodyPr>
          <a:lstStyle/>
          <a:p>
            <a:r>
              <a:rPr lang="en-US" sz="1800" b="1" dirty="0">
                <a:solidFill>
                  <a:schemeClr val="tx2">
                    <a:lumMod val="10000"/>
                  </a:schemeClr>
                </a:solidFill>
              </a:rPr>
              <a:t>Host-resident firewall</a:t>
            </a:r>
          </a:p>
          <a:p>
            <a:pPr lvl="1">
              <a:buClr>
                <a:schemeClr val="bg1"/>
              </a:buClr>
            </a:pPr>
            <a:r>
              <a:rPr lang="en-US" sz="1800" dirty="0">
                <a:solidFill>
                  <a:schemeClr val="tx2">
                    <a:lumMod val="10000"/>
                  </a:schemeClr>
                </a:solidFill>
              </a:rPr>
              <a:t>This category includes personal firewall software and firewall software on servers</a:t>
            </a:r>
          </a:p>
          <a:p>
            <a:pPr lvl="1">
              <a:buClr>
                <a:schemeClr val="bg1"/>
              </a:buClr>
            </a:pPr>
            <a:r>
              <a:rPr lang="en-US" sz="1800" dirty="0">
                <a:solidFill>
                  <a:schemeClr val="tx2">
                    <a:lumMod val="10000"/>
                  </a:schemeClr>
                </a:solidFill>
              </a:rPr>
              <a:t>Can be used alone or as part of an in-depth firewall deployment</a:t>
            </a:r>
          </a:p>
          <a:p>
            <a:r>
              <a:rPr lang="en-US" sz="1800" b="1" dirty="0">
                <a:solidFill>
                  <a:schemeClr val="tx2">
                    <a:lumMod val="10000"/>
                  </a:schemeClr>
                </a:solidFill>
              </a:rPr>
              <a:t>Screening router</a:t>
            </a:r>
          </a:p>
          <a:p>
            <a:pPr lvl="1">
              <a:buClr>
                <a:schemeClr val="bg1"/>
              </a:buClr>
            </a:pPr>
            <a:r>
              <a:rPr lang="en-US" sz="1800" dirty="0">
                <a:solidFill>
                  <a:schemeClr val="tx2">
                    <a:lumMod val="10000"/>
                  </a:schemeClr>
                </a:solidFill>
              </a:rPr>
              <a:t>A single router between internal and external networks with stateless or full packet filtering</a:t>
            </a:r>
          </a:p>
          <a:p>
            <a:pPr lvl="1">
              <a:buClr>
                <a:schemeClr val="bg1"/>
              </a:buClr>
            </a:pPr>
            <a:r>
              <a:rPr lang="en-US" sz="1800" dirty="0">
                <a:solidFill>
                  <a:schemeClr val="tx2">
                    <a:lumMod val="10000"/>
                  </a:schemeClr>
                </a:solidFill>
              </a:rPr>
              <a:t>This arrangement is typical for small office/home office (SOHO) applications</a:t>
            </a:r>
          </a:p>
          <a:p>
            <a:r>
              <a:rPr lang="en-US" sz="1800" b="1" dirty="0">
                <a:solidFill>
                  <a:schemeClr val="tx2">
                    <a:lumMod val="10000"/>
                  </a:schemeClr>
                </a:solidFill>
              </a:rPr>
              <a:t>Single bastion inline</a:t>
            </a:r>
          </a:p>
          <a:p>
            <a:pPr lvl="1">
              <a:buClr>
                <a:schemeClr val="bg1"/>
              </a:buClr>
            </a:pPr>
            <a:r>
              <a:rPr lang="en-US" sz="1800" dirty="0">
                <a:solidFill>
                  <a:schemeClr val="tx2">
                    <a:lumMod val="10000"/>
                  </a:schemeClr>
                </a:solidFill>
              </a:rPr>
              <a:t>A single firewall device between an internal and external router</a:t>
            </a:r>
          </a:p>
          <a:p>
            <a:pPr lvl="1">
              <a:buClr>
                <a:schemeClr val="bg1"/>
              </a:buClr>
            </a:pPr>
            <a:r>
              <a:rPr lang="en-US" sz="1800" dirty="0">
                <a:solidFill>
                  <a:schemeClr val="tx2">
                    <a:lumMod val="10000"/>
                  </a:schemeClr>
                </a:solidFill>
              </a:rPr>
              <a:t>This is the typical firewall appliance configuration for small-to-medium sized organizations</a:t>
            </a:r>
          </a:p>
        </p:txBody>
      </p:sp>
      <p:sp>
        <p:nvSpPr>
          <p:cNvPr id="6" name="Content Placeholder 5"/>
          <p:cNvSpPr>
            <a:spLocks noGrp="1"/>
          </p:cNvSpPr>
          <p:nvPr>
            <p:ph sz="half" idx="2"/>
          </p:nvPr>
        </p:nvSpPr>
        <p:spPr>
          <a:xfrm>
            <a:off x="4953000" y="1441342"/>
            <a:ext cx="3566160" cy="4876800"/>
          </a:xfrm>
        </p:spPr>
        <p:txBody>
          <a:bodyPr>
            <a:normAutofit fontScale="55000" lnSpcReduction="20000"/>
          </a:bodyPr>
          <a:lstStyle/>
          <a:p>
            <a:r>
              <a:rPr lang="en-US" sz="3636" b="1" dirty="0">
                <a:solidFill>
                  <a:schemeClr val="tx2">
                    <a:lumMod val="10000"/>
                  </a:schemeClr>
                </a:solidFill>
              </a:rPr>
              <a:t>Single bastion T</a:t>
            </a:r>
          </a:p>
          <a:p>
            <a:pPr lvl="1">
              <a:buClr>
                <a:schemeClr val="bg1"/>
              </a:buClr>
            </a:pPr>
            <a:r>
              <a:rPr lang="en-US" sz="3636" dirty="0">
                <a:solidFill>
                  <a:schemeClr val="tx2">
                    <a:lumMod val="10000"/>
                  </a:schemeClr>
                </a:solidFill>
              </a:rPr>
              <a:t>Similar to single bastion inline but has a third network interface on bastion to a DMZ where externally visible servers are placed</a:t>
            </a:r>
          </a:p>
          <a:p>
            <a:r>
              <a:rPr lang="en-US" sz="3636" b="1" dirty="0">
                <a:solidFill>
                  <a:schemeClr val="tx2">
                    <a:lumMod val="10000"/>
                  </a:schemeClr>
                </a:solidFill>
              </a:rPr>
              <a:t>Double bastion inline</a:t>
            </a:r>
          </a:p>
          <a:p>
            <a:pPr lvl="1">
              <a:buClr>
                <a:schemeClr val="bg1"/>
              </a:buClr>
            </a:pPr>
            <a:r>
              <a:rPr lang="en-US" sz="3636" dirty="0">
                <a:solidFill>
                  <a:schemeClr val="tx2">
                    <a:lumMod val="10000"/>
                  </a:schemeClr>
                </a:solidFill>
              </a:rPr>
              <a:t>DMZ is sandwiched between bastion firewalls</a:t>
            </a:r>
          </a:p>
          <a:p>
            <a:r>
              <a:rPr lang="en-US" sz="3636" b="1" dirty="0">
                <a:solidFill>
                  <a:schemeClr val="tx2">
                    <a:lumMod val="10000"/>
                  </a:schemeClr>
                </a:solidFill>
              </a:rPr>
              <a:t>Double bastion T</a:t>
            </a:r>
          </a:p>
          <a:p>
            <a:pPr lvl="1">
              <a:buClr>
                <a:schemeClr val="bg1"/>
              </a:buClr>
            </a:pPr>
            <a:r>
              <a:rPr lang="en-US" sz="3636" dirty="0">
                <a:solidFill>
                  <a:schemeClr val="tx2">
                    <a:lumMod val="10000"/>
                  </a:schemeClr>
                </a:solidFill>
              </a:rPr>
              <a:t>DMZ is on a separate network interface on the bastion firewall</a:t>
            </a:r>
          </a:p>
          <a:p>
            <a:r>
              <a:rPr lang="en-US" sz="3636" b="1" dirty="0">
                <a:solidFill>
                  <a:schemeClr val="tx2">
                    <a:lumMod val="10000"/>
                  </a:schemeClr>
                </a:solidFill>
              </a:rPr>
              <a:t>Distributed firewall configuration</a:t>
            </a:r>
          </a:p>
          <a:p>
            <a:pPr lvl="1">
              <a:buClr>
                <a:schemeClr val="bg1"/>
              </a:buClr>
            </a:pPr>
            <a:r>
              <a:rPr lang="en-US" sz="3636" dirty="0">
                <a:solidFill>
                  <a:schemeClr val="tx2">
                    <a:lumMod val="10000"/>
                  </a:schemeClr>
                </a:solidFill>
              </a:rPr>
              <a:t>Used by some large businesses and government organizations</a:t>
            </a:r>
          </a:p>
          <a:p>
            <a:endParaRPr lang="en-US" dirty="0"/>
          </a:p>
        </p:txBody>
      </p:sp>
    </p:spTree>
    <p:custDataLst>
      <p:tags r:id="rId1"/>
    </p:custDataLst>
    <p:extLst>
      <p:ext uri="{BB962C8B-B14F-4D97-AF65-F5344CB8AC3E}">
        <p14:creationId xmlns:p14="http://schemas.microsoft.com/office/powerpoint/2010/main" val="351367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dirty="0"/>
          </a:p>
        </p:txBody>
      </p:sp>
      <p:sp>
        <p:nvSpPr>
          <p:cNvPr id="45059" name="Rectangle 3"/>
          <p:cNvSpPr>
            <a:spLocks noGrp="1" noChangeArrowheads="1"/>
          </p:cNvSpPr>
          <p:nvPr>
            <p:ph idx="1"/>
          </p:nvPr>
        </p:nvSpPr>
        <p:spPr/>
        <p:txBody>
          <a:bodyPr/>
          <a:lstStyle/>
          <a:p>
            <a:r>
              <a:rPr lang="en-US" dirty="0"/>
              <a:t>The need for firewalls</a:t>
            </a:r>
          </a:p>
          <a:p>
            <a:r>
              <a:rPr lang="en-US" dirty="0"/>
              <a:t>Firewall characteristics</a:t>
            </a:r>
          </a:p>
          <a:p>
            <a:r>
              <a:rPr lang="en-US" dirty="0"/>
              <a:t>Types of firewalls</a:t>
            </a:r>
          </a:p>
          <a:p>
            <a:pPr lvl="1"/>
            <a:r>
              <a:rPr lang="en-US" dirty="0"/>
              <a:t>Packet gateway</a:t>
            </a:r>
          </a:p>
          <a:p>
            <a:pPr lvl="1"/>
            <a:r>
              <a:rPr lang="en-US" dirty="0"/>
              <a:t>Filtering firewall</a:t>
            </a:r>
          </a:p>
          <a:p>
            <a:pPr lvl="1"/>
            <a:r>
              <a:rPr lang="en-US" dirty="0"/>
              <a:t>Stateful inspection firewalls</a:t>
            </a:r>
          </a:p>
          <a:p>
            <a:pPr lvl="1"/>
            <a:r>
              <a:rPr lang="en-US" dirty="0"/>
              <a:t>Application level gateway</a:t>
            </a:r>
          </a:p>
          <a:p>
            <a:pPr lvl="1"/>
            <a:r>
              <a:rPr lang="en-US" dirty="0"/>
              <a:t>Circuit level </a:t>
            </a:r>
          </a:p>
          <a:p>
            <a:pPr lvl="1"/>
            <a:r>
              <a:rPr lang="en-US" dirty="0"/>
              <a:t>Firewall location and topologies summary</a:t>
            </a:r>
          </a:p>
          <a:p>
            <a:pPr lvl="2"/>
            <a:endParaRPr lang="en-US" dirty="0"/>
          </a:p>
          <a:p>
            <a:pPr lvl="1"/>
            <a:endParaRPr lang="en-AU" dirty="0"/>
          </a:p>
        </p:txBody>
      </p:sp>
    </p:spTree>
    <p:custDataLst>
      <p:tags r:id="rId1"/>
    </p:custDataLst>
    <p:extLst>
      <p:ext uri="{BB962C8B-B14F-4D97-AF65-F5344CB8AC3E}">
        <p14:creationId xmlns:p14="http://schemas.microsoft.com/office/powerpoint/2010/main" val="41756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02A01-6AAD-4B52-9D1D-9F4DDAF6964D}"/>
              </a:ext>
            </a:extLst>
          </p:cNvPr>
          <p:cNvSpPr>
            <a:spLocks noGrp="1"/>
          </p:cNvSpPr>
          <p:nvPr>
            <p:ph type="title"/>
          </p:nvPr>
        </p:nvSpPr>
        <p:spPr/>
        <p:txBody>
          <a:bodyPr/>
          <a:lstStyle/>
          <a:p>
            <a:r>
              <a:rPr lang="en-US" dirty="0"/>
              <a:t>Firewall Summary 2</a:t>
            </a:r>
          </a:p>
        </p:txBody>
      </p:sp>
      <p:sp>
        <p:nvSpPr>
          <p:cNvPr id="3" name="Content Placeholder 2">
            <a:extLst>
              <a:ext uri="{FF2B5EF4-FFF2-40B4-BE49-F238E27FC236}">
                <a16:creationId xmlns:a16="http://schemas.microsoft.com/office/drawing/2014/main" xmlns="" id="{A678A1B3-A563-465D-9514-03C60527373A}"/>
              </a:ext>
            </a:extLst>
          </p:cNvPr>
          <p:cNvSpPr>
            <a:spLocks noGrp="1"/>
          </p:cNvSpPr>
          <p:nvPr>
            <p:ph idx="1"/>
          </p:nvPr>
        </p:nvSpPr>
        <p:spPr/>
        <p:txBody>
          <a:bodyPr/>
          <a:lstStyle/>
          <a:p>
            <a:r>
              <a:rPr lang="en-US" dirty="0"/>
              <a:t>Firewall basing</a:t>
            </a:r>
          </a:p>
          <a:p>
            <a:pPr lvl="1"/>
            <a:r>
              <a:rPr lang="en-US" dirty="0"/>
              <a:t>Bastion host</a:t>
            </a:r>
          </a:p>
          <a:p>
            <a:pPr lvl="1"/>
            <a:r>
              <a:rPr lang="en-US" dirty="0"/>
              <a:t>Host based firewalls</a:t>
            </a:r>
          </a:p>
          <a:p>
            <a:pPr lvl="1"/>
            <a:r>
              <a:rPr lang="en-US" dirty="0"/>
              <a:t>Personal firewall</a:t>
            </a:r>
          </a:p>
          <a:p>
            <a:r>
              <a:rPr lang="en-US" dirty="0"/>
              <a:t>Firewall locations and configurations</a:t>
            </a:r>
          </a:p>
          <a:p>
            <a:pPr lvl="1"/>
            <a:r>
              <a:rPr lang="en-US" dirty="0"/>
              <a:t>DMZ networks </a:t>
            </a:r>
          </a:p>
          <a:p>
            <a:pPr lvl="1"/>
            <a:r>
              <a:rPr lang="en-US" dirty="0"/>
              <a:t>Virtual private networks</a:t>
            </a:r>
          </a:p>
          <a:p>
            <a:pPr lvl="1"/>
            <a:r>
              <a:rPr lang="en-US" dirty="0"/>
              <a:t>Distributed firewalls</a:t>
            </a:r>
          </a:p>
          <a:p>
            <a:endParaRPr lang="en-US" dirty="0"/>
          </a:p>
        </p:txBody>
      </p:sp>
      <p:sp>
        <p:nvSpPr>
          <p:cNvPr id="4" name="Slide Number Placeholder 3">
            <a:extLst>
              <a:ext uri="{FF2B5EF4-FFF2-40B4-BE49-F238E27FC236}">
                <a16:creationId xmlns:a16="http://schemas.microsoft.com/office/drawing/2014/main" xmlns="" id="{44890AD5-77F0-402D-9694-26D475E2035D}"/>
              </a:ext>
            </a:extLst>
          </p:cNvPr>
          <p:cNvSpPr>
            <a:spLocks noGrp="1"/>
          </p:cNvSpPr>
          <p:nvPr>
            <p:ph type="sldNum" sz="quarter" idx="10"/>
          </p:nvPr>
        </p:nvSpPr>
        <p:spPr/>
        <p:txBody>
          <a:bodyPr/>
          <a:lstStyle/>
          <a:p>
            <a:fld id="{A722859C-89A0-4C1D-B3B9-DD0F9998A67A}" type="slidenum">
              <a:rPr lang="en-US" smtClean="0"/>
              <a:pPr/>
              <a:t>24</a:t>
            </a:fld>
            <a:endParaRPr lang="en-US" dirty="0"/>
          </a:p>
        </p:txBody>
      </p:sp>
    </p:spTree>
    <p:custDataLst>
      <p:tags r:id="rId1"/>
    </p:custDataLst>
    <p:extLst>
      <p:ext uri="{BB962C8B-B14F-4D97-AF65-F5344CB8AC3E}">
        <p14:creationId xmlns:p14="http://schemas.microsoft.com/office/powerpoint/2010/main" val="302229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25</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17597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t>Learning Outcomes</a:t>
            </a:r>
            <a:endParaRPr lang="en-US" dirty="0"/>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list characteristics of a firewall</a:t>
            </a:r>
          </a:p>
          <a:p>
            <a:pPr lvl="1"/>
            <a:r>
              <a:rPr lang="en-US" dirty="0"/>
              <a:t>Students will be able to explain the types of firewalls</a:t>
            </a:r>
          </a:p>
          <a:p>
            <a:pPr lvl="1"/>
            <a:r>
              <a:rPr lang="en-US" dirty="0"/>
              <a:t>Students will be able to describe firewall locations and configurations</a:t>
            </a:r>
          </a:p>
          <a:p>
            <a:pPr lvl="1"/>
            <a:endParaRPr lang="en-US" dirty="0"/>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C9E53-B5F3-4E67-B46E-607C9DB1789E}"/>
              </a:ext>
            </a:extLst>
          </p:cNvPr>
          <p:cNvSpPr>
            <a:spLocks noGrp="1"/>
          </p:cNvSpPr>
          <p:nvPr>
            <p:ph type="title"/>
          </p:nvPr>
        </p:nvSpPr>
        <p:spPr/>
        <p:txBody>
          <a:bodyPr/>
          <a:lstStyle/>
          <a:p>
            <a:r>
              <a:rPr lang="en-US" dirty="0"/>
              <a:t>Attribution</a:t>
            </a:r>
          </a:p>
        </p:txBody>
      </p:sp>
      <p:sp>
        <p:nvSpPr>
          <p:cNvPr id="3" name="Content Placeholder 2">
            <a:extLst>
              <a:ext uri="{FF2B5EF4-FFF2-40B4-BE49-F238E27FC236}">
                <a16:creationId xmlns:a16="http://schemas.microsoft.com/office/drawing/2014/main" xmlns="" id="{FC771303-6180-4C8D-AD58-12CBC42F369F}"/>
              </a:ext>
            </a:extLst>
          </p:cNvPr>
          <p:cNvSpPr>
            <a:spLocks noGrp="1"/>
          </p:cNvSpPr>
          <p:nvPr>
            <p:ph idx="1"/>
          </p:nvPr>
        </p:nvSpPr>
        <p:spPr/>
        <p:txBody>
          <a:bodyPr/>
          <a:lstStyle/>
          <a:p>
            <a:r>
              <a:rPr lang="en-US" dirty="0"/>
              <a:t>Slides based on material from :</a:t>
            </a:r>
          </a:p>
          <a:p>
            <a:pPr lvl="1"/>
            <a:r>
              <a:rPr lang="en-US" dirty="0"/>
              <a:t>William Stallings, Cryptography and Network Security: Principles and Practice, 5</a:t>
            </a:r>
            <a:r>
              <a:rPr lang="en-US" baseline="30000" dirty="0"/>
              <a:t>th</a:t>
            </a:r>
            <a:r>
              <a:rPr lang="en-US" dirty="0"/>
              <a:t> Edition,  Pearson Publishing</a:t>
            </a:r>
          </a:p>
        </p:txBody>
      </p:sp>
      <p:sp>
        <p:nvSpPr>
          <p:cNvPr id="4" name="Slide Number Placeholder 3">
            <a:extLst>
              <a:ext uri="{FF2B5EF4-FFF2-40B4-BE49-F238E27FC236}">
                <a16:creationId xmlns:a16="http://schemas.microsoft.com/office/drawing/2014/main" xmlns="" id="{842BA6A4-510A-435E-8F7F-5D5C34AD4A3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17914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The Need for firewalls</a:t>
            </a:r>
            <a:endParaRPr lang="en-AU" dirty="0"/>
          </a:p>
        </p:txBody>
      </p:sp>
      <p:sp>
        <p:nvSpPr>
          <p:cNvPr id="46083" name="Rectangle 3"/>
          <p:cNvSpPr>
            <a:spLocks noGrp="1" noChangeArrowheads="1"/>
          </p:cNvSpPr>
          <p:nvPr>
            <p:ph idx="1"/>
          </p:nvPr>
        </p:nvSpPr>
        <p:spPr/>
        <p:txBody>
          <a:bodyPr/>
          <a:lstStyle/>
          <a:p>
            <a:r>
              <a:rPr lang="en-AU" dirty="0"/>
              <a:t>Internet connectivity is no longer optional for organizations</a:t>
            </a:r>
          </a:p>
          <a:p>
            <a:pPr lvl="1"/>
            <a:r>
              <a:rPr lang="en-AU" dirty="0"/>
              <a:t>Individual users within the organization want and need Internet access</a:t>
            </a:r>
          </a:p>
          <a:p>
            <a:r>
              <a:rPr lang="en-AU" dirty="0"/>
              <a:t>While Internet access provides benefits to the organization, it enables the outside world to reach and interact with local network assets</a:t>
            </a:r>
          </a:p>
          <a:p>
            <a:pPr lvl="1"/>
            <a:r>
              <a:rPr lang="en-AU" dirty="0"/>
              <a:t>This creates a threat to the organization</a:t>
            </a:r>
          </a:p>
          <a:p>
            <a:pPr lvl="1"/>
            <a:r>
              <a:rPr lang="en-AU" dirty="0"/>
              <a:t>Equipping each workstation and server with strong security features may not be sufficient and in some cases is not cost-effective</a:t>
            </a:r>
          </a:p>
          <a:p>
            <a:endParaRPr lang="en-AU" dirty="0"/>
          </a:p>
          <a:p>
            <a:endParaRPr lang="en-AU" dirty="0"/>
          </a:p>
        </p:txBody>
      </p:sp>
    </p:spTree>
    <p:custDataLst>
      <p:tags r:id="rId1"/>
    </p:custDataLst>
    <p:extLst>
      <p:ext uri="{BB962C8B-B14F-4D97-AF65-F5344CB8AC3E}">
        <p14:creationId xmlns:p14="http://schemas.microsoft.com/office/powerpoint/2010/main" val="24244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81952-EF78-47C1-80C4-3037036D71FE}"/>
              </a:ext>
            </a:extLst>
          </p:cNvPr>
          <p:cNvSpPr>
            <a:spLocks noGrp="1"/>
          </p:cNvSpPr>
          <p:nvPr>
            <p:ph type="title"/>
          </p:nvPr>
        </p:nvSpPr>
        <p:spPr/>
        <p:txBody>
          <a:bodyPr/>
          <a:lstStyle/>
          <a:p>
            <a:r>
              <a:rPr lang="en-US" dirty="0"/>
              <a:t>The Need for firewalls</a:t>
            </a:r>
          </a:p>
        </p:txBody>
      </p:sp>
      <p:sp>
        <p:nvSpPr>
          <p:cNvPr id="3" name="Content Placeholder 2">
            <a:extLst>
              <a:ext uri="{FF2B5EF4-FFF2-40B4-BE49-F238E27FC236}">
                <a16:creationId xmlns:a16="http://schemas.microsoft.com/office/drawing/2014/main" xmlns="" id="{9794C27F-EB6F-48B6-B6F6-BBE68822D484}"/>
              </a:ext>
            </a:extLst>
          </p:cNvPr>
          <p:cNvSpPr>
            <a:spLocks noGrp="1"/>
          </p:cNvSpPr>
          <p:nvPr>
            <p:ph idx="1"/>
          </p:nvPr>
        </p:nvSpPr>
        <p:spPr/>
        <p:txBody>
          <a:bodyPr/>
          <a:lstStyle/>
          <a:p>
            <a:r>
              <a:rPr lang="en-AU" dirty="0"/>
              <a:t>Firewall</a:t>
            </a:r>
          </a:p>
          <a:p>
            <a:pPr lvl="1"/>
            <a:r>
              <a:rPr lang="en-AU" dirty="0"/>
              <a:t>An alternative, or at least complement, to host-based security services</a:t>
            </a:r>
          </a:p>
          <a:p>
            <a:pPr lvl="1"/>
            <a:r>
              <a:rPr lang="en-AU" dirty="0"/>
              <a:t>Is inserted between the premises network and the Internet to establish a controlled link and to erect an outer security wall or perimeter</a:t>
            </a:r>
          </a:p>
          <a:p>
            <a:pPr lvl="1"/>
            <a:r>
              <a:rPr lang="en-AU" dirty="0"/>
              <a:t>The aim of this perimeter is to protect the premises network from Internet-based attacks and to provide a single choke point where security and auditing can be imposed</a:t>
            </a:r>
          </a:p>
          <a:p>
            <a:pPr lvl="1"/>
            <a:r>
              <a:rPr lang="en-AU" dirty="0"/>
              <a:t>May be a single computer system or a set of two or more systems that cooperate to perform the firewall function</a:t>
            </a:r>
          </a:p>
          <a:p>
            <a:endParaRPr lang="en-US" dirty="0"/>
          </a:p>
        </p:txBody>
      </p:sp>
      <p:sp>
        <p:nvSpPr>
          <p:cNvPr id="4" name="Slide Number Placeholder 3">
            <a:extLst>
              <a:ext uri="{FF2B5EF4-FFF2-40B4-BE49-F238E27FC236}">
                <a16:creationId xmlns:a16="http://schemas.microsoft.com/office/drawing/2014/main" xmlns="" id="{A958774F-F903-4A33-AC54-FAC687C24360}"/>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406047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dirty="0"/>
              <a:t>Firewall characteristics</a:t>
            </a:r>
          </a:p>
        </p:txBody>
      </p:sp>
      <p:sp>
        <p:nvSpPr>
          <p:cNvPr id="47107" name="Rectangle 3"/>
          <p:cNvSpPr>
            <a:spLocks noGrp="1" noChangeArrowheads="1"/>
          </p:cNvSpPr>
          <p:nvPr>
            <p:ph idx="1"/>
          </p:nvPr>
        </p:nvSpPr>
        <p:spPr/>
        <p:txBody>
          <a:bodyPr/>
          <a:lstStyle/>
          <a:p>
            <a:r>
              <a:rPr lang="en-AU" dirty="0"/>
              <a:t>Design goals for a firewall:</a:t>
            </a:r>
          </a:p>
          <a:p>
            <a:pPr lvl="1"/>
            <a:r>
              <a:rPr lang="en-AU" dirty="0"/>
              <a:t>All traffic from inside to outside, and vice versa, must pass through the firewall</a:t>
            </a:r>
          </a:p>
          <a:p>
            <a:pPr lvl="1"/>
            <a:r>
              <a:rPr lang="en-AU" dirty="0"/>
              <a:t>Only authorized traffic, as defined by the local security policy, will be allowed to pass</a:t>
            </a:r>
          </a:p>
          <a:p>
            <a:pPr lvl="1"/>
            <a:r>
              <a:rPr lang="en-AU" dirty="0"/>
              <a:t>The firewall itself is immune to penetration</a:t>
            </a:r>
          </a:p>
          <a:p>
            <a:r>
              <a:rPr lang="en-AU" dirty="0"/>
              <a:t>Techniques that firewalls use to control access and enforce the site’s security policy:</a:t>
            </a:r>
          </a:p>
        </p:txBody>
      </p:sp>
    </p:spTree>
    <p:custDataLst>
      <p:tags r:id="rId1"/>
    </p:custDataLst>
    <p:extLst>
      <p:ext uri="{BB962C8B-B14F-4D97-AF65-F5344CB8AC3E}">
        <p14:creationId xmlns:p14="http://schemas.microsoft.com/office/powerpoint/2010/main" val="185841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99350-214A-41F7-AFDB-5AB5505CE43B}"/>
              </a:ext>
            </a:extLst>
          </p:cNvPr>
          <p:cNvSpPr>
            <a:spLocks noGrp="1"/>
          </p:cNvSpPr>
          <p:nvPr>
            <p:ph type="title"/>
          </p:nvPr>
        </p:nvSpPr>
        <p:spPr/>
        <p:txBody>
          <a:bodyPr/>
          <a:lstStyle/>
          <a:p>
            <a:r>
              <a:rPr lang="en-US" dirty="0"/>
              <a:t>Firewall Controls</a:t>
            </a:r>
          </a:p>
        </p:txBody>
      </p:sp>
      <p:sp>
        <p:nvSpPr>
          <p:cNvPr id="3" name="Content Placeholder 2">
            <a:extLst>
              <a:ext uri="{FF2B5EF4-FFF2-40B4-BE49-F238E27FC236}">
                <a16:creationId xmlns:a16="http://schemas.microsoft.com/office/drawing/2014/main" xmlns="" id="{501D395C-B224-4137-B75B-93071CBE17D9}"/>
              </a:ext>
            </a:extLst>
          </p:cNvPr>
          <p:cNvSpPr>
            <a:spLocks noGrp="1"/>
          </p:cNvSpPr>
          <p:nvPr>
            <p:ph idx="1"/>
          </p:nvPr>
        </p:nvSpPr>
        <p:spPr/>
        <p:txBody>
          <a:bodyPr/>
          <a:lstStyle/>
          <a:p>
            <a:pPr lvl="0"/>
            <a:r>
              <a:rPr lang="en-AU" dirty="0">
                <a:solidFill>
                  <a:schemeClr val="tx2">
                    <a:lumMod val="10000"/>
                  </a:schemeClr>
                </a:solidFill>
              </a:rPr>
              <a:t>Service Control</a:t>
            </a:r>
          </a:p>
          <a:p>
            <a:pPr lvl="1"/>
            <a:r>
              <a:rPr lang="en-AU" dirty="0">
                <a:solidFill>
                  <a:schemeClr val="tx2">
                    <a:lumMod val="10000"/>
                  </a:schemeClr>
                </a:solidFill>
              </a:rPr>
              <a:t>Determines the types of Internet services that can be accessed, inbound or outbound</a:t>
            </a:r>
          </a:p>
          <a:p>
            <a:pPr lvl="0"/>
            <a:r>
              <a:rPr lang="en-AU" dirty="0">
                <a:solidFill>
                  <a:schemeClr val="tx2">
                    <a:lumMod val="10000"/>
                  </a:schemeClr>
                </a:solidFill>
              </a:rPr>
              <a:t>Direction Control</a:t>
            </a:r>
          </a:p>
          <a:p>
            <a:pPr lvl="1"/>
            <a:r>
              <a:rPr lang="en-AU" dirty="0">
                <a:solidFill>
                  <a:schemeClr val="tx2">
                    <a:lumMod val="10000"/>
                  </a:schemeClr>
                </a:solidFill>
              </a:rPr>
              <a:t>Determines the direction in which particular service requests may be initiated and allowed to flow through the firewall</a:t>
            </a:r>
          </a:p>
          <a:p>
            <a:r>
              <a:rPr lang="en-AU" dirty="0">
                <a:solidFill>
                  <a:schemeClr val="tx2">
                    <a:lumMod val="10000"/>
                  </a:schemeClr>
                </a:solidFill>
              </a:rPr>
              <a:t>User Control</a:t>
            </a:r>
          </a:p>
          <a:p>
            <a:pPr lvl="1"/>
            <a:r>
              <a:rPr lang="en-AU" dirty="0">
                <a:solidFill>
                  <a:schemeClr val="tx2">
                    <a:lumMod val="10000"/>
                  </a:schemeClr>
                </a:solidFill>
              </a:rPr>
              <a:t>Controls access to a service according to which user is attempting to access it</a:t>
            </a:r>
          </a:p>
          <a:p>
            <a:r>
              <a:rPr lang="en-AU" dirty="0" smtClean="0">
                <a:solidFill>
                  <a:schemeClr val="tx2">
                    <a:lumMod val="10000"/>
                  </a:schemeClr>
                </a:solidFill>
              </a:rPr>
              <a:t>Behaviour </a:t>
            </a:r>
            <a:r>
              <a:rPr lang="en-AU" dirty="0">
                <a:solidFill>
                  <a:schemeClr val="tx2">
                    <a:lumMod val="10000"/>
                  </a:schemeClr>
                </a:solidFill>
              </a:rPr>
              <a:t>Control</a:t>
            </a:r>
          </a:p>
          <a:p>
            <a:pPr lvl="1"/>
            <a:r>
              <a:rPr lang="en-AU" dirty="0">
                <a:solidFill>
                  <a:schemeClr val="tx2">
                    <a:lumMod val="10000"/>
                  </a:schemeClr>
                </a:solidFill>
              </a:rPr>
              <a:t>Controls how particular services are used</a:t>
            </a:r>
          </a:p>
          <a:p>
            <a:pPr lvl="1"/>
            <a:endParaRPr lang="en-AU" dirty="0">
              <a:solidFill>
                <a:schemeClr val="tx2">
                  <a:lumMod val="10000"/>
                </a:schemeClr>
              </a:solidFill>
            </a:endParaRPr>
          </a:p>
          <a:p>
            <a:pPr lvl="1"/>
            <a:endParaRPr lang="en-AU" dirty="0">
              <a:solidFill>
                <a:schemeClr val="tx2">
                  <a:lumMod val="10000"/>
                </a:schemeClr>
              </a:solidFill>
            </a:endParaRPr>
          </a:p>
          <a:p>
            <a:pPr lvl="1"/>
            <a:endParaRPr lang="en-AU" dirty="0">
              <a:solidFill>
                <a:schemeClr val="tx2">
                  <a:lumMod val="10000"/>
                </a:schemeClr>
              </a:solidFill>
            </a:endParaRPr>
          </a:p>
          <a:p>
            <a:pPr lvl="0"/>
            <a:endParaRPr lang="en-US" b="1" dirty="0"/>
          </a:p>
          <a:p>
            <a:endParaRPr lang="en-US" dirty="0"/>
          </a:p>
        </p:txBody>
      </p:sp>
      <p:sp>
        <p:nvSpPr>
          <p:cNvPr id="4" name="Slide Number Placeholder 3">
            <a:extLst>
              <a:ext uri="{FF2B5EF4-FFF2-40B4-BE49-F238E27FC236}">
                <a16:creationId xmlns:a16="http://schemas.microsoft.com/office/drawing/2014/main" xmlns="" id="{E16FE6F1-7B0A-4200-B81E-7BE20AB86F3D}"/>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9743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79B7F-52D7-4617-A5AA-22D9F50AD5C3}"/>
              </a:ext>
            </a:extLst>
          </p:cNvPr>
          <p:cNvSpPr>
            <a:spLocks noGrp="1"/>
          </p:cNvSpPr>
          <p:nvPr>
            <p:ph type="title"/>
          </p:nvPr>
        </p:nvSpPr>
        <p:spPr/>
        <p:txBody>
          <a:bodyPr/>
          <a:lstStyle/>
          <a:p>
            <a:r>
              <a:rPr lang="en-US" dirty="0"/>
              <a:t>Firewall Expectations</a:t>
            </a:r>
          </a:p>
        </p:txBody>
      </p:sp>
      <p:sp>
        <p:nvSpPr>
          <p:cNvPr id="3" name="Content Placeholder 2">
            <a:extLst>
              <a:ext uri="{FF2B5EF4-FFF2-40B4-BE49-F238E27FC236}">
                <a16:creationId xmlns:a16="http://schemas.microsoft.com/office/drawing/2014/main" xmlns="" id="{0B108B05-50C9-4F69-A484-469D3ECAA296}"/>
              </a:ext>
            </a:extLst>
          </p:cNvPr>
          <p:cNvSpPr>
            <a:spLocks noGrp="1"/>
          </p:cNvSpPr>
          <p:nvPr>
            <p:ph idx="1"/>
          </p:nvPr>
        </p:nvSpPr>
        <p:spPr/>
        <p:txBody>
          <a:bodyPr/>
          <a:lstStyle/>
          <a:p>
            <a:r>
              <a:rPr lang="en-US" dirty="0">
                <a:solidFill>
                  <a:schemeClr val="tx2">
                    <a:lumMod val="10000"/>
                  </a:schemeClr>
                </a:solidFill>
              </a:rPr>
              <a:t>Defines a single choke point that keeps unauthorized users out of the protected network, prohibits potentially vulnerable services from entering or leaving the network, and provides protection from various kinds of IP spoofing and routing attacks</a:t>
            </a:r>
          </a:p>
          <a:p>
            <a:pPr lvl="0"/>
            <a:r>
              <a:rPr lang="en-US" dirty="0">
                <a:solidFill>
                  <a:schemeClr val="tx2">
                    <a:lumMod val="10000"/>
                  </a:schemeClr>
                </a:solidFill>
              </a:rPr>
              <a:t>Provides a location for monitoring security-related events</a:t>
            </a:r>
          </a:p>
          <a:p>
            <a:r>
              <a:rPr lang="en-US" dirty="0">
                <a:solidFill>
                  <a:schemeClr val="tx2">
                    <a:lumMod val="10000"/>
                  </a:schemeClr>
                </a:solidFill>
              </a:rPr>
              <a:t>Is a convenient platform for several Internet functions that are not security related</a:t>
            </a:r>
          </a:p>
          <a:p>
            <a:r>
              <a:rPr lang="en-US" dirty="0">
                <a:solidFill>
                  <a:schemeClr val="tx2">
                    <a:lumMod val="10000"/>
                  </a:schemeClr>
                </a:solidFill>
              </a:rPr>
              <a:t>Can serve as the platform for IPsec</a:t>
            </a:r>
          </a:p>
          <a:p>
            <a:pPr marL="0" indent="0">
              <a:buNone/>
            </a:pPr>
            <a:endParaRPr lang="en-US" dirty="0">
              <a:solidFill>
                <a:schemeClr val="tx2">
                  <a:lumMod val="10000"/>
                </a:schemeClr>
              </a:solidFill>
            </a:endParaRPr>
          </a:p>
          <a:p>
            <a:pPr lvl="0"/>
            <a:endParaRPr lang="en-US" dirty="0">
              <a:solidFill>
                <a:schemeClr val="tx2">
                  <a:lumMod val="10000"/>
                </a:schemeClr>
              </a:solidFill>
            </a:endParaRPr>
          </a:p>
          <a:p>
            <a:endParaRPr lang="en-US" dirty="0">
              <a:solidFill>
                <a:schemeClr val="tx2">
                  <a:lumMod val="10000"/>
                </a:schemeClr>
              </a:solidFill>
            </a:endParaRPr>
          </a:p>
          <a:p>
            <a:endParaRPr lang="en-US" dirty="0"/>
          </a:p>
        </p:txBody>
      </p:sp>
      <p:sp>
        <p:nvSpPr>
          <p:cNvPr id="4" name="Slide Number Placeholder 3">
            <a:extLst>
              <a:ext uri="{FF2B5EF4-FFF2-40B4-BE49-F238E27FC236}">
                <a16:creationId xmlns:a16="http://schemas.microsoft.com/office/drawing/2014/main" xmlns="" id="{838C7239-0C84-40D8-8488-01367DE04E1C}"/>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805886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2770</TotalTime>
  <Words>1534</Words>
  <Application>Microsoft Macintosh PowerPoint</Application>
  <PresentationFormat>On-screen Show (4:3)</PresentationFormat>
  <Paragraphs>252</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ＭＳ Ｐゴシック</vt:lpstr>
      <vt:lpstr>PP_C5Modules_CC_License_standard</vt:lpstr>
      <vt:lpstr>  Module: Network Defense</vt:lpstr>
      <vt:lpstr>Network Defense Module</vt:lpstr>
      <vt:lpstr>Learning Outcomes</vt:lpstr>
      <vt:lpstr>Attribution</vt:lpstr>
      <vt:lpstr>The Need for firewalls</vt:lpstr>
      <vt:lpstr>The Need for firewalls</vt:lpstr>
      <vt:lpstr>Firewall characteristics</vt:lpstr>
      <vt:lpstr>Firewall Controls</vt:lpstr>
      <vt:lpstr>Firewall Expectations</vt:lpstr>
      <vt:lpstr>Firewall Limitations</vt:lpstr>
      <vt:lpstr>PowerPoint Presentation</vt:lpstr>
      <vt:lpstr>Packet Filtering Firewalls</vt:lpstr>
      <vt:lpstr>Attacks and Counter Measures</vt:lpstr>
      <vt:lpstr>Attacks and Counter Measures (part 2)</vt:lpstr>
      <vt:lpstr>PowerPoint Presentation</vt:lpstr>
      <vt:lpstr>Application Level Gateway</vt:lpstr>
      <vt:lpstr>Circuit-Level Gateway</vt:lpstr>
      <vt:lpstr>Bastion Host</vt:lpstr>
      <vt:lpstr>Host-Based Firewall</vt:lpstr>
      <vt:lpstr>Personal Firewall</vt:lpstr>
      <vt:lpstr>PowerPoint Presentation</vt:lpstr>
      <vt:lpstr>Summary of Firewall Locations and Topologies</vt:lpstr>
      <vt:lpstr>Summary</vt:lpstr>
      <vt:lpstr>Firewall Summary 2</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264</cp:revision>
  <cp:lastPrinted>2016-07-18T16:40:10Z</cp:lastPrinted>
  <dcterms:created xsi:type="dcterms:W3CDTF">2016-07-03T20:12:42Z</dcterms:created>
  <dcterms:modified xsi:type="dcterms:W3CDTF">2018-04-24T20:52:52Z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6E0FEE66-C382-44B7-AF37-711DE3F21B0F</vt:lpwstr>
  </property>
  <property fmtid="{D5CDD505-2E9C-101B-9397-08002B2CF9AE}" pid="6" name="ArticulateProjectFull">
    <vt:lpwstr>G:\CNAP\Deliverables\NetSec\Module_3 Network Defense\Lesson_2_Firewalls.ppta</vt:lpwstr>
  </property>
</Properties>
</file>