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303" r:id="rId3"/>
    <p:sldId id="305" r:id="rId4"/>
    <p:sldId id="334" r:id="rId5"/>
    <p:sldId id="306" r:id="rId6"/>
    <p:sldId id="335" r:id="rId7"/>
    <p:sldId id="337" r:id="rId8"/>
    <p:sldId id="338" r:id="rId9"/>
    <p:sldId id="339" r:id="rId10"/>
    <p:sldId id="340" r:id="rId11"/>
    <p:sldId id="311" r:id="rId12"/>
    <p:sldId id="341" r:id="rId13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3" autoAdjust="0"/>
    <p:restoredTop sz="81930" autoAdjust="0"/>
  </p:normalViewPr>
  <p:slideViewPr>
    <p:cSldViewPr snapToGrid="0" snapToObjects="1">
      <p:cViewPr>
        <p:scale>
          <a:sx n="58" d="100"/>
          <a:sy n="58" d="100"/>
        </p:scale>
        <p:origin x="236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2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73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2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3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6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4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hyperlink" Target="https://cwe.mitre.org/" TargetMode="External"/><Relationship Id="rId5" Type="http://schemas.openxmlformats.org/officeDocument/2006/relationships/hyperlink" Target="https://cve.mitre.org/" TargetMode="External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Module 0: </a:t>
            </a:r>
            <a:r>
              <a:rPr lang="en-US" dirty="0"/>
              <a:t>Introduction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1: Course Introduction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7662AA-6590-4C6A-909A-59E52CBB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Prerequisites: Self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C7236A-3655-408B-BA29-3305993A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lab-based class. You will get the most out of this course if:</a:t>
            </a:r>
          </a:p>
          <a:p>
            <a:pPr lvl="1"/>
            <a:r>
              <a:rPr lang="en-US" dirty="0"/>
              <a:t>You read all assigned readings ahead of time.</a:t>
            </a:r>
          </a:p>
          <a:p>
            <a:pPr lvl="1"/>
            <a:r>
              <a:rPr lang="en-US" dirty="0"/>
              <a:t>You search the web for tools and information related to this course.</a:t>
            </a:r>
          </a:p>
          <a:p>
            <a:pPr lvl="1"/>
            <a:r>
              <a:rPr lang="en-US" dirty="0"/>
              <a:t>You spend time looking at the labs and understanding what is going on.</a:t>
            </a:r>
          </a:p>
          <a:p>
            <a:pPr lvl="1"/>
            <a:r>
              <a:rPr lang="en-US" dirty="0"/>
              <a:t>You must be willing to learn new things, and to challenge </a:t>
            </a:r>
            <a:r>
              <a:rPr lang="en-US"/>
              <a:t>your assumptions.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84C058-56A0-404F-970B-8420523FC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283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successful in this class you will need to learn/understand. </a:t>
            </a:r>
          </a:p>
          <a:p>
            <a:pPr lvl="1"/>
            <a:r>
              <a:rPr lang="en-US" dirty="0"/>
              <a:t>Intel 32-bit assembly  -- covered in this course</a:t>
            </a:r>
          </a:p>
          <a:p>
            <a:pPr lvl="1"/>
            <a:r>
              <a:rPr lang="en-US" dirty="0"/>
              <a:t>Python programming – intro covered in this course</a:t>
            </a:r>
          </a:p>
          <a:p>
            <a:pPr lvl="1"/>
            <a:r>
              <a:rPr lang="en-US" dirty="0"/>
              <a:t>Linux command line – intro provided as a lab in this course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I will expect you to be able to look at assembly, read it, understand what it is doing, and modify it.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I will expect you to use python to interact with programs we are testing. 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56DFF-F085-416F-83EF-FD637F07D9AA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3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74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lesson, students will be able to</a:t>
            </a:r>
          </a:p>
          <a:p>
            <a:pPr lvl="1"/>
            <a:r>
              <a:rPr lang="en-US" dirty="0"/>
              <a:t>state the course requirements.</a:t>
            </a:r>
          </a:p>
          <a:p>
            <a:pPr lvl="1"/>
            <a:r>
              <a:rPr lang="en-US" dirty="0"/>
              <a:t>explain terminology and concepts of the course prerequisite material</a:t>
            </a:r>
          </a:p>
          <a:p>
            <a:pPr lvl="2"/>
            <a:r>
              <a:rPr lang="en-US" dirty="0"/>
              <a:t>Data Representations</a:t>
            </a:r>
          </a:p>
          <a:p>
            <a:pPr lvl="2"/>
            <a:r>
              <a:rPr lang="en-US" dirty="0"/>
              <a:t>Software </a:t>
            </a:r>
          </a:p>
          <a:p>
            <a:pPr lvl="2"/>
            <a:r>
              <a:rPr lang="en-US" dirty="0"/>
              <a:t>IT Fundamentals 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(part 1)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and scope of the course</a:t>
            </a:r>
          </a:p>
          <a:p>
            <a:pPr lvl="1"/>
            <a:r>
              <a:rPr lang="en-US" dirty="0"/>
              <a:t>There is no text book, rather there will be selected reference material provided throughout the semester.</a:t>
            </a:r>
          </a:p>
          <a:p>
            <a:pPr lvl="1"/>
            <a:r>
              <a:rPr lang="en-US" dirty="0"/>
              <a:t>The majority of the course is lab based. There will be a lot of programming and program analysis work.</a:t>
            </a:r>
          </a:p>
          <a:p>
            <a:pPr lvl="1"/>
            <a:r>
              <a:rPr lang="en-US" dirty="0"/>
              <a:t>Students will be expected to view select course lectures and review materials before each class meeting. This will allow for active, in-class discussions and course work.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The intent of the course is to introduce you to the concepts, terminology, and approaches used in vulnerability analysis – specifically binary analysis.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A0B7-A652-4152-B070-592481CF9D0D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0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5840D-4F3D-4147-A733-D39830B9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(part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3C372F-8ABA-45AE-AF87-9DD86459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expect you to walk away from this class with a familiarity with a wide variety of concepts and detailed knowledge of some of them. In the future you should be able to use this knowledge to:</a:t>
            </a:r>
          </a:p>
          <a:p>
            <a:pPr lvl="1"/>
            <a:r>
              <a:rPr lang="en-US" dirty="0"/>
              <a:t>make intelligent decisions about software vulnerability analysis</a:t>
            </a:r>
          </a:p>
          <a:p>
            <a:pPr lvl="1"/>
            <a:r>
              <a:rPr lang="en-US" dirty="0"/>
              <a:t>be able to pick up and learn details of vulnerability analysis tools as you need them</a:t>
            </a:r>
          </a:p>
          <a:p>
            <a:pPr lvl="1"/>
            <a:r>
              <a:rPr lang="en-US" dirty="0"/>
              <a:t>be able to discuss software vulnerability issues with supervisors and coworkers on the job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possibly compete in a CTF competition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BBB4D4-D451-4001-AE92-8D1309D0A9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7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Syllabus</a:t>
            </a:r>
            <a:endParaRPr lang="en-US" dirty="0"/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contents of this course are as follows: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27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032C2-7321-4B33-9397-05E931EC91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59499"/>
              </p:ext>
            </p:extLst>
          </p:nvPr>
        </p:nvGraphicFramePr>
        <p:xfrm>
          <a:off x="742950" y="2898183"/>
          <a:ext cx="7524750" cy="299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62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3370">
                <a:tc gridSpan="2">
                  <a:txBody>
                    <a:bodyPr/>
                    <a:lstStyle/>
                    <a:p>
                      <a:pPr lvl="1" algn="ctr"/>
                      <a:r>
                        <a:rPr lang="en-US" sz="1800" baseline="0" dirty="0"/>
                        <a:t>Course Topics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3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Source and Binary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Assembly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3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Reverse Engineering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Common Vulnerabilities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Common Analysis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Common Software Attacks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2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Static and Dynamic Analysis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ELF File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65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DARPA</a:t>
                      </a:r>
                      <a:r>
                        <a:rPr lang="en-US" sz="1800" baseline="0" dirty="0"/>
                        <a:t> CGC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37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376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2A254-FB8B-4B1E-8442-009D1001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C4BF8E-3F45-4041-A8E1-9F9895BA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Students will be able to describe software security analysis tools and techniques.</a:t>
            </a:r>
          </a:p>
          <a:p>
            <a:r>
              <a:rPr lang="en-US" sz="2400" dirty="0"/>
              <a:t>Students will be able to apply their knowledge to perform software security analysis, using common tools, against previously unknown software components.</a:t>
            </a:r>
          </a:p>
          <a:p>
            <a:r>
              <a:rPr lang="en-US" sz="2400" dirty="0"/>
              <a:t>Students will be able to use a common SW Reverse engineering tool to safely perform static and dynamic analysis of software of unknown origin for the purposes of  understanding the software functionality.</a:t>
            </a:r>
          </a:p>
          <a:p>
            <a:pPr marL="0" lv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846178-05B9-4EC4-837F-87262A81F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49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6C60D9-666B-4B53-A2C3-260DF1CC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 – Data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EBEEDC-F8EE-4852-AEF7-6AAA15D5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be familiar with data representations, including:</a:t>
            </a:r>
          </a:p>
          <a:p>
            <a:pPr lvl="1"/>
            <a:r>
              <a:rPr lang="en-US" dirty="0"/>
              <a:t>Binary representations of numbers (signed and unsigned integers, floats, characters, abstract data types</a:t>
            </a:r>
          </a:p>
          <a:p>
            <a:pPr lvl="1"/>
            <a:r>
              <a:rPr lang="en-US" dirty="0"/>
              <a:t>Hexadecimal (HEX) numbers</a:t>
            </a:r>
          </a:p>
          <a:p>
            <a:pPr lvl="1"/>
            <a:r>
              <a:rPr lang="en-US" dirty="0"/>
              <a:t>Endianness (specifically big and little endian byte orders)</a:t>
            </a:r>
          </a:p>
          <a:p>
            <a:pPr lvl="1"/>
            <a:r>
              <a:rPr lang="en-US" dirty="0"/>
              <a:t>Concepts of abstraction : from bits to complex data</a:t>
            </a:r>
          </a:p>
          <a:p>
            <a:pPr lvl="1"/>
            <a:r>
              <a:rPr lang="en-US" dirty="0"/>
              <a:t>Layering of data representations</a:t>
            </a:r>
          </a:p>
          <a:p>
            <a:pPr lvl="2"/>
            <a:r>
              <a:rPr lang="en-US" dirty="0"/>
              <a:t>Single data type, to structures and objects, to databases</a:t>
            </a:r>
          </a:p>
          <a:p>
            <a:pPr lvl="2"/>
            <a:r>
              <a:rPr lang="en-US" dirty="0"/>
              <a:t>Nested typing</a:t>
            </a:r>
          </a:p>
          <a:p>
            <a:pPr lvl="1"/>
            <a:r>
              <a:rPr lang="en-US" dirty="0"/>
              <a:t>Assembly code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AEED27E-680C-44EC-A66F-2E1DBF7DB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170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5B88E5-9A25-40A1-BF8B-283FDA8F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 – Binary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61C28E-CA49-4641-BD35-06CDD9FA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be aware of the basic functionality and concepts of the following:</a:t>
            </a:r>
          </a:p>
          <a:p>
            <a:pPr lvl="1"/>
            <a:r>
              <a:rPr lang="en-US" dirty="0"/>
              <a:t>Compilers:</a:t>
            </a:r>
          </a:p>
          <a:p>
            <a:pPr lvl="2"/>
            <a:r>
              <a:rPr lang="en-US" dirty="0"/>
              <a:t>How does a compiler convert high level code to machine/assembly code</a:t>
            </a:r>
          </a:p>
          <a:p>
            <a:pPr lvl="1"/>
            <a:r>
              <a:rPr lang="en-US" dirty="0"/>
              <a:t>Runtime Language Support</a:t>
            </a:r>
          </a:p>
          <a:p>
            <a:pPr lvl="2"/>
            <a:r>
              <a:rPr lang="en-US" dirty="0"/>
              <a:t>What are the basic concepts of run-time support needed for high level languages</a:t>
            </a:r>
          </a:p>
          <a:p>
            <a:pPr lvl="3"/>
            <a:r>
              <a:rPr lang="en-US" dirty="0"/>
              <a:t>Date space (global and local variables)</a:t>
            </a:r>
          </a:p>
          <a:p>
            <a:pPr lvl="3"/>
            <a:r>
              <a:rPr lang="en-US" dirty="0"/>
              <a:t>Stack (parameter passing, local variables)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09306A-9FDC-4CE7-BE20-CE38313CE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85BDC-DDED-4072-8A71-1B4183A6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Prerequisites: Cybersecurity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880142-08AE-4B26-8DF5-F9963BEF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be familiar with:</a:t>
            </a:r>
          </a:p>
          <a:p>
            <a:pPr lvl="1"/>
            <a:r>
              <a:rPr lang="en-US" dirty="0" err="1"/>
              <a:t>McCumber</a:t>
            </a:r>
            <a:r>
              <a:rPr lang="en-US" dirty="0"/>
              <a:t> Cube model of cybersecurity</a:t>
            </a:r>
          </a:p>
          <a:p>
            <a:pPr lvl="1"/>
            <a:r>
              <a:rPr lang="en-US" dirty="0"/>
              <a:t>Cybersecurity goals (the CIA triad): </a:t>
            </a:r>
          </a:p>
          <a:p>
            <a:pPr lvl="2"/>
            <a:r>
              <a:rPr lang="en-US" dirty="0"/>
              <a:t>Confidentiality, Integrity and Availability</a:t>
            </a:r>
          </a:p>
          <a:p>
            <a:pPr lvl="1"/>
            <a:r>
              <a:rPr lang="en-US" dirty="0"/>
              <a:t>Differences between</a:t>
            </a:r>
          </a:p>
          <a:p>
            <a:pPr lvl="2"/>
            <a:r>
              <a:rPr lang="en-US" dirty="0"/>
              <a:t>Vulnerabilities, threats and attacks</a:t>
            </a:r>
          </a:p>
          <a:p>
            <a:pPr lvl="2"/>
            <a:r>
              <a:rPr lang="en-US" dirty="0"/>
              <a:t>Cybersecurity policy and mechanism</a:t>
            </a:r>
          </a:p>
          <a:p>
            <a:pPr lvl="1"/>
            <a:r>
              <a:rPr lang="en-US" dirty="0" err="1"/>
              <a:t>Saltzer</a:t>
            </a:r>
            <a:r>
              <a:rPr lang="en-US" dirty="0"/>
              <a:t> and Schroeder principles</a:t>
            </a:r>
          </a:p>
          <a:p>
            <a:pPr lvl="1"/>
            <a:r>
              <a:rPr lang="en-US" dirty="0"/>
              <a:t>Some common software vulnerabilities</a:t>
            </a:r>
          </a:p>
          <a:p>
            <a:pPr lvl="2"/>
            <a:r>
              <a:rPr lang="en-US" dirty="0"/>
              <a:t>MITRE CWEs (</a:t>
            </a:r>
            <a:r>
              <a:rPr lang="en-US" dirty="0">
                <a:hlinkClick r:id="rId4"/>
              </a:rPr>
              <a:t>https://cwe.mitre.org/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MITRE CVES (</a:t>
            </a:r>
            <a:r>
              <a:rPr lang="en-US" dirty="0">
                <a:hlinkClick r:id="rId5"/>
              </a:rPr>
              <a:t>https://cve.mitre.org/</a:t>
            </a:r>
            <a:r>
              <a:rPr lang="en-US" dirty="0"/>
              <a:t>) 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E4681A-F0A0-41B8-A29F-40956C30A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3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META_COURSE_ID" val="48v5BWPvwPx_course_id"/>
  <p:tag name="ARTICULATE_META_NAME" val="jimaf"/>
  <p:tag name="ARTICULATE_META_NAME_SET" val="True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  <p:tag name="ARTICULATE_SLIDE_COUNT" val="1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5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4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6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5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7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8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9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1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3741</TotalTime>
  <Words>735</Words>
  <Application>Microsoft Macintosh PowerPoint</Application>
  <PresentationFormat>On-screen Show (4:3)</PresentationFormat>
  <Paragraphs>109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PP_C5Modules_CC_License_standard</vt:lpstr>
      <vt:lpstr>  Module 0: Introduction</vt:lpstr>
      <vt:lpstr>Learning Outcomes</vt:lpstr>
      <vt:lpstr>Introduction (part 1)</vt:lpstr>
      <vt:lpstr>Introduction (part 2)</vt:lpstr>
      <vt:lpstr>Syllabus</vt:lpstr>
      <vt:lpstr>Course Learning Outcomes</vt:lpstr>
      <vt:lpstr>Course Prerequisites – Data Representations</vt:lpstr>
      <vt:lpstr>Course Prerequisites – Binary Code </vt:lpstr>
      <vt:lpstr>Course Prerequisites: Cybersecurity Fundamentals</vt:lpstr>
      <vt:lpstr>Course Prerequisites: Self direction</vt:lpstr>
      <vt:lpstr>The Way Forward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263</cp:revision>
  <cp:lastPrinted>2016-07-18T16:40:10Z</cp:lastPrinted>
  <dcterms:created xsi:type="dcterms:W3CDTF">2016-07-03T20:12:42Z</dcterms:created>
  <dcterms:modified xsi:type="dcterms:W3CDTF">2018-04-24T20:54:11Z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1FE777C3-0A7E-4684-BF21-B9F693DB4293</vt:lpwstr>
  </property>
  <property fmtid="{D5CDD505-2E9C-101B-9397-08002B2CF9AE}" pid="6" name="ArticulateProjectFull">
    <vt:lpwstr>C:\Users\Jim\cnap\Teaching-Materials\SoftwareAnalysis\Lesson_1_Course_Overview.ppta</vt:lpwstr>
  </property>
</Properties>
</file>