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5"/>
  </p:notesMasterIdLst>
  <p:sldIdLst>
    <p:sldId id="256" r:id="rId2"/>
    <p:sldId id="362" r:id="rId3"/>
    <p:sldId id="363" r:id="rId4"/>
    <p:sldId id="364" r:id="rId5"/>
    <p:sldId id="365" r:id="rId6"/>
    <p:sldId id="366" r:id="rId7"/>
    <p:sldId id="367" r:id="rId8"/>
    <p:sldId id="368" r:id="rId9"/>
    <p:sldId id="369" r:id="rId10"/>
    <p:sldId id="370" r:id="rId11"/>
    <p:sldId id="371" r:id="rId12"/>
    <p:sldId id="372" r:id="rId13"/>
    <p:sldId id="373" r:id="rId14"/>
  </p:sldIdLst>
  <p:sldSz cx="9144000" cy="6858000" type="screen4x3"/>
  <p:notesSz cx="7315200" cy="9601200"/>
  <p:custDataLst>
    <p:tags r:id="rId16"/>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9A3ADC96-F5DC-40EF-886B-FB6706F82D52}">
          <p14:sldIdLst>
            <p14:sldId id="256"/>
            <p14:sldId id="362"/>
            <p14:sldId id="363"/>
            <p14:sldId id="364"/>
            <p14:sldId id="365"/>
            <p14:sldId id="366"/>
            <p14:sldId id="367"/>
            <p14:sldId id="368"/>
            <p14:sldId id="369"/>
            <p14:sldId id="370"/>
            <p14:sldId id="371"/>
            <p14:sldId id="372"/>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3" autoAdjust="0"/>
    <p:restoredTop sz="81930" autoAdjust="0"/>
  </p:normalViewPr>
  <p:slideViewPr>
    <p:cSldViewPr snapToGrid="0" snapToObjects="1">
      <p:cViewPr varScale="1">
        <p:scale>
          <a:sx n="66" d="100"/>
          <a:sy n="66" d="100"/>
        </p:scale>
        <p:origin x="21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tags" Target="tags/tag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extLst>
      <p:ext uri="{BB962C8B-B14F-4D97-AF65-F5344CB8AC3E}">
        <p14:creationId xmlns:p14="http://schemas.microsoft.com/office/powerpoint/2010/main" val="4540822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157951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a:t>
            </a:fld>
            <a:endParaRPr lang="en-US"/>
          </a:p>
        </p:txBody>
      </p:sp>
    </p:spTree>
    <p:extLst>
      <p:ext uri="{BB962C8B-B14F-4D97-AF65-F5344CB8AC3E}">
        <p14:creationId xmlns:p14="http://schemas.microsoft.com/office/powerpoint/2010/main" val="248758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2158401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13</a:t>
            </a:fld>
            <a:endParaRPr lang="en-US"/>
          </a:p>
        </p:txBody>
      </p:sp>
    </p:spTree>
    <p:extLst>
      <p:ext uri="{BB962C8B-B14F-4D97-AF65-F5344CB8AC3E}">
        <p14:creationId xmlns:p14="http://schemas.microsoft.com/office/powerpoint/2010/main" val="90526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9.xml"/><Relationship Id="rId3"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chemeClr val="accent5">
                    <a:lumMod val="75000"/>
                  </a:schemeClr>
                </a:solidFill>
              </a:rPr>
              <a:t>Module 0: </a:t>
            </a:r>
            <a:r>
              <a:rPr lang="en-US" dirty="0"/>
              <a:t>Introduction</a:t>
            </a:r>
          </a:p>
        </p:txBody>
      </p:sp>
      <p:sp>
        <p:nvSpPr>
          <p:cNvPr id="12290" name="Subtitle 2"/>
          <p:cNvSpPr>
            <a:spLocks noGrp="1"/>
          </p:cNvSpPr>
          <p:nvPr>
            <p:ph type="body" sz="quarter" idx="13"/>
          </p:nvPr>
        </p:nvSpPr>
        <p:spPr/>
        <p:txBody>
          <a:bodyPr/>
          <a:lstStyle/>
          <a:p>
            <a:r>
              <a:rPr lang="en-US" dirty="0"/>
              <a:t>Lesson 2: Intel Assembly Part 2 (Function Calls)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D3584A-A3EF-408C-8D38-E16BABFB87C1}"/>
              </a:ext>
            </a:extLst>
          </p:cNvPr>
          <p:cNvSpPr>
            <a:spLocks noGrp="1"/>
          </p:cNvSpPr>
          <p:nvPr>
            <p:ph type="title"/>
          </p:nvPr>
        </p:nvSpPr>
        <p:spPr/>
        <p:txBody>
          <a:bodyPr/>
          <a:lstStyle/>
          <a:p>
            <a:r>
              <a:rPr lang="en-US" dirty="0"/>
              <a:t>Parameter Passing Conventions</a:t>
            </a:r>
          </a:p>
        </p:txBody>
      </p:sp>
      <p:sp>
        <p:nvSpPr>
          <p:cNvPr id="3" name="Content Placeholder 2">
            <a:extLst>
              <a:ext uri="{FF2B5EF4-FFF2-40B4-BE49-F238E27FC236}">
                <a16:creationId xmlns="" xmlns:a16="http://schemas.microsoft.com/office/drawing/2014/main" id="{1607BAA8-3153-40C9-8149-27674714D034}"/>
              </a:ext>
            </a:extLst>
          </p:cNvPr>
          <p:cNvSpPr>
            <a:spLocks noGrp="1"/>
          </p:cNvSpPr>
          <p:nvPr>
            <p:ph idx="1"/>
          </p:nvPr>
        </p:nvSpPr>
        <p:spPr/>
        <p:txBody>
          <a:bodyPr/>
          <a:lstStyle/>
          <a:p>
            <a:r>
              <a:rPr lang="en-US" dirty="0" err="1"/>
              <a:t>cdecl</a:t>
            </a:r>
            <a:endParaRPr lang="en-US" dirty="0"/>
          </a:p>
          <a:p>
            <a:pPr lvl="1"/>
            <a:r>
              <a:rPr lang="en-US" dirty="0"/>
              <a:t>Parameters pushed : last one first</a:t>
            </a:r>
          </a:p>
          <a:p>
            <a:pPr lvl="1"/>
            <a:r>
              <a:rPr lang="en-US" dirty="0"/>
              <a:t>EAX, ECX, EDX not preserved</a:t>
            </a:r>
          </a:p>
          <a:p>
            <a:pPr lvl="1"/>
            <a:r>
              <a:rPr lang="en-US" dirty="0"/>
              <a:t>Return values retuned in EAX – floating point in ST0</a:t>
            </a:r>
          </a:p>
          <a:p>
            <a:pPr lvl="1"/>
            <a:r>
              <a:rPr lang="en-US" dirty="0"/>
              <a:t>Caller cleans up stack</a:t>
            </a:r>
          </a:p>
          <a:p>
            <a:r>
              <a:rPr lang="en-US" dirty="0" err="1"/>
              <a:t>stdcall</a:t>
            </a:r>
            <a:endParaRPr lang="en-US" dirty="0"/>
          </a:p>
          <a:p>
            <a:pPr lvl="1"/>
            <a:r>
              <a:rPr lang="en-US" dirty="0"/>
              <a:t>Same as </a:t>
            </a:r>
            <a:r>
              <a:rPr lang="en-US" dirty="0" err="1"/>
              <a:t>cdecl</a:t>
            </a:r>
            <a:r>
              <a:rPr lang="en-US" dirty="0"/>
              <a:t> except </a:t>
            </a:r>
            <a:r>
              <a:rPr lang="en-US" dirty="0" err="1"/>
              <a:t>callee</a:t>
            </a:r>
            <a:r>
              <a:rPr lang="en-US" dirty="0"/>
              <a:t> cleans-up</a:t>
            </a:r>
          </a:p>
          <a:p>
            <a:pPr lvl="1"/>
            <a:r>
              <a:rPr lang="en-US" dirty="0"/>
              <a:t>Therefore </a:t>
            </a:r>
            <a:r>
              <a:rPr lang="en-US" dirty="0" err="1"/>
              <a:t>callee</a:t>
            </a:r>
            <a:r>
              <a:rPr lang="en-US" dirty="0"/>
              <a:t> pops values from stack (RET </a:t>
            </a:r>
            <a:r>
              <a:rPr lang="en-US" i="1" dirty="0"/>
              <a:t>n)</a:t>
            </a:r>
          </a:p>
          <a:p>
            <a:pPr lvl="1"/>
            <a:r>
              <a:rPr lang="en-US" i="1" dirty="0"/>
              <a:t>(Pascal convention pushed parameters first one first)</a:t>
            </a:r>
          </a:p>
          <a:p>
            <a:r>
              <a:rPr lang="en-US" dirty="0" err="1"/>
              <a:t>Fastcall</a:t>
            </a:r>
            <a:endParaRPr lang="en-US" dirty="0"/>
          </a:p>
          <a:p>
            <a:pPr lvl="1"/>
            <a:r>
              <a:rPr lang="en-US" dirty="0"/>
              <a:t>Parameters usually passed in registers: </a:t>
            </a:r>
          </a:p>
          <a:p>
            <a:pPr lvl="2"/>
            <a:r>
              <a:rPr lang="en-US" dirty="0"/>
              <a:t>Ex: Frist in ECX, Second in EDX, then rest on stack</a:t>
            </a:r>
          </a:p>
          <a:p>
            <a:pPr lvl="1"/>
            <a:endParaRPr lang="en-US" dirty="0"/>
          </a:p>
        </p:txBody>
      </p:sp>
      <p:sp>
        <p:nvSpPr>
          <p:cNvPr id="4" name="Slide Number Placeholder 3">
            <a:extLst>
              <a:ext uri="{FF2B5EF4-FFF2-40B4-BE49-F238E27FC236}">
                <a16:creationId xmlns="" xmlns:a16="http://schemas.microsoft.com/office/drawing/2014/main" id="{D556C196-015A-46EA-B679-CE9F083D3959}"/>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150797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D9226-D8D7-4C2C-A80D-F8F624C0300C}"/>
              </a:ext>
            </a:extLst>
          </p:cNvPr>
          <p:cNvSpPr>
            <a:spLocks noGrp="1"/>
          </p:cNvSpPr>
          <p:nvPr>
            <p:ph type="title"/>
          </p:nvPr>
        </p:nvSpPr>
        <p:spPr/>
        <p:txBody>
          <a:bodyPr/>
          <a:lstStyle/>
          <a:p>
            <a:r>
              <a:rPr lang="en-US" dirty="0"/>
              <a:t>What you will see</a:t>
            </a:r>
          </a:p>
        </p:txBody>
      </p:sp>
      <p:sp>
        <p:nvSpPr>
          <p:cNvPr id="3" name="Content Placeholder 2">
            <a:extLst>
              <a:ext uri="{FF2B5EF4-FFF2-40B4-BE49-F238E27FC236}">
                <a16:creationId xmlns="" xmlns:a16="http://schemas.microsoft.com/office/drawing/2014/main" id="{E78623FA-C30B-4535-883D-19C1912B639B}"/>
              </a:ext>
            </a:extLst>
          </p:cNvPr>
          <p:cNvSpPr>
            <a:spLocks noGrp="1"/>
          </p:cNvSpPr>
          <p:nvPr>
            <p:ph idx="1"/>
          </p:nvPr>
        </p:nvSpPr>
        <p:spPr/>
        <p:txBody>
          <a:bodyPr/>
          <a:lstStyle/>
          <a:p>
            <a:r>
              <a:rPr lang="en-US" dirty="0" err="1"/>
              <a:t>Cdecl</a:t>
            </a:r>
            <a:endParaRPr lang="en-US" dirty="0"/>
          </a:p>
          <a:p>
            <a:pPr lvl="1"/>
            <a:r>
              <a:rPr lang="en-US" dirty="0"/>
              <a:t>Calling routine will allocate space on stack,</a:t>
            </a:r>
          </a:p>
          <a:p>
            <a:pPr lvl="1"/>
            <a:r>
              <a:rPr lang="en-US" dirty="0"/>
              <a:t>Copy parameters to stack (optimization may just push values)</a:t>
            </a:r>
          </a:p>
          <a:p>
            <a:pPr lvl="1"/>
            <a:r>
              <a:rPr lang="en-US" dirty="0"/>
              <a:t>Call function</a:t>
            </a:r>
          </a:p>
          <a:p>
            <a:pPr lvl="2"/>
            <a:r>
              <a:rPr lang="en-US" dirty="0"/>
              <a:t>Save and update </a:t>
            </a:r>
            <a:r>
              <a:rPr lang="en-US" dirty="0" err="1"/>
              <a:t>ebp</a:t>
            </a:r>
            <a:endParaRPr lang="en-US" dirty="0"/>
          </a:p>
          <a:p>
            <a:pPr lvl="2"/>
            <a:r>
              <a:rPr lang="en-US" dirty="0"/>
              <a:t>Save register (on stack) that will be overwritten</a:t>
            </a:r>
          </a:p>
          <a:p>
            <a:pPr lvl="2"/>
            <a:r>
              <a:rPr lang="en-US" dirty="0"/>
              <a:t>Allocate local variables</a:t>
            </a:r>
          </a:p>
          <a:p>
            <a:pPr lvl="2"/>
            <a:r>
              <a:rPr lang="en-US" dirty="0"/>
              <a:t>Execute function</a:t>
            </a:r>
          </a:p>
          <a:p>
            <a:pPr lvl="2"/>
            <a:r>
              <a:rPr lang="en-US" dirty="0"/>
              <a:t>Deallocate local </a:t>
            </a:r>
            <a:r>
              <a:rPr lang="en-US" dirty="0" err="1"/>
              <a:t>varaibles</a:t>
            </a:r>
            <a:endParaRPr lang="en-US" dirty="0"/>
          </a:p>
          <a:p>
            <a:pPr lvl="2"/>
            <a:r>
              <a:rPr lang="en-US" dirty="0"/>
              <a:t>Restore saved registers</a:t>
            </a:r>
          </a:p>
          <a:p>
            <a:pPr lvl="2"/>
            <a:r>
              <a:rPr lang="en-US" dirty="0"/>
              <a:t>Restore EBP</a:t>
            </a:r>
          </a:p>
          <a:p>
            <a:pPr lvl="2"/>
            <a:r>
              <a:rPr lang="en-US" dirty="0"/>
              <a:t>Return</a:t>
            </a:r>
          </a:p>
          <a:p>
            <a:pPr lvl="1"/>
            <a:r>
              <a:rPr lang="en-US" dirty="0"/>
              <a:t>Clean up parameters</a:t>
            </a:r>
          </a:p>
        </p:txBody>
      </p:sp>
      <p:sp>
        <p:nvSpPr>
          <p:cNvPr id="4" name="Slide Number Placeholder 3">
            <a:extLst>
              <a:ext uri="{FF2B5EF4-FFF2-40B4-BE49-F238E27FC236}">
                <a16:creationId xmlns="" xmlns:a16="http://schemas.microsoft.com/office/drawing/2014/main" id="{55EFC497-4592-4220-B688-6659E503C1D8}"/>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custDataLst>
      <p:tags r:id="rId1"/>
    </p:custDataLst>
    <p:extLst>
      <p:ext uri="{BB962C8B-B14F-4D97-AF65-F5344CB8AC3E}">
        <p14:creationId xmlns:p14="http://schemas.microsoft.com/office/powerpoint/2010/main" val="572584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94D239-B5DB-469E-BEE5-990F9EB6D271}"/>
              </a:ext>
            </a:extLst>
          </p:cNvPr>
          <p:cNvSpPr>
            <a:spLocks noGrp="1"/>
          </p:cNvSpPr>
          <p:nvPr>
            <p:ph type="title"/>
          </p:nvPr>
        </p:nvSpPr>
        <p:spPr/>
        <p:txBody>
          <a:bodyPr/>
          <a:lstStyle/>
          <a:p>
            <a:r>
              <a:rPr lang="en-US" dirty="0"/>
              <a:t>Parameter and Local Variable Access</a:t>
            </a:r>
          </a:p>
        </p:txBody>
      </p:sp>
      <p:sp>
        <p:nvSpPr>
          <p:cNvPr id="3" name="Content Placeholder 2">
            <a:extLst>
              <a:ext uri="{FF2B5EF4-FFF2-40B4-BE49-F238E27FC236}">
                <a16:creationId xmlns="" xmlns:a16="http://schemas.microsoft.com/office/drawing/2014/main" id="{6CE9F904-6731-4DF9-9465-0C1C58559930}"/>
              </a:ext>
            </a:extLst>
          </p:cNvPr>
          <p:cNvSpPr>
            <a:spLocks noGrp="1"/>
          </p:cNvSpPr>
          <p:nvPr>
            <p:ph idx="1"/>
          </p:nvPr>
        </p:nvSpPr>
        <p:spPr/>
        <p:txBody>
          <a:bodyPr/>
          <a:lstStyle/>
          <a:p>
            <a:r>
              <a:rPr lang="en-US" sz="2000" dirty="0"/>
              <a:t>Parameters usually accessed:</a:t>
            </a:r>
          </a:p>
          <a:p>
            <a:pPr lvl="1"/>
            <a:r>
              <a:rPr lang="en-US" sz="1800" dirty="0"/>
              <a:t>With a positive offset from </a:t>
            </a:r>
            <a:r>
              <a:rPr lang="en-US" sz="1800" dirty="0" err="1"/>
              <a:t>ebp</a:t>
            </a:r>
            <a:endParaRPr lang="en-US" sz="1800" dirty="0"/>
          </a:p>
          <a:p>
            <a:pPr lvl="1"/>
            <a:r>
              <a:rPr lang="en-US" sz="1800" dirty="0"/>
              <a:t>[</a:t>
            </a:r>
            <a:r>
              <a:rPr lang="en-US" sz="1800" dirty="0" err="1"/>
              <a:t>ebp</a:t>
            </a:r>
            <a:r>
              <a:rPr lang="en-US" sz="1800" dirty="0"/>
              <a:t> + 8]</a:t>
            </a:r>
          </a:p>
          <a:p>
            <a:r>
              <a:rPr lang="en-US" sz="2000" dirty="0"/>
              <a:t>Local variables usually accessed:</a:t>
            </a:r>
          </a:p>
          <a:p>
            <a:pPr lvl="1"/>
            <a:r>
              <a:rPr lang="en-US" sz="1800" dirty="0"/>
              <a:t>With a negative offset from </a:t>
            </a:r>
            <a:r>
              <a:rPr lang="en-US" sz="1800" dirty="0" err="1"/>
              <a:t>ebp</a:t>
            </a:r>
            <a:endParaRPr lang="en-US" sz="1800" dirty="0"/>
          </a:p>
          <a:p>
            <a:pPr lvl="1"/>
            <a:r>
              <a:rPr lang="en-US" sz="1800" dirty="0"/>
              <a:t>[</a:t>
            </a:r>
            <a:r>
              <a:rPr lang="en-US" sz="1800" dirty="0" err="1"/>
              <a:t>ebp</a:t>
            </a:r>
            <a:r>
              <a:rPr lang="en-US" sz="1800" dirty="0"/>
              <a:t> – 8]</a:t>
            </a:r>
          </a:p>
          <a:p>
            <a:r>
              <a:rPr lang="en-US" sz="2000" dirty="0"/>
              <a:t>Recall EBP points to locations on stack where old EBP is stored. </a:t>
            </a:r>
          </a:p>
          <a:p>
            <a:pPr lvl="1"/>
            <a:r>
              <a:rPr lang="en-US" sz="1800" dirty="0"/>
              <a:t>[EBP] = old EBP; </a:t>
            </a:r>
          </a:p>
          <a:p>
            <a:pPr lvl="1"/>
            <a:r>
              <a:rPr lang="en-US" sz="1800" dirty="0"/>
              <a:t>[EBP+0x04] = return address</a:t>
            </a:r>
          </a:p>
          <a:p>
            <a:pPr lvl="1"/>
            <a:r>
              <a:rPr lang="en-US" sz="1800" dirty="0"/>
              <a:t>[EBP+0x08] = parameter 1</a:t>
            </a:r>
          </a:p>
          <a:p>
            <a:pPr lvl="1"/>
            <a:r>
              <a:rPr lang="en-US" sz="1800" dirty="0"/>
              <a:t>[EBP+0x0c]= parameter 2</a:t>
            </a:r>
          </a:p>
          <a:p>
            <a:r>
              <a:rPr lang="en-US" sz="2000" dirty="0"/>
              <a:t>Sometimes parameters are copied to local variables or registers. </a:t>
            </a:r>
          </a:p>
          <a:p>
            <a:r>
              <a:rPr lang="en-US" sz="2000" dirty="0"/>
              <a:t>Sometimes no local storage for index variables, just registers</a:t>
            </a:r>
          </a:p>
        </p:txBody>
      </p:sp>
      <p:sp>
        <p:nvSpPr>
          <p:cNvPr id="4" name="Slide Number Placeholder 3">
            <a:extLst>
              <a:ext uri="{FF2B5EF4-FFF2-40B4-BE49-F238E27FC236}">
                <a16:creationId xmlns="" xmlns:a16="http://schemas.microsoft.com/office/drawing/2014/main" id="{0B22DFC4-5B4C-4E3F-A590-E2B0D502CBEF}"/>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spTree>
    <p:custDataLst>
      <p:tags r:id="rId1"/>
    </p:custDataLst>
    <p:extLst>
      <p:ext uri="{BB962C8B-B14F-4D97-AF65-F5344CB8AC3E}">
        <p14:creationId xmlns:p14="http://schemas.microsoft.com/office/powerpoint/2010/main" val="362557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13</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09634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76053C-E478-46D4-815D-19D9C57EA922}"/>
              </a:ext>
            </a:extLst>
          </p:cNvPr>
          <p:cNvSpPr>
            <a:spLocks noGrp="1"/>
          </p:cNvSpPr>
          <p:nvPr>
            <p:ph type="title"/>
          </p:nvPr>
        </p:nvSpPr>
        <p:spPr/>
        <p:txBody>
          <a:bodyPr/>
          <a:lstStyle/>
          <a:p>
            <a:r>
              <a:rPr lang="en-US" dirty="0"/>
              <a:t>Function Calls</a:t>
            </a:r>
          </a:p>
        </p:txBody>
      </p:sp>
      <p:sp>
        <p:nvSpPr>
          <p:cNvPr id="3" name="Content Placeholder 2">
            <a:extLst>
              <a:ext uri="{FF2B5EF4-FFF2-40B4-BE49-F238E27FC236}">
                <a16:creationId xmlns="" xmlns:a16="http://schemas.microsoft.com/office/drawing/2014/main" id="{C6C366BC-2448-4F00-B7E4-FD201A67E236}"/>
              </a:ext>
            </a:extLst>
          </p:cNvPr>
          <p:cNvSpPr>
            <a:spLocks noGrp="1"/>
          </p:cNvSpPr>
          <p:nvPr>
            <p:ph idx="1"/>
          </p:nvPr>
        </p:nvSpPr>
        <p:spPr/>
        <p:txBody>
          <a:bodyPr/>
          <a:lstStyle/>
          <a:p>
            <a:r>
              <a:rPr lang="en-US" dirty="0"/>
              <a:t>Last time we discussed a few key instructions related to Function calls.</a:t>
            </a:r>
          </a:p>
          <a:p>
            <a:r>
              <a:rPr lang="en-US" dirty="0"/>
              <a:t>CALL / RET  -- to transfer control flow</a:t>
            </a:r>
          </a:p>
          <a:p>
            <a:r>
              <a:rPr lang="en-US" dirty="0"/>
              <a:t>PUSH / POP – to manage parameters. </a:t>
            </a:r>
          </a:p>
          <a:p>
            <a:endParaRPr lang="en-US" dirty="0"/>
          </a:p>
          <a:p>
            <a:r>
              <a:rPr lang="en-US" dirty="0"/>
              <a:t>We will look at these in more detail</a:t>
            </a:r>
          </a:p>
        </p:txBody>
      </p:sp>
      <p:sp>
        <p:nvSpPr>
          <p:cNvPr id="4" name="Slide Number Placeholder 3">
            <a:extLst>
              <a:ext uri="{FF2B5EF4-FFF2-40B4-BE49-F238E27FC236}">
                <a16:creationId xmlns="" xmlns:a16="http://schemas.microsoft.com/office/drawing/2014/main" id="{FCDC8954-491D-4C02-8BCD-CA30663C2788}"/>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244209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E2779C-5579-4865-B970-DCED9109D1F1}"/>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 xmlns:a16="http://schemas.microsoft.com/office/drawing/2014/main" id="{E5878EBE-56A9-4A57-96C9-02328B1E539E}"/>
              </a:ext>
            </a:extLst>
          </p:cNvPr>
          <p:cNvSpPr>
            <a:spLocks noGrp="1"/>
          </p:cNvSpPr>
          <p:nvPr>
            <p:ph idx="1"/>
          </p:nvPr>
        </p:nvSpPr>
        <p:spPr/>
        <p:txBody>
          <a:bodyPr/>
          <a:lstStyle/>
          <a:p>
            <a:r>
              <a:rPr lang="en-US" sz="2400" dirty="0"/>
              <a:t>The Intel Stack is a LIFO (last-in-first-out) data structure. The stack grows downward in memory. </a:t>
            </a:r>
          </a:p>
          <a:p>
            <a:r>
              <a:rPr lang="en-US" sz="2400" dirty="0"/>
              <a:t>The </a:t>
            </a:r>
            <a:r>
              <a:rPr lang="en-US" sz="2400" dirty="0" err="1"/>
              <a:t>sp</a:t>
            </a:r>
            <a:r>
              <a:rPr lang="en-US" sz="2400" dirty="0"/>
              <a:t> register (stack pointer) indicates the current memory address of the stack. The register is referenced as “SP”, “ESP” or “RSP” for 16/32/64 bit wide stacks. For IA-32 we use ESP</a:t>
            </a:r>
          </a:p>
          <a:p>
            <a:r>
              <a:rPr lang="en-US" sz="2400" dirty="0"/>
              <a:t>A PUSH operation decrements ESP </a:t>
            </a:r>
            <a:r>
              <a:rPr lang="en-US" sz="2400" u="sng" dirty="0"/>
              <a:t>and then </a:t>
            </a:r>
            <a:r>
              <a:rPr lang="en-US" sz="2400" dirty="0"/>
              <a:t>stores a value at the address referenced by ESP.</a:t>
            </a:r>
          </a:p>
          <a:p>
            <a:pPr lvl="1"/>
            <a:r>
              <a:rPr lang="en-US" sz="2000" dirty="0"/>
              <a:t>Intel allows us to reference individual bytes, so a PUSH actually decrements ESP by 4. (4 bytes is 32 bits).</a:t>
            </a:r>
          </a:p>
          <a:p>
            <a:r>
              <a:rPr lang="en-US" sz="2400" dirty="0"/>
              <a:t>A POP operation retrieves the value at the address referenced by ESP </a:t>
            </a:r>
            <a:r>
              <a:rPr lang="en-US" sz="2400" u="sng" dirty="0"/>
              <a:t>and then </a:t>
            </a:r>
            <a:r>
              <a:rPr lang="en-US" sz="2400" dirty="0"/>
              <a:t>increments ESP.</a:t>
            </a:r>
          </a:p>
          <a:p>
            <a:r>
              <a:rPr lang="en-US" sz="2400" dirty="0"/>
              <a:t>The Stack Segment Register (SS) can be used to specify the base location of the stack in memory.</a:t>
            </a:r>
          </a:p>
        </p:txBody>
      </p:sp>
      <p:sp>
        <p:nvSpPr>
          <p:cNvPr id="4" name="Slide Number Placeholder 3">
            <a:extLst>
              <a:ext uri="{FF2B5EF4-FFF2-40B4-BE49-F238E27FC236}">
                <a16:creationId xmlns="" xmlns:a16="http://schemas.microsoft.com/office/drawing/2014/main" id="{DD71BD1A-9823-4D29-AAC6-F2E8DEAC13AB}"/>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custDataLst>
      <p:tags r:id="rId1"/>
    </p:custDataLst>
    <p:extLst>
      <p:ext uri="{BB962C8B-B14F-4D97-AF65-F5344CB8AC3E}">
        <p14:creationId xmlns:p14="http://schemas.microsoft.com/office/powerpoint/2010/main" val="17528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F3F9E2-BBCC-45B8-975E-D68FDD8879C5}"/>
              </a:ext>
            </a:extLst>
          </p:cNvPr>
          <p:cNvSpPr>
            <a:spLocks noGrp="1"/>
          </p:cNvSpPr>
          <p:nvPr>
            <p:ph type="title"/>
          </p:nvPr>
        </p:nvSpPr>
        <p:spPr/>
        <p:txBody>
          <a:bodyPr/>
          <a:lstStyle/>
          <a:p>
            <a:r>
              <a:rPr lang="en-US" dirty="0"/>
              <a:t>Stack Diagram</a:t>
            </a:r>
          </a:p>
        </p:txBody>
      </p:sp>
      <p:sp>
        <p:nvSpPr>
          <p:cNvPr id="4" name="Slide Number Placeholder 3">
            <a:extLst>
              <a:ext uri="{FF2B5EF4-FFF2-40B4-BE49-F238E27FC236}">
                <a16:creationId xmlns="" xmlns:a16="http://schemas.microsoft.com/office/drawing/2014/main" id="{CC20D397-B84D-44ED-9628-98AF5F78D8C2}"/>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grpSp>
        <p:nvGrpSpPr>
          <p:cNvPr id="3" name="Group 2" descr="Image shows runtime layout of memory staack. Initially ESP is &quot;bottome&quot; of stack -- high memory,&#10;&#10;For the frame of the current function, we have have local variables and then below them in memory (above them ont eh stack) parameters to the called function. This collection of values is the stack frame for the current function. &#10;&#10;When we call a function, we start a new stack frame. First isthe return instruction pointers, folowed by the old base pointer (EBP). Then ebp is now set to the current stack pointer.  This is then followed by local varaibles for the current frame. " title="Runtime Stack layout">
            <a:extLst>
              <a:ext uri="{FF2B5EF4-FFF2-40B4-BE49-F238E27FC236}">
                <a16:creationId xmlns="" xmlns:a16="http://schemas.microsoft.com/office/drawing/2014/main" id="{A2758801-B2D5-4E75-BDB4-86700ABD7A56}"/>
              </a:ext>
            </a:extLst>
          </p:cNvPr>
          <p:cNvGrpSpPr/>
          <p:nvPr/>
        </p:nvGrpSpPr>
        <p:grpSpPr>
          <a:xfrm>
            <a:off x="206779" y="1377864"/>
            <a:ext cx="8737001" cy="4656980"/>
            <a:chOff x="206779" y="1377864"/>
            <a:chExt cx="8737001" cy="4656980"/>
          </a:xfrm>
        </p:grpSpPr>
        <p:sp>
          <p:nvSpPr>
            <p:cNvPr id="5" name="Rectangle 4">
              <a:extLst>
                <a:ext uri="{FF2B5EF4-FFF2-40B4-BE49-F238E27FC236}">
                  <a16:creationId xmlns="" xmlns:a16="http://schemas.microsoft.com/office/drawing/2014/main" id="{95A60C55-C46A-4B1E-92D0-CAE388F20EAF}"/>
                </a:ext>
              </a:extLst>
            </p:cNvPr>
            <p:cNvSpPr/>
            <p:nvPr/>
          </p:nvSpPr>
          <p:spPr>
            <a:xfrm>
              <a:off x="2772697" y="1519084"/>
              <a:ext cx="2993922" cy="412955"/>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E6994AB2-75D5-4D28-AFB2-B2AAB324A6DF}"/>
                </a:ext>
              </a:extLst>
            </p:cNvPr>
            <p:cNvSpPr/>
            <p:nvPr/>
          </p:nvSpPr>
          <p:spPr>
            <a:xfrm>
              <a:off x="2772697" y="1907760"/>
              <a:ext cx="2993922" cy="412955"/>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16A99781-853F-4F78-9AB8-1AF72548C422}"/>
                </a:ext>
              </a:extLst>
            </p:cNvPr>
            <p:cNvSpPr/>
            <p:nvPr/>
          </p:nvSpPr>
          <p:spPr>
            <a:xfrm>
              <a:off x="2772697" y="2296436"/>
              <a:ext cx="2993922" cy="412955"/>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A1CB0259-AF93-4718-A4CC-5563258F601D}"/>
                </a:ext>
              </a:extLst>
            </p:cNvPr>
            <p:cNvSpPr/>
            <p:nvPr/>
          </p:nvSpPr>
          <p:spPr>
            <a:xfrm>
              <a:off x="2772697" y="2690631"/>
              <a:ext cx="2993922" cy="412955"/>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E3A6F3AD-F3EB-4676-91EE-E978FE5EE848}"/>
                </a:ext>
              </a:extLst>
            </p:cNvPr>
            <p:cNvSpPr/>
            <p:nvPr/>
          </p:nvSpPr>
          <p:spPr>
            <a:xfrm>
              <a:off x="2772697" y="3084925"/>
              <a:ext cx="2993922" cy="412955"/>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40BDBC1F-2DB1-4657-BCBC-796F136C4ECF}"/>
                </a:ext>
              </a:extLst>
            </p:cNvPr>
            <p:cNvSpPr/>
            <p:nvPr/>
          </p:nvSpPr>
          <p:spPr>
            <a:xfrm>
              <a:off x="2772697" y="3460459"/>
              <a:ext cx="2993922" cy="412955"/>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8AC6D5C1-4731-4657-92BB-A62B988CED61}"/>
                </a:ext>
              </a:extLst>
            </p:cNvPr>
            <p:cNvSpPr/>
            <p:nvPr/>
          </p:nvSpPr>
          <p:spPr>
            <a:xfrm>
              <a:off x="2772697" y="3873414"/>
              <a:ext cx="2993922" cy="412955"/>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4B116438-318D-48D0-8BC5-1F6E59E008BE}"/>
                </a:ext>
              </a:extLst>
            </p:cNvPr>
            <p:cNvSpPr/>
            <p:nvPr/>
          </p:nvSpPr>
          <p:spPr>
            <a:xfrm>
              <a:off x="2772697" y="4286369"/>
              <a:ext cx="2993922" cy="412955"/>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381FC367-BF5B-473D-8815-BBB9604911A9}"/>
                </a:ext>
              </a:extLst>
            </p:cNvPr>
            <p:cNvSpPr/>
            <p:nvPr/>
          </p:nvSpPr>
          <p:spPr>
            <a:xfrm>
              <a:off x="2772697" y="4699324"/>
              <a:ext cx="2993922" cy="412955"/>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Instruction Pointer</a:t>
              </a:r>
            </a:p>
          </p:txBody>
        </p:sp>
        <p:sp>
          <p:nvSpPr>
            <p:cNvPr id="20" name="Rectangle 19">
              <a:extLst>
                <a:ext uri="{FF2B5EF4-FFF2-40B4-BE49-F238E27FC236}">
                  <a16:creationId xmlns="" xmlns:a16="http://schemas.microsoft.com/office/drawing/2014/main" id="{10DBC57D-D4DC-4612-9F49-63D0576A9FE3}"/>
                </a:ext>
              </a:extLst>
            </p:cNvPr>
            <p:cNvSpPr/>
            <p:nvPr/>
          </p:nvSpPr>
          <p:spPr>
            <a:xfrm>
              <a:off x="2772697" y="5106661"/>
              <a:ext cx="2993922" cy="412955"/>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Stored EBP</a:t>
              </a:r>
            </a:p>
          </p:txBody>
        </p:sp>
        <p:sp>
          <p:nvSpPr>
            <p:cNvPr id="22" name="Callout: Line 21">
              <a:extLst>
                <a:ext uri="{FF2B5EF4-FFF2-40B4-BE49-F238E27FC236}">
                  <a16:creationId xmlns="" xmlns:a16="http://schemas.microsoft.com/office/drawing/2014/main" id="{F8E4232D-DB15-4242-A8C5-101C23749EBA}"/>
                </a:ext>
              </a:extLst>
            </p:cNvPr>
            <p:cNvSpPr/>
            <p:nvPr/>
          </p:nvSpPr>
          <p:spPr>
            <a:xfrm>
              <a:off x="6386052" y="1377864"/>
              <a:ext cx="2129298" cy="529896"/>
            </a:xfrm>
            <a:prstGeom prst="borderCallout1">
              <a:avLst>
                <a:gd name="adj1" fmla="val 18750"/>
                <a:gd name="adj2" fmla="val -8333"/>
                <a:gd name="adj3" fmla="val 70593"/>
                <a:gd name="adj4" fmla="val -25191"/>
              </a:avLst>
            </a:prstGeom>
            <a:ln w="508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Bottom of Stack, Initial ESP Value</a:t>
              </a:r>
            </a:p>
          </p:txBody>
        </p:sp>
        <p:sp>
          <p:nvSpPr>
            <p:cNvPr id="23" name="Left Brace 22">
              <a:extLst>
                <a:ext uri="{FF2B5EF4-FFF2-40B4-BE49-F238E27FC236}">
                  <a16:creationId xmlns="" xmlns:a16="http://schemas.microsoft.com/office/drawing/2014/main" id="{42212AAA-0015-483E-9B18-8C2B01474403}"/>
                </a:ext>
              </a:extLst>
            </p:cNvPr>
            <p:cNvSpPr/>
            <p:nvPr/>
          </p:nvSpPr>
          <p:spPr>
            <a:xfrm>
              <a:off x="1847461" y="2296436"/>
              <a:ext cx="410547" cy="120144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 xmlns:a16="http://schemas.microsoft.com/office/drawing/2014/main" id="{6967C336-F938-4029-A795-882D6C4520D6}"/>
                </a:ext>
              </a:extLst>
            </p:cNvPr>
            <p:cNvSpPr txBox="1"/>
            <p:nvPr/>
          </p:nvSpPr>
          <p:spPr>
            <a:xfrm>
              <a:off x="206779" y="2115115"/>
              <a:ext cx="1847461" cy="1200329"/>
            </a:xfrm>
            <a:prstGeom prst="rect">
              <a:avLst/>
            </a:prstGeom>
            <a:noFill/>
          </p:spPr>
          <p:txBody>
            <a:bodyPr wrap="square" rtlCol="0">
              <a:spAutoFit/>
            </a:bodyPr>
            <a:lstStyle/>
            <a:p>
              <a:r>
                <a:rPr lang="en-US" b="1" dirty="0"/>
                <a:t>Local Variables</a:t>
              </a:r>
            </a:p>
            <a:p>
              <a:r>
                <a:rPr lang="en-US" b="1" dirty="0"/>
                <a:t>For calling Function</a:t>
              </a:r>
            </a:p>
          </p:txBody>
        </p:sp>
        <p:cxnSp>
          <p:nvCxnSpPr>
            <p:cNvPr id="26" name="Straight Connector 25">
              <a:extLst>
                <a:ext uri="{FF2B5EF4-FFF2-40B4-BE49-F238E27FC236}">
                  <a16:creationId xmlns="" xmlns:a16="http://schemas.microsoft.com/office/drawing/2014/main" id="{873E6FA6-E245-496F-AB17-D1FBF2F37122}"/>
                </a:ext>
              </a:extLst>
            </p:cNvPr>
            <p:cNvCxnSpPr/>
            <p:nvPr/>
          </p:nvCxnSpPr>
          <p:spPr>
            <a:xfrm>
              <a:off x="6013787" y="4735830"/>
              <a:ext cx="14369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 xmlns:a16="http://schemas.microsoft.com/office/drawing/2014/main" id="{830BEAE3-A9E3-45C4-AE24-DD6AFA0721FD}"/>
                </a:ext>
              </a:extLst>
            </p:cNvPr>
            <p:cNvSpPr txBox="1"/>
            <p:nvPr/>
          </p:nvSpPr>
          <p:spPr>
            <a:xfrm>
              <a:off x="7096319" y="3012023"/>
              <a:ext cx="1847461" cy="923330"/>
            </a:xfrm>
            <a:prstGeom prst="rect">
              <a:avLst/>
            </a:prstGeom>
            <a:noFill/>
          </p:spPr>
          <p:txBody>
            <a:bodyPr wrap="square" rtlCol="0">
              <a:spAutoFit/>
            </a:bodyPr>
            <a:lstStyle/>
            <a:p>
              <a:r>
                <a:rPr lang="en-US" b="1" dirty="0"/>
                <a:t>Stack Frame for Calling Procedure</a:t>
              </a:r>
            </a:p>
          </p:txBody>
        </p:sp>
        <p:sp>
          <p:nvSpPr>
            <p:cNvPr id="28" name="Left Brace 27">
              <a:extLst>
                <a:ext uri="{FF2B5EF4-FFF2-40B4-BE49-F238E27FC236}">
                  <a16:creationId xmlns="" xmlns:a16="http://schemas.microsoft.com/office/drawing/2014/main" id="{32998981-EACA-4380-A1DF-F18A9230B623}"/>
                </a:ext>
              </a:extLst>
            </p:cNvPr>
            <p:cNvSpPr/>
            <p:nvPr/>
          </p:nvSpPr>
          <p:spPr>
            <a:xfrm flipH="1">
              <a:off x="6013783" y="2114237"/>
              <a:ext cx="741577" cy="258508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 xmlns:a16="http://schemas.microsoft.com/office/drawing/2014/main" id="{7907C6A1-4063-4BD5-BBC1-B321B64E852A}"/>
                </a:ext>
              </a:extLst>
            </p:cNvPr>
            <p:cNvSpPr txBox="1"/>
            <p:nvPr/>
          </p:nvSpPr>
          <p:spPr>
            <a:xfrm>
              <a:off x="206779" y="3535501"/>
              <a:ext cx="1847461" cy="1200329"/>
            </a:xfrm>
            <a:prstGeom prst="rect">
              <a:avLst/>
            </a:prstGeom>
            <a:noFill/>
          </p:spPr>
          <p:txBody>
            <a:bodyPr wrap="square" rtlCol="0">
              <a:spAutoFit/>
            </a:bodyPr>
            <a:lstStyle/>
            <a:p>
              <a:r>
                <a:rPr lang="en-US" b="1" dirty="0"/>
                <a:t>Parameters Passed to Called Function</a:t>
              </a:r>
            </a:p>
          </p:txBody>
        </p:sp>
        <p:sp>
          <p:nvSpPr>
            <p:cNvPr id="30" name="Left Brace 29">
              <a:extLst>
                <a:ext uri="{FF2B5EF4-FFF2-40B4-BE49-F238E27FC236}">
                  <a16:creationId xmlns="" xmlns:a16="http://schemas.microsoft.com/office/drawing/2014/main" id="{E37C0F0B-57AA-40D2-85D1-F48A6AFC6B56}"/>
                </a:ext>
              </a:extLst>
            </p:cNvPr>
            <p:cNvSpPr/>
            <p:nvPr/>
          </p:nvSpPr>
          <p:spPr>
            <a:xfrm>
              <a:off x="1847461" y="3563576"/>
              <a:ext cx="410547" cy="113574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Callout: Line 31">
              <a:extLst>
                <a:ext uri="{FF2B5EF4-FFF2-40B4-BE49-F238E27FC236}">
                  <a16:creationId xmlns="" xmlns:a16="http://schemas.microsoft.com/office/drawing/2014/main" id="{FD530616-4414-48CF-9CDD-3D41E8F76730}"/>
                </a:ext>
              </a:extLst>
            </p:cNvPr>
            <p:cNvSpPr/>
            <p:nvPr/>
          </p:nvSpPr>
          <p:spPr>
            <a:xfrm>
              <a:off x="6427262" y="5099066"/>
              <a:ext cx="2129298" cy="206479"/>
            </a:xfrm>
            <a:prstGeom prst="borderCallout1">
              <a:avLst>
                <a:gd name="adj1" fmla="val 18750"/>
                <a:gd name="adj2" fmla="val -8333"/>
                <a:gd name="adj3" fmla="val 21289"/>
                <a:gd name="adj4" fmla="val -27820"/>
              </a:avLst>
            </a:prstGeom>
            <a:ln w="508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EBP Register</a:t>
              </a:r>
            </a:p>
          </p:txBody>
        </p:sp>
        <p:sp>
          <p:nvSpPr>
            <p:cNvPr id="33" name="Callout: Line 32">
              <a:extLst>
                <a:ext uri="{FF2B5EF4-FFF2-40B4-BE49-F238E27FC236}">
                  <a16:creationId xmlns="" xmlns:a16="http://schemas.microsoft.com/office/drawing/2014/main" id="{D39F6419-4922-434D-BD42-4D303D26A8B0}"/>
                </a:ext>
              </a:extLst>
            </p:cNvPr>
            <p:cNvSpPr/>
            <p:nvPr/>
          </p:nvSpPr>
          <p:spPr>
            <a:xfrm>
              <a:off x="6427262" y="5396560"/>
              <a:ext cx="2129298" cy="206479"/>
            </a:xfrm>
            <a:prstGeom prst="borderCallout1">
              <a:avLst>
                <a:gd name="adj1" fmla="val 18750"/>
                <a:gd name="adj2" fmla="val -8333"/>
                <a:gd name="adj3" fmla="val 21289"/>
                <a:gd name="adj4" fmla="val -27820"/>
              </a:avLst>
            </a:prstGeom>
            <a:ln w="508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ESP Register</a:t>
              </a:r>
            </a:p>
          </p:txBody>
        </p:sp>
        <p:sp>
          <p:nvSpPr>
            <p:cNvPr id="34" name="TextBox 33">
              <a:extLst>
                <a:ext uri="{FF2B5EF4-FFF2-40B4-BE49-F238E27FC236}">
                  <a16:creationId xmlns="" xmlns:a16="http://schemas.microsoft.com/office/drawing/2014/main" id="{97A80BAA-4120-402F-B3D0-72958131F9A3}"/>
                </a:ext>
              </a:extLst>
            </p:cNvPr>
            <p:cNvSpPr txBox="1"/>
            <p:nvPr/>
          </p:nvSpPr>
          <p:spPr>
            <a:xfrm>
              <a:off x="3517640" y="5665512"/>
              <a:ext cx="1847461" cy="369332"/>
            </a:xfrm>
            <a:prstGeom prst="rect">
              <a:avLst/>
            </a:prstGeom>
            <a:noFill/>
          </p:spPr>
          <p:txBody>
            <a:bodyPr wrap="square" rtlCol="0">
              <a:spAutoFit/>
            </a:bodyPr>
            <a:lstStyle/>
            <a:p>
              <a:r>
                <a:rPr lang="en-US" dirty="0"/>
                <a:t>Top of Stack</a:t>
              </a:r>
            </a:p>
          </p:txBody>
        </p:sp>
        <p:cxnSp>
          <p:nvCxnSpPr>
            <p:cNvPr id="35" name="Straight Connector 34">
              <a:extLst>
                <a:ext uri="{FF2B5EF4-FFF2-40B4-BE49-F238E27FC236}">
                  <a16:creationId xmlns="" xmlns:a16="http://schemas.microsoft.com/office/drawing/2014/main" id="{6A93C646-6260-4BDD-B0C6-B7DD93336C47}"/>
                </a:ext>
              </a:extLst>
            </p:cNvPr>
            <p:cNvCxnSpPr/>
            <p:nvPr/>
          </p:nvCxnSpPr>
          <p:spPr>
            <a:xfrm>
              <a:off x="1335783" y="4735830"/>
              <a:ext cx="14369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8846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B1C925-5DD0-48A1-9E11-B94DCC1BF212}"/>
              </a:ext>
            </a:extLst>
          </p:cNvPr>
          <p:cNvSpPr>
            <a:spLocks noGrp="1"/>
          </p:cNvSpPr>
          <p:nvPr>
            <p:ph type="title"/>
          </p:nvPr>
        </p:nvSpPr>
        <p:spPr/>
        <p:txBody>
          <a:bodyPr/>
          <a:lstStyle/>
          <a:p>
            <a:r>
              <a:rPr lang="en-US" dirty="0"/>
              <a:t>Stack Instructions</a:t>
            </a:r>
          </a:p>
        </p:txBody>
      </p:sp>
      <p:sp>
        <p:nvSpPr>
          <p:cNvPr id="3" name="Content Placeholder 2">
            <a:extLst>
              <a:ext uri="{FF2B5EF4-FFF2-40B4-BE49-F238E27FC236}">
                <a16:creationId xmlns="" xmlns:a16="http://schemas.microsoft.com/office/drawing/2014/main" id="{7705F350-DCB8-4006-B331-43E112A1B312}"/>
              </a:ext>
            </a:extLst>
          </p:cNvPr>
          <p:cNvSpPr>
            <a:spLocks noGrp="1"/>
          </p:cNvSpPr>
          <p:nvPr>
            <p:ph idx="1"/>
          </p:nvPr>
        </p:nvSpPr>
        <p:spPr/>
        <p:txBody>
          <a:bodyPr/>
          <a:lstStyle/>
          <a:p>
            <a:r>
              <a:rPr lang="en-US" sz="2400" dirty="0"/>
              <a:t>PUSH</a:t>
            </a:r>
          </a:p>
          <a:p>
            <a:r>
              <a:rPr lang="en-US" sz="2400" dirty="0"/>
              <a:t>POP</a:t>
            </a:r>
          </a:p>
          <a:p>
            <a:r>
              <a:rPr lang="en-US" sz="2400" dirty="0"/>
              <a:t>PUSHA  - push ALL GP Registers onto stack </a:t>
            </a:r>
          </a:p>
          <a:p>
            <a:pPr lvl="1"/>
            <a:r>
              <a:rPr lang="en-US" sz="2000" dirty="0"/>
              <a:t>EAX, ECX, EDX. EBX, ESP, EBP, ESI, EDI – in this order</a:t>
            </a:r>
          </a:p>
          <a:p>
            <a:r>
              <a:rPr lang="en-US" sz="2400" dirty="0"/>
              <a:t>POPA – pop all GP registers from stack</a:t>
            </a:r>
          </a:p>
          <a:p>
            <a:r>
              <a:rPr lang="en-US" sz="2400" dirty="0"/>
              <a:t>PUSHF – push EFLAGS</a:t>
            </a:r>
          </a:p>
          <a:p>
            <a:r>
              <a:rPr lang="en-US" sz="2400" dirty="0"/>
              <a:t>POPF – pop EFLAGS</a:t>
            </a:r>
          </a:p>
          <a:p>
            <a:r>
              <a:rPr lang="en-US" sz="2400" dirty="0"/>
              <a:t>ENTER – enter stack frame </a:t>
            </a:r>
          </a:p>
          <a:p>
            <a:pPr lvl="1"/>
            <a:r>
              <a:rPr lang="en-US" sz="2000" dirty="0">
                <a:latin typeface="Courier New" panose="02070309020205020404" pitchFamily="49" charset="0"/>
                <a:cs typeface="Courier New" panose="02070309020205020404" pitchFamily="49" charset="0"/>
              </a:rPr>
              <a:t>push </a:t>
            </a:r>
            <a:r>
              <a:rPr lang="en-US" sz="2000" dirty="0" err="1">
                <a:latin typeface="Courier New" panose="02070309020205020404" pitchFamily="49" charset="0"/>
                <a:cs typeface="Courier New" panose="02070309020205020404" pitchFamily="49" charset="0"/>
              </a:rPr>
              <a:t>ebp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mov</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ebp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esp</a:t>
            </a:r>
            <a:endParaRPr lang="en-US" sz="2000" dirty="0">
              <a:latin typeface="Courier New" panose="02070309020205020404" pitchFamily="49" charset="0"/>
              <a:cs typeface="Courier New" panose="02070309020205020404" pitchFamily="49" charset="0"/>
            </a:endParaRPr>
          </a:p>
          <a:p>
            <a:r>
              <a:rPr lang="en-US" sz="2400" dirty="0"/>
              <a:t>LEAVE– exit stack frame </a:t>
            </a:r>
          </a:p>
          <a:p>
            <a:pPr lvl="1"/>
            <a:r>
              <a:rPr lang="en-US" sz="2000" dirty="0" err="1">
                <a:latin typeface="Courier New" panose="02070309020205020404" pitchFamily="49" charset="0"/>
                <a:cs typeface="Courier New" panose="02070309020205020404" pitchFamily="49" charset="0"/>
              </a:rPr>
              <a:t>mov</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esp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ebp</a:t>
            </a:r>
            <a:r>
              <a:rPr lang="en-US" sz="2000" dirty="0">
                <a:latin typeface="Courier New" panose="02070309020205020404" pitchFamily="49" charset="0"/>
                <a:cs typeface="Courier New" panose="02070309020205020404" pitchFamily="49" charset="0"/>
              </a:rPr>
              <a:t>; pop </a:t>
            </a:r>
            <a:r>
              <a:rPr lang="en-US" sz="2000" dirty="0" err="1">
                <a:latin typeface="Courier New" panose="02070309020205020404" pitchFamily="49" charset="0"/>
                <a:cs typeface="Courier New" panose="02070309020205020404" pitchFamily="49" charset="0"/>
              </a:rPr>
              <a:t>ebp</a:t>
            </a:r>
            <a:endParaRPr lang="en-US" sz="2000" b="1" dirty="0"/>
          </a:p>
          <a:p>
            <a:pPr lvl="1"/>
            <a:endParaRPr lang="en-US" sz="2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15BE2939-30BE-4ED6-B516-BA714CE36F6E}"/>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416145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16FA15-B939-4CA0-94AA-2DACB47D30FB}"/>
              </a:ext>
            </a:extLst>
          </p:cNvPr>
          <p:cNvSpPr>
            <a:spLocks noGrp="1"/>
          </p:cNvSpPr>
          <p:nvPr>
            <p:ph type="title"/>
          </p:nvPr>
        </p:nvSpPr>
        <p:spPr/>
        <p:txBody>
          <a:bodyPr/>
          <a:lstStyle/>
          <a:p>
            <a:r>
              <a:rPr lang="en-US" dirty="0"/>
              <a:t>Subroutine calls</a:t>
            </a:r>
          </a:p>
        </p:txBody>
      </p:sp>
      <p:sp>
        <p:nvSpPr>
          <p:cNvPr id="3" name="Content Placeholder 2">
            <a:extLst>
              <a:ext uri="{FF2B5EF4-FFF2-40B4-BE49-F238E27FC236}">
                <a16:creationId xmlns="" xmlns:a16="http://schemas.microsoft.com/office/drawing/2014/main" id="{46E1FC05-B829-4430-8932-E0131820AE79}"/>
              </a:ext>
            </a:extLst>
          </p:cNvPr>
          <p:cNvSpPr>
            <a:spLocks noGrp="1"/>
          </p:cNvSpPr>
          <p:nvPr>
            <p:ph idx="1"/>
          </p:nvPr>
        </p:nvSpPr>
        <p:spPr/>
        <p:txBody>
          <a:bodyPr/>
          <a:lstStyle/>
          <a:p>
            <a:r>
              <a:rPr lang="en-US" dirty="0"/>
              <a:t>May be a “near call/ret”</a:t>
            </a:r>
          </a:p>
          <a:p>
            <a:pPr lvl="1"/>
            <a:r>
              <a:rPr lang="en-US" dirty="0"/>
              <a:t>Within same segment</a:t>
            </a:r>
          </a:p>
          <a:p>
            <a:pPr lvl="1"/>
            <a:r>
              <a:rPr lang="en-US" dirty="0"/>
              <a:t>RET: Pushes current EIP, loads offset of called function</a:t>
            </a:r>
          </a:p>
          <a:p>
            <a:pPr lvl="1"/>
            <a:r>
              <a:rPr lang="en-US" dirty="0"/>
              <a:t>RET: Pops return address into EIP.  Optional argument “n” increments ESP by “n” to clear out parameters</a:t>
            </a:r>
          </a:p>
          <a:p>
            <a:r>
              <a:rPr lang="en-US" dirty="0"/>
              <a:t>“Far Call”</a:t>
            </a:r>
          </a:p>
          <a:p>
            <a:pPr lvl="1"/>
            <a:r>
              <a:rPr lang="en-US" dirty="0"/>
              <a:t>Difference memory segment</a:t>
            </a:r>
          </a:p>
          <a:p>
            <a:pPr lvl="1"/>
            <a:r>
              <a:rPr lang="en-US" dirty="0"/>
              <a:t>CALL: Pushes CS (return code segment), then EIP. Then loads new CS and EIP.</a:t>
            </a:r>
          </a:p>
          <a:p>
            <a:pPr lvl="1"/>
            <a:r>
              <a:rPr lang="en-US" dirty="0"/>
              <a:t>RET: POPS EIP and CS. (Also has optional argument)</a:t>
            </a:r>
          </a:p>
          <a:p>
            <a:pPr lvl="1"/>
            <a:endParaRPr lang="en-US" dirty="0"/>
          </a:p>
        </p:txBody>
      </p:sp>
      <p:sp>
        <p:nvSpPr>
          <p:cNvPr id="4" name="Slide Number Placeholder 3">
            <a:extLst>
              <a:ext uri="{FF2B5EF4-FFF2-40B4-BE49-F238E27FC236}">
                <a16:creationId xmlns="" xmlns:a16="http://schemas.microsoft.com/office/drawing/2014/main" id="{B47E788A-3795-4C6D-AB9B-DA3608B36CCF}"/>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366167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482716-FBAA-40F8-A773-BEBEA9A235F4}"/>
              </a:ext>
            </a:extLst>
          </p:cNvPr>
          <p:cNvSpPr>
            <a:spLocks noGrp="1"/>
          </p:cNvSpPr>
          <p:nvPr>
            <p:ph type="title"/>
          </p:nvPr>
        </p:nvSpPr>
        <p:spPr/>
        <p:txBody>
          <a:bodyPr/>
          <a:lstStyle/>
          <a:p>
            <a:r>
              <a:rPr lang="en-US" dirty="0"/>
              <a:t>Function Calling Conventions (</a:t>
            </a:r>
            <a:r>
              <a:rPr lang="en-US" dirty="0" err="1"/>
              <a:t>cdecl</a:t>
            </a:r>
            <a:r>
              <a:rPr lang="en-US" dirty="0"/>
              <a:t> entry)</a:t>
            </a:r>
          </a:p>
        </p:txBody>
      </p:sp>
      <p:sp>
        <p:nvSpPr>
          <p:cNvPr id="3" name="Content Placeholder 2">
            <a:extLst>
              <a:ext uri="{FF2B5EF4-FFF2-40B4-BE49-F238E27FC236}">
                <a16:creationId xmlns="" xmlns:a16="http://schemas.microsoft.com/office/drawing/2014/main" id="{5A91655F-F093-4E8D-9FBF-393884E06627}"/>
              </a:ext>
            </a:extLst>
          </p:cNvPr>
          <p:cNvSpPr>
            <a:spLocks noGrp="1"/>
          </p:cNvSpPr>
          <p:nvPr>
            <p:ph idx="1"/>
          </p:nvPr>
        </p:nvSpPr>
        <p:spPr/>
        <p:txBody>
          <a:bodyPr/>
          <a:lstStyle/>
          <a:p>
            <a:r>
              <a:rPr lang="en-US" dirty="0" err="1"/>
              <a:t>Cdecl</a:t>
            </a:r>
            <a:r>
              <a:rPr lang="en-US" dirty="0"/>
              <a:t> – C-standard. </a:t>
            </a:r>
          </a:p>
          <a:p>
            <a:pPr lvl="1"/>
            <a:r>
              <a:rPr lang="en-US" dirty="0"/>
              <a:t>Standard entry sequence:</a:t>
            </a:r>
          </a:p>
          <a:p>
            <a:pPr lvl="2"/>
            <a:r>
              <a:rPr lang="en-US" dirty="0"/>
              <a:t>Save old base pointer</a:t>
            </a:r>
          </a:p>
          <a:p>
            <a:pPr lvl="2"/>
            <a:r>
              <a:rPr lang="en-US" dirty="0"/>
              <a:t>Set new baser pointer</a:t>
            </a:r>
          </a:p>
          <a:p>
            <a:pPr lvl="2"/>
            <a:r>
              <a:rPr lang="en-US" dirty="0"/>
              <a:t>Allocate space for local variables.  </a:t>
            </a:r>
          </a:p>
          <a:p>
            <a:pPr marL="685800" lvl="2" indent="0">
              <a:buNone/>
            </a:pPr>
            <a:endParaRPr lang="en-US" dirty="0"/>
          </a:p>
          <a:p>
            <a:pPr marL="685800" lvl="2" indent="0">
              <a:buNone/>
            </a:pPr>
            <a:r>
              <a:rPr lang="en-US" dirty="0">
                <a:latin typeface="Courier New" panose="02070309020205020404" pitchFamily="49" charset="0"/>
                <a:cs typeface="Courier New" panose="02070309020205020404" pitchFamily="49" charset="0"/>
              </a:rPr>
              <a:t>push </a:t>
            </a:r>
            <a:r>
              <a:rPr lang="en-US" dirty="0" err="1">
                <a:latin typeface="Courier New" panose="02070309020205020404" pitchFamily="49" charset="0"/>
                <a:cs typeface="Courier New" panose="02070309020205020404" pitchFamily="49" charset="0"/>
              </a:rPr>
              <a:t>ebp</a:t>
            </a:r>
            <a:endParaRPr lang="en-US" dirty="0">
              <a:latin typeface="Courier New" panose="02070309020205020404" pitchFamily="49" charset="0"/>
              <a:cs typeface="Courier New" panose="02070309020205020404" pitchFamily="49" charset="0"/>
            </a:endParaRPr>
          </a:p>
          <a:p>
            <a:pPr marL="685800" lvl="2"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ebp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esp</a:t>
            </a:r>
            <a:endParaRPr lang="en-US" dirty="0">
              <a:latin typeface="Courier New" panose="02070309020205020404" pitchFamily="49" charset="0"/>
              <a:cs typeface="Courier New" panose="02070309020205020404" pitchFamily="49" charset="0"/>
            </a:endParaRPr>
          </a:p>
          <a:p>
            <a:pPr marL="685800" lvl="2" indent="0">
              <a:buNone/>
            </a:pPr>
            <a:r>
              <a:rPr lang="en-US" dirty="0">
                <a:latin typeface="Courier New" panose="02070309020205020404" pitchFamily="49" charset="0"/>
                <a:cs typeface="Courier New" panose="02070309020205020404" pitchFamily="49" charset="0"/>
              </a:rPr>
              <a:t>sub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x   ; not always present</a:t>
            </a:r>
          </a:p>
          <a:p>
            <a:pPr lvl="2"/>
            <a:endParaRPr lang="en-US" dirty="0"/>
          </a:p>
          <a:p>
            <a:pPr marL="685800" lvl="2" indent="0">
              <a:buNone/>
            </a:pPr>
            <a:r>
              <a:rPr lang="en-US" dirty="0"/>
              <a:t>-- Or --</a:t>
            </a:r>
          </a:p>
          <a:p>
            <a:pPr lvl="2"/>
            <a:endParaRPr lang="en-US" dirty="0"/>
          </a:p>
          <a:p>
            <a:pPr marL="685800" lvl="2" indent="0">
              <a:buNone/>
            </a:pPr>
            <a:r>
              <a:rPr lang="en-US" dirty="0">
                <a:latin typeface="Courier New" panose="02070309020205020404" pitchFamily="49" charset="0"/>
                <a:cs typeface="Courier New" panose="02070309020205020404" pitchFamily="49" charset="0"/>
              </a:rPr>
              <a:t>enter</a:t>
            </a:r>
          </a:p>
          <a:p>
            <a:pPr marL="685800" lvl="2" indent="0">
              <a:buNone/>
            </a:pPr>
            <a:r>
              <a:rPr lang="en-US" dirty="0">
                <a:latin typeface="Courier New" panose="02070309020205020404" pitchFamily="49" charset="0"/>
                <a:cs typeface="Courier New" panose="02070309020205020404" pitchFamily="49" charset="0"/>
              </a:rPr>
              <a:t>sub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x   ; not always present</a:t>
            </a:r>
          </a:p>
          <a:p>
            <a:pPr lvl="2"/>
            <a:endParaRPr lang="en-US" dirty="0"/>
          </a:p>
        </p:txBody>
      </p:sp>
      <p:sp>
        <p:nvSpPr>
          <p:cNvPr id="4" name="Slide Number Placeholder 3">
            <a:extLst>
              <a:ext uri="{FF2B5EF4-FFF2-40B4-BE49-F238E27FC236}">
                <a16:creationId xmlns="" xmlns:a16="http://schemas.microsoft.com/office/drawing/2014/main" id="{7CFB5E3E-3DD3-40B6-A9D3-DBD3BF3732CC}"/>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327576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482716-FBAA-40F8-A773-BEBEA9A235F4}"/>
              </a:ext>
            </a:extLst>
          </p:cNvPr>
          <p:cNvSpPr>
            <a:spLocks noGrp="1"/>
          </p:cNvSpPr>
          <p:nvPr>
            <p:ph type="title"/>
          </p:nvPr>
        </p:nvSpPr>
        <p:spPr/>
        <p:txBody>
          <a:bodyPr/>
          <a:lstStyle/>
          <a:p>
            <a:r>
              <a:rPr lang="en-US" dirty="0"/>
              <a:t>Function Calling Conventions (</a:t>
            </a:r>
            <a:r>
              <a:rPr lang="en-US" dirty="0" err="1"/>
              <a:t>cdecl</a:t>
            </a:r>
            <a:r>
              <a:rPr lang="en-US" dirty="0"/>
              <a:t> exit)</a:t>
            </a:r>
          </a:p>
        </p:txBody>
      </p:sp>
      <p:sp>
        <p:nvSpPr>
          <p:cNvPr id="3" name="Content Placeholder 2">
            <a:extLst>
              <a:ext uri="{FF2B5EF4-FFF2-40B4-BE49-F238E27FC236}">
                <a16:creationId xmlns="" xmlns:a16="http://schemas.microsoft.com/office/drawing/2014/main" id="{5A91655F-F093-4E8D-9FBF-393884E06627}"/>
              </a:ext>
            </a:extLst>
          </p:cNvPr>
          <p:cNvSpPr>
            <a:spLocks noGrp="1"/>
          </p:cNvSpPr>
          <p:nvPr>
            <p:ph idx="1"/>
          </p:nvPr>
        </p:nvSpPr>
        <p:spPr/>
        <p:txBody>
          <a:bodyPr/>
          <a:lstStyle/>
          <a:p>
            <a:r>
              <a:rPr lang="en-US" dirty="0" err="1"/>
              <a:t>Cdecl</a:t>
            </a:r>
            <a:r>
              <a:rPr lang="en-US" dirty="0"/>
              <a:t> – C-standard. </a:t>
            </a:r>
          </a:p>
          <a:p>
            <a:pPr lvl="1"/>
            <a:r>
              <a:rPr lang="en-US" dirty="0"/>
              <a:t>Standard exit sequence:</a:t>
            </a:r>
          </a:p>
          <a:p>
            <a:pPr lvl="2"/>
            <a:r>
              <a:rPr lang="en-US" dirty="0"/>
              <a:t>Reload old stack pointer</a:t>
            </a:r>
          </a:p>
          <a:p>
            <a:pPr lvl="2"/>
            <a:r>
              <a:rPr lang="en-US" dirty="0"/>
              <a:t>Reload old base pointer</a:t>
            </a:r>
          </a:p>
          <a:p>
            <a:pPr marL="685800" lvl="2" indent="0">
              <a:buNone/>
            </a:pPr>
            <a:endParaRPr lang="en-US" dirty="0"/>
          </a:p>
          <a:p>
            <a:pPr marL="685800" lvl="2"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ebp</a:t>
            </a:r>
            <a:endParaRPr lang="en-US" dirty="0">
              <a:latin typeface="Courier New" panose="02070309020205020404" pitchFamily="49" charset="0"/>
              <a:cs typeface="Courier New" panose="02070309020205020404" pitchFamily="49" charset="0"/>
            </a:endParaRPr>
          </a:p>
          <a:p>
            <a:pPr marL="685800" lvl="2" indent="0">
              <a:buNone/>
            </a:pPr>
            <a:r>
              <a:rPr lang="en-US" dirty="0">
                <a:latin typeface="Courier New" panose="02070309020205020404" pitchFamily="49" charset="0"/>
                <a:cs typeface="Courier New" panose="02070309020205020404" pitchFamily="49" charset="0"/>
              </a:rPr>
              <a:t>pop </a:t>
            </a:r>
            <a:r>
              <a:rPr lang="en-US" dirty="0" err="1">
                <a:latin typeface="Courier New" panose="02070309020205020404" pitchFamily="49" charset="0"/>
                <a:cs typeface="Courier New" panose="02070309020205020404" pitchFamily="49" charset="0"/>
              </a:rPr>
              <a:t>ebp</a:t>
            </a:r>
            <a:endParaRPr lang="en-US" dirty="0">
              <a:latin typeface="Courier New" panose="02070309020205020404" pitchFamily="49" charset="0"/>
              <a:cs typeface="Courier New" panose="02070309020205020404" pitchFamily="49" charset="0"/>
            </a:endParaRPr>
          </a:p>
          <a:p>
            <a:pPr marL="685800" lvl="2" indent="0">
              <a:buNone/>
            </a:pPr>
            <a:r>
              <a:rPr lang="en-US" dirty="0">
                <a:latin typeface="Courier New" panose="02070309020205020404" pitchFamily="49" charset="0"/>
                <a:cs typeface="Courier New" panose="02070309020205020404" pitchFamily="49" charset="0"/>
              </a:rPr>
              <a:t>ret</a:t>
            </a:r>
          </a:p>
          <a:p>
            <a:pPr lvl="2"/>
            <a:endParaRPr lang="en-US" dirty="0"/>
          </a:p>
          <a:p>
            <a:pPr marL="685800" lvl="2" indent="0">
              <a:buNone/>
            </a:pPr>
            <a:r>
              <a:rPr lang="en-US" dirty="0"/>
              <a:t>-- Or --</a:t>
            </a:r>
          </a:p>
          <a:p>
            <a:pPr lvl="2"/>
            <a:endParaRPr lang="en-US" dirty="0"/>
          </a:p>
          <a:p>
            <a:pPr marL="685800" lvl="2" indent="0">
              <a:buNone/>
            </a:pPr>
            <a:r>
              <a:rPr lang="en-US" dirty="0">
                <a:latin typeface="Courier New" panose="02070309020205020404" pitchFamily="49" charset="0"/>
                <a:cs typeface="Courier New" panose="02070309020205020404" pitchFamily="49" charset="0"/>
              </a:rPr>
              <a:t>leave</a:t>
            </a:r>
          </a:p>
          <a:p>
            <a:pPr marL="685800" lvl="2" indent="0">
              <a:buNone/>
            </a:pPr>
            <a:r>
              <a:rPr lang="en-US" dirty="0">
                <a:latin typeface="Courier New" panose="02070309020205020404" pitchFamily="49" charset="0"/>
                <a:cs typeface="Courier New" panose="02070309020205020404" pitchFamily="49" charset="0"/>
              </a:rPr>
              <a:t>ret</a:t>
            </a:r>
          </a:p>
          <a:p>
            <a:pPr marL="685800" lvl="2" indent="0">
              <a:buNone/>
            </a:pPr>
            <a:endParaRPr lang="en-US" dirty="0"/>
          </a:p>
        </p:txBody>
      </p:sp>
      <p:sp>
        <p:nvSpPr>
          <p:cNvPr id="4" name="Slide Number Placeholder 3">
            <a:extLst>
              <a:ext uri="{FF2B5EF4-FFF2-40B4-BE49-F238E27FC236}">
                <a16:creationId xmlns="" xmlns:a16="http://schemas.microsoft.com/office/drawing/2014/main" id="{7CFB5E3E-3DD3-40B6-A9D3-DBD3BF3732CC}"/>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345926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E8310F-F424-4677-A511-A5D3743D6DE3}"/>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 xmlns:a16="http://schemas.microsoft.com/office/drawing/2014/main" id="{ACE76C1B-1CBF-4422-8487-9AEECD9D6580}"/>
              </a:ext>
            </a:extLst>
          </p:cNvPr>
          <p:cNvSpPr>
            <a:spLocks noGrp="1"/>
          </p:cNvSpPr>
          <p:nvPr>
            <p:ph idx="1"/>
          </p:nvPr>
        </p:nvSpPr>
        <p:spPr/>
        <p:txBody>
          <a:bodyPr/>
          <a:lstStyle/>
          <a:p>
            <a:r>
              <a:rPr lang="en-US" dirty="0" err="1"/>
              <a:t>Cdecl</a:t>
            </a:r>
            <a:endParaRPr lang="en-US" dirty="0"/>
          </a:p>
          <a:p>
            <a:pPr lvl="1"/>
            <a:r>
              <a:rPr lang="en-US" dirty="0"/>
              <a:t>Used by GCC, GNU, and standard “c” libraries</a:t>
            </a:r>
          </a:p>
          <a:p>
            <a:r>
              <a:rPr lang="en-US" dirty="0" err="1"/>
              <a:t>Stdcall</a:t>
            </a:r>
            <a:endParaRPr lang="en-US" dirty="0"/>
          </a:p>
          <a:p>
            <a:pPr lvl="1"/>
            <a:r>
              <a:rPr lang="en-US" dirty="0"/>
              <a:t>Used by Wing32 API</a:t>
            </a:r>
          </a:p>
          <a:p>
            <a:pPr lvl="1"/>
            <a:r>
              <a:rPr lang="en-US" dirty="0"/>
              <a:t>“Called PASCAL” convention</a:t>
            </a:r>
          </a:p>
          <a:p>
            <a:r>
              <a:rPr lang="en-US" dirty="0" err="1"/>
              <a:t>Fastcall</a:t>
            </a:r>
            <a:endParaRPr lang="en-US" dirty="0"/>
          </a:p>
          <a:p>
            <a:pPr lvl="1"/>
            <a:r>
              <a:rPr lang="en-US" dirty="0"/>
              <a:t>Many implementations, not standardized</a:t>
            </a:r>
          </a:p>
          <a:p>
            <a:pPr lvl="1"/>
            <a:endParaRPr lang="en-US" dirty="0"/>
          </a:p>
        </p:txBody>
      </p:sp>
      <p:sp>
        <p:nvSpPr>
          <p:cNvPr id="4" name="Slide Number Placeholder 3">
            <a:extLst>
              <a:ext uri="{FF2B5EF4-FFF2-40B4-BE49-F238E27FC236}">
                <a16:creationId xmlns="" xmlns:a16="http://schemas.microsoft.com/office/drawing/2014/main" id="{25387804-719A-4920-B2AB-96684093B770}"/>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35107240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4008</TotalTime>
  <Words>764</Words>
  <Application>Microsoft Macintosh PowerPoint</Application>
  <PresentationFormat>On-screen Show (4:3)</PresentationFormat>
  <Paragraphs>144</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PP_C5Modules_CC_License_standard</vt:lpstr>
      <vt:lpstr>  Module 0: Introduction</vt:lpstr>
      <vt:lpstr>Function Calls</vt:lpstr>
      <vt:lpstr>The Stack</vt:lpstr>
      <vt:lpstr>Stack Diagram</vt:lpstr>
      <vt:lpstr>Stack Instructions</vt:lpstr>
      <vt:lpstr>Subroutine calls</vt:lpstr>
      <vt:lpstr>Function Calling Conventions (cdecl entry)</vt:lpstr>
      <vt:lpstr>Function Calling Conventions (cdecl exit)</vt:lpstr>
      <vt:lpstr>Calling Conventions</vt:lpstr>
      <vt:lpstr>Parameter Passing Conventions</vt:lpstr>
      <vt:lpstr>What you will see</vt:lpstr>
      <vt:lpstr>Parameter and Local Variable Access</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292</cp:revision>
  <cp:lastPrinted>2016-07-18T16:40:10Z</cp:lastPrinted>
  <dcterms:created xsi:type="dcterms:W3CDTF">2016-07-03T20:12:42Z</dcterms:created>
  <dcterms:modified xsi:type="dcterms:W3CDTF">2018-04-24T20:55:28Z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6168D464-B16F-4C49-A072-BB45CDF846EB</vt:lpwstr>
  </property>
  <property fmtid="{D5CDD505-2E9C-101B-9397-08002B2CF9AE}" pid="6" name="ArticulateProjectFull">
    <vt:lpwstr>C:\Users\Jim\cnap\Teaching-Materials\SoftwareAnalysis\Lesson_2_Intel_Assembly-part2.ppta</vt:lpwstr>
  </property>
</Properties>
</file>