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sldIdLst>
    <p:sldId id="256" r:id="rId2"/>
    <p:sldId id="303" r:id="rId3"/>
    <p:sldId id="305" r:id="rId4"/>
    <p:sldId id="334" r:id="rId5"/>
    <p:sldId id="335" r:id="rId6"/>
    <p:sldId id="336" r:id="rId7"/>
    <p:sldId id="337" r:id="rId8"/>
    <p:sldId id="339" r:id="rId9"/>
    <p:sldId id="338" r:id="rId10"/>
    <p:sldId id="340" r:id="rId11"/>
    <p:sldId id="341" r:id="rId12"/>
    <p:sldId id="342" r:id="rId13"/>
    <p:sldId id="343" r:id="rId14"/>
    <p:sldId id="344" r:id="rId15"/>
    <p:sldId id="345" r:id="rId16"/>
    <p:sldId id="346" r:id="rId17"/>
    <p:sldId id="347" r:id="rId18"/>
    <p:sldId id="349" r:id="rId19"/>
    <p:sldId id="348" r:id="rId20"/>
    <p:sldId id="350" r:id="rId21"/>
    <p:sldId id="351" r:id="rId22"/>
    <p:sldId id="352" r:id="rId23"/>
    <p:sldId id="353" r:id="rId24"/>
    <p:sldId id="354" r:id="rId25"/>
    <p:sldId id="355" r:id="rId26"/>
    <p:sldId id="356" r:id="rId27"/>
    <p:sldId id="357" r:id="rId28"/>
    <p:sldId id="358" r:id="rId29"/>
    <p:sldId id="359" r:id="rId30"/>
    <p:sldId id="360" r:id="rId31"/>
    <p:sldId id="363" r:id="rId32"/>
    <p:sldId id="361" r:id="rId33"/>
    <p:sldId id="362" r:id="rId34"/>
    <p:sldId id="364" r:id="rId35"/>
  </p:sldIdLst>
  <p:sldSz cx="9144000" cy="6858000" type="screen4x3"/>
  <p:notesSz cx="7315200" cy="96012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9A3ADC96-F5DC-40EF-886B-FB6706F82D52}">
          <p14:sldIdLst>
            <p14:sldId id="256"/>
            <p14:sldId id="303"/>
            <p14:sldId id="305"/>
            <p14:sldId id="334"/>
            <p14:sldId id="335"/>
            <p14:sldId id="336"/>
            <p14:sldId id="337"/>
            <p14:sldId id="339"/>
            <p14:sldId id="338"/>
            <p14:sldId id="340"/>
            <p14:sldId id="341"/>
            <p14:sldId id="342"/>
            <p14:sldId id="343"/>
            <p14:sldId id="344"/>
            <p14:sldId id="345"/>
            <p14:sldId id="346"/>
            <p14:sldId id="347"/>
            <p14:sldId id="349"/>
            <p14:sldId id="348"/>
            <p14:sldId id="350"/>
            <p14:sldId id="351"/>
            <p14:sldId id="352"/>
            <p14:sldId id="353"/>
            <p14:sldId id="354"/>
            <p14:sldId id="355"/>
            <p14:sldId id="356"/>
            <p14:sldId id="357"/>
            <p14:sldId id="358"/>
            <p14:sldId id="359"/>
            <p14:sldId id="360"/>
            <p14:sldId id="363"/>
            <p14:sldId id="361"/>
            <p14:sldId id="362"/>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3" autoAdjust="0"/>
    <p:restoredTop sz="81930" autoAdjust="0"/>
  </p:normalViewPr>
  <p:slideViewPr>
    <p:cSldViewPr snapToGrid="0" snapToObjects="1">
      <p:cViewPr varScale="1">
        <p:scale>
          <a:sx n="66" d="100"/>
          <a:sy n="66" d="100"/>
        </p:scale>
        <p:origin x="2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extLst>
      <p:ext uri="{BB962C8B-B14F-4D97-AF65-F5344CB8AC3E}">
        <p14:creationId xmlns:p14="http://schemas.microsoft.com/office/powerpoint/2010/main" val="266451291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35685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28</a:t>
            </a:fld>
            <a:endParaRPr lang="en-US"/>
          </a:p>
        </p:txBody>
      </p:sp>
    </p:spTree>
    <p:extLst>
      <p:ext uri="{BB962C8B-B14F-4D97-AF65-F5344CB8AC3E}">
        <p14:creationId xmlns:p14="http://schemas.microsoft.com/office/powerpoint/2010/main" val="1407865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31</a:t>
            </a:fld>
            <a:endParaRPr lang="en-US"/>
          </a:p>
        </p:txBody>
      </p:sp>
    </p:spTree>
    <p:extLst>
      <p:ext uri="{BB962C8B-B14F-4D97-AF65-F5344CB8AC3E}">
        <p14:creationId xmlns:p14="http://schemas.microsoft.com/office/powerpoint/2010/main" val="45823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34</a:t>
            </a:fld>
            <a:endParaRPr lang="en-US"/>
          </a:p>
        </p:txBody>
      </p:sp>
    </p:spTree>
    <p:extLst>
      <p:ext uri="{BB962C8B-B14F-4D97-AF65-F5344CB8AC3E}">
        <p14:creationId xmlns:p14="http://schemas.microsoft.com/office/powerpoint/2010/main" val="19940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56388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40388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247634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300621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18</a:t>
            </a:fld>
            <a:endParaRPr lang="en-US"/>
          </a:p>
        </p:txBody>
      </p:sp>
    </p:spTree>
    <p:extLst>
      <p:ext uri="{BB962C8B-B14F-4D97-AF65-F5344CB8AC3E}">
        <p14:creationId xmlns:p14="http://schemas.microsoft.com/office/powerpoint/2010/main" val="323535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323267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24</a:t>
            </a:fld>
            <a:endParaRPr lang="en-US"/>
          </a:p>
        </p:txBody>
      </p:sp>
    </p:spTree>
    <p:extLst>
      <p:ext uri="{BB962C8B-B14F-4D97-AF65-F5344CB8AC3E}">
        <p14:creationId xmlns:p14="http://schemas.microsoft.com/office/powerpoint/2010/main" val="386476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329616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hyperlink" Target="https://software.intel.com/en-us/articles/intel-sdm" TargetMode="External"/><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9.xml"/><Relationship Id="rId3"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p:txBody>
          <a:bodyPr/>
          <a:lstStyle/>
          <a:p>
            <a:r>
              <a:rPr lang="en-US" dirty="0"/>
              <a:t>Lesson 2: Intel Assembly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4E05A6-39B6-4FD5-9240-4E417B366AB9}"/>
              </a:ext>
            </a:extLst>
          </p:cNvPr>
          <p:cNvSpPr>
            <a:spLocks noGrp="1"/>
          </p:cNvSpPr>
          <p:nvPr>
            <p:ph type="title"/>
          </p:nvPr>
        </p:nvSpPr>
        <p:spPr/>
        <p:txBody>
          <a:bodyPr/>
          <a:lstStyle/>
          <a:p>
            <a:r>
              <a:rPr lang="en-US" dirty="0"/>
              <a:t>IA-32 Other registers</a:t>
            </a:r>
          </a:p>
        </p:txBody>
      </p:sp>
      <p:sp>
        <p:nvSpPr>
          <p:cNvPr id="3" name="Content Placeholder 2">
            <a:extLst>
              <a:ext uri="{FF2B5EF4-FFF2-40B4-BE49-F238E27FC236}">
                <a16:creationId xmlns="" xmlns:a16="http://schemas.microsoft.com/office/drawing/2014/main" id="{89541E3F-12F7-4239-A44B-E7BAF07D892F}"/>
              </a:ext>
            </a:extLst>
          </p:cNvPr>
          <p:cNvSpPr>
            <a:spLocks noGrp="1"/>
          </p:cNvSpPr>
          <p:nvPr>
            <p:ph idx="1"/>
          </p:nvPr>
        </p:nvSpPr>
        <p:spPr/>
        <p:txBody>
          <a:bodyPr/>
          <a:lstStyle/>
          <a:p>
            <a:r>
              <a:rPr lang="en-US" dirty="0"/>
              <a:t>Other register you may see</a:t>
            </a:r>
          </a:p>
          <a:p>
            <a:pPr lvl="1"/>
            <a:r>
              <a:rPr lang="en-US" dirty="0"/>
              <a:t>Floating point (FPU) registers</a:t>
            </a:r>
          </a:p>
          <a:p>
            <a:pPr lvl="2"/>
            <a:r>
              <a:rPr lang="en-US" dirty="0"/>
              <a:t>ST0-ST7, status word, control word, tag word, ..</a:t>
            </a:r>
          </a:p>
          <a:p>
            <a:pPr lvl="1"/>
            <a:r>
              <a:rPr lang="en-US" dirty="0"/>
              <a:t>MMX (for vector operations)</a:t>
            </a:r>
          </a:p>
          <a:p>
            <a:pPr lvl="2"/>
            <a:r>
              <a:rPr lang="en-US" dirty="0"/>
              <a:t>MM0-MM7  (64 bit registers)</a:t>
            </a:r>
          </a:p>
          <a:p>
            <a:pPr lvl="2"/>
            <a:r>
              <a:rPr lang="en-US" dirty="0"/>
              <a:t>XMM0-XMM7 (128 bit registers)</a:t>
            </a:r>
          </a:p>
          <a:p>
            <a:pPr lvl="1"/>
            <a:r>
              <a:rPr lang="en-US" dirty="0"/>
              <a:t>Control Registers</a:t>
            </a:r>
          </a:p>
          <a:p>
            <a:pPr lvl="2"/>
            <a:r>
              <a:rPr lang="en-US" dirty="0"/>
              <a:t>CR0, CR1, CR2, CR3</a:t>
            </a:r>
          </a:p>
          <a:p>
            <a:pPr lvl="1"/>
            <a:r>
              <a:rPr lang="en-US" dirty="0"/>
              <a:t>Debug Registers</a:t>
            </a:r>
          </a:p>
          <a:p>
            <a:pPr lvl="2"/>
            <a:r>
              <a:rPr lang="en-US" dirty="0"/>
              <a:t>DR0, DR1, DR2, DR3, DR6, DR7</a:t>
            </a:r>
          </a:p>
          <a:p>
            <a:pPr lvl="1"/>
            <a:r>
              <a:rPr lang="en-US" dirty="0"/>
              <a:t>System Table Pointer Registers</a:t>
            </a:r>
          </a:p>
          <a:p>
            <a:pPr lvl="2"/>
            <a:r>
              <a:rPr lang="en-US" dirty="0"/>
              <a:t>GDTR, LDTR, IDTR, task register</a:t>
            </a:r>
          </a:p>
          <a:p>
            <a:pPr lvl="2"/>
            <a:endParaRPr lang="en-US" dirty="0"/>
          </a:p>
        </p:txBody>
      </p:sp>
      <p:sp>
        <p:nvSpPr>
          <p:cNvPr id="4" name="Slide Number Placeholder 3">
            <a:extLst>
              <a:ext uri="{FF2B5EF4-FFF2-40B4-BE49-F238E27FC236}">
                <a16:creationId xmlns="" xmlns:a16="http://schemas.microsoft.com/office/drawing/2014/main" id="{F077F910-CBC0-4D4D-AC4B-7F619D821AEA}"/>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415464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8F998B-B218-4521-8F0F-4F1A9DE6BC5A}"/>
              </a:ext>
            </a:extLst>
          </p:cNvPr>
          <p:cNvSpPr>
            <a:spLocks noGrp="1"/>
          </p:cNvSpPr>
          <p:nvPr>
            <p:ph type="title"/>
          </p:nvPr>
        </p:nvSpPr>
        <p:spPr/>
        <p:txBody>
          <a:bodyPr/>
          <a:lstStyle/>
          <a:p>
            <a:r>
              <a:rPr lang="en-US" dirty="0"/>
              <a:t>Operands</a:t>
            </a:r>
          </a:p>
        </p:txBody>
      </p:sp>
      <p:sp>
        <p:nvSpPr>
          <p:cNvPr id="3" name="Content Placeholder 2">
            <a:extLst>
              <a:ext uri="{FF2B5EF4-FFF2-40B4-BE49-F238E27FC236}">
                <a16:creationId xmlns="" xmlns:a16="http://schemas.microsoft.com/office/drawing/2014/main" id="{AB1A02B0-F4C3-466A-88BE-F0C4527F4F0B}"/>
              </a:ext>
            </a:extLst>
          </p:cNvPr>
          <p:cNvSpPr>
            <a:spLocks noGrp="1"/>
          </p:cNvSpPr>
          <p:nvPr>
            <p:ph idx="1"/>
          </p:nvPr>
        </p:nvSpPr>
        <p:spPr/>
        <p:txBody>
          <a:bodyPr/>
          <a:lstStyle/>
          <a:p>
            <a:r>
              <a:rPr lang="en-US" dirty="0"/>
              <a:t>Instructions operate on the following</a:t>
            </a:r>
          </a:p>
          <a:p>
            <a:pPr lvl="1"/>
            <a:r>
              <a:rPr lang="en-US" dirty="0"/>
              <a:t>Registers</a:t>
            </a:r>
          </a:p>
          <a:p>
            <a:pPr lvl="2"/>
            <a:r>
              <a:rPr lang="en-US" dirty="0"/>
              <a:t>EIP not allowed, others may be limited</a:t>
            </a:r>
          </a:p>
          <a:p>
            <a:pPr lvl="2"/>
            <a:r>
              <a:rPr lang="en-US" dirty="0"/>
              <a:t>Some registers are implicit (EFLAGS may change but is not listed)</a:t>
            </a:r>
          </a:p>
          <a:p>
            <a:pPr lvl="3"/>
            <a:r>
              <a:rPr lang="en-US" dirty="0"/>
              <a:t>add </a:t>
            </a:r>
            <a:r>
              <a:rPr lang="en-US" dirty="0" err="1"/>
              <a:t>eax</a:t>
            </a:r>
            <a:r>
              <a:rPr lang="en-US" dirty="0"/>
              <a:t>, </a:t>
            </a:r>
            <a:r>
              <a:rPr lang="en-US" dirty="0" err="1"/>
              <a:t>ebx</a:t>
            </a:r>
            <a:r>
              <a:rPr lang="en-US" dirty="0"/>
              <a:t>      // (</a:t>
            </a:r>
            <a:r>
              <a:rPr lang="en-US" dirty="0" err="1"/>
              <a:t>eax</a:t>
            </a:r>
            <a:r>
              <a:rPr lang="en-US" dirty="0"/>
              <a:t> + </a:t>
            </a:r>
            <a:r>
              <a:rPr lang="en-US" dirty="0" err="1"/>
              <a:t>ebx</a:t>
            </a:r>
            <a:r>
              <a:rPr lang="en-US" dirty="0"/>
              <a:t> --&gt; </a:t>
            </a:r>
            <a:r>
              <a:rPr lang="en-US" dirty="0" err="1"/>
              <a:t>eax</a:t>
            </a:r>
            <a:r>
              <a:rPr lang="en-US" dirty="0"/>
              <a:t>)</a:t>
            </a:r>
          </a:p>
          <a:p>
            <a:pPr lvl="1"/>
            <a:r>
              <a:rPr lang="en-US" dirty="0"/>
              <a:t>Immediate (source operands only)</a:t>
            </a:r>
          </a:p>
          <a:p>
            <a:pPr lvl="2"/>
            <a:r>
              <a:rPr lang="en-US" dirty="0"/>
              <a:t>These are literal, constant values (may refer to addresses)</a:t>
            </a:r>
          </a:p>
          <a:p>
            <a:pPr lvl="3"/>
            <a:r>
              <a:rPr lang="en-US" dirty="0" err="1"/>
              <a:t>mov</a:t>
            </a:r>
            <a:r>
              <a:rPr lang="en-US" dirty="0"/>
              <a:t> </a:t>
            </a:r>
            <a:r>
              <a:rPr lang="en-US" dirty="0" err="1"/>
              <a:t>eax</a:t>
            </a:r>
            <a:r>
              <a:rPr lang="en-US" dirty="0"/>
              <a:t>, 4</a:t>
            </a:r>
          </a:p>
          <a:p>
            <a:pPr lvl="3"/>
            <a:r>
              <a:rPr lang="en-US" dirty="0" err="1"/>
              <a:t>mov</a:t>
            </a:r>
            <a:r>
              <a:rPr lang="en-US" dirty="0"/>
              <a:t> byte </a:t>
            </a:r>
            <a:r>
              <a:rPr lang="en-US" dirty="0" err="1"/>
              <a:t>ptr</a:t>
            </a:r>
            <a:r>
              <a:rPr lang="en-US" dirty="0"/>
              <a:t> [0x0800404], 5   // move 5 into the byte a location 0x0800404</a:t>
            </a:r>
          </a:p>
          <a:p>
            <a:pPr lvl="3"/>
            <a:r>
              <a:rPr lang="en-US" dirty="0" err="1"/>
              <a:t>jmp</a:t>
            </a:r>
            <a:r>
              <a:rPr lang="en-US" dirty="0"/>
              <a:t> 0x400cc1   // jump to location 0x400cc1</a:t>
            </a:r>
            <a:br>
              <a:rPr lang="en-US" dirty="0"/>
            </a:br>
            <a:endParaRPr lang="en-US" dirty="0"/>
          </a:p>
          <a:p>
            <a:pPr lvl="1"/>
            <a:r>
              <a:rPr lang="en-US" dirty="0"/>
              <a:t>Memory references</a:t>
            </a:r>
          </a:p>
          <a:p>
            <a:pPr lvl="2"/>
            <a:r>
              <a:rPr lang="en-US" dirty="0"/>
              <a:t>Operands can contain pointers to memory location</a:t>
            </a:r>
          </a:p>
          <a:p>
            <a:pPr lvl="3"/>
            <a:r>
              <a:rPr lang="en-US" dirty="0" err="1"/>
              <a:t>mov</a:t>
            </a:r>
            <a:r>
              <a:rPr lang="en-US" dirty="0"/>
              <a:t> [</a:t>
            </a:r>
            <a:r>
              <a:rPr lang="en-US" dirty="0" err="1"/>
              <a:t>eax</a:t>
            </a:r>
            <a:r>
              <a:rPr lang="en-US" dirty="0"/>
              <a:t>], 5</a:t>
            </a:r>
          </a:p>
        </p:txBody>
      </p:sp>
      <p:sp>
        <p:nvSpPr>
          <p:cNvPr id="4" name="Slide Number Placeholder 3">
            <a:extLst>
              <a:ext uri="{FF2B5EF4-FFF2-40B4-BE49-F238E27FC236}">
                <a16:creationId xmlns="" xmlns:a16="http://schemas.microsoft.com/office/drawing/2014/main" id="{2F0DEADA-F09A-43B1-AA58-F4D17133A1E6}"/>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344492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6CBBD5-6401-46F1-8E42-BE1E7BA3CE22}"/>
              </a:ext>
            </a:extLst>
          </p:cNvPr>
          <p:cNvSpPr>
            <a:spLocks noGrp="1"/>
          </p:cNvSpPr>
          <p:nvPr>
            <p:ph type="title"/>
          </p:nvPr>
        </p:nvSpPr>
        <p:spPr/>
        <p:txBody>
          <a:bodyPr/>
          <a:lstStyle/>
          <a:p>
            <a:r>
              <a:rPr lang="en-US" dirty="0"/>
              <a:t>Operand Addressing</a:t>
            </a:r>
          </a:p>
        </p:txBody>
      </p:sp>
      <p:sp>
        <p:nvSpPr>
          <p:cNvPr id="3" name="Content Placeholder 2">
            <a:extLst>
              <a:ext uri="{FF2B5EF4-FFF2-40B4-BE49-F238E27FC236}">
                <a16:creationId xmlns="" xmlns:a16="http://schemas.microsoft.com/office/drawing/2014/main" id="{EF6FBFB9-C5D6-49D7-9B9E-4ACE4C7D3D86}"/>
              </a:ext>
            </a:extLst>
          </p:cNvPr>
          <p:cNvSpPr>
            <a:spLocks noGrp="1"/>
          </p:cNvSpPr>
          <p:nvPr>
            <p:ph idx="1"/>
          </p:nvPr>
        </p:nvSpPr>
        <p:spPr/>
        <p:txBody>
          <a:bodyPr/>
          <a:lstStyle/>
          <a:p>
            <a:r>
              <a:rPr lang="en-US" dirty="0"/>
              <a:t>Relative Offset Computation</a:t>
            </a:r>
          </a:p>
          <a:p>
            <a:pPr lvl="1"/>
            <a:r>
              <a:rPr lang="en-US" dirty="0"/>
              <a:t>Access to an array</a:t>
            </a:r>
          </a:p>
          <a:p>
            <a:pPr lvl="1"/>
            <a:r>
              <a:rPr lang="en-US" dirty="0"/>
              <a:t>Displacement can be none, 8, 16 or 32 bits</a:t>
            </a:r>
          </a:p>
          <a:p>
            <a:pPr lvl="1"/>
            <a:r>
              <a:rPr lang="en-US" dirty="0"/>
              <a:t>Base is value in general purpose register</a:t>
            </a:r>
          </a:p>
          <a:p>
            <a:pPr lvl="2"/>
            <a:r>
              <a:rPr lang="en-US" dirty="0"/>
              <a:t>(Pointer to start of array)</a:t>
            </a:r>
          </a:p>
          <a:p>
            <a:pPr lvl="1"/>
            <a:r>
              <a:rPr lang="en-US" dirty="0"/>
              <a:t>Index is value in a general purpose register</a:t>
            </a:r>
          </a:p>
          <a:p>
            <a:pPr lvl="2"/>
            <a:r>
              <a:rPr lang="en-US" dirty="0"/>
              <a:t>(Index of array)</a:t>
            </a:r>
          </a:p>
          <a:p>
            <a:pPr lvl="1"/>
            <a:r>
              <a:rPr lang="en-US" dirty="0"/>
              <a:t>Scale</a:t>
            </a:r>
          </a:p>
          <a:p>
            <a:pPr lvl="2"/>
            <a:r>
              <a:rPr lang="en-US" dirty="0"/>
              <a:t>(1,2,4 or 8) size of elements in array</a:t>
            </a:r>
          </a:p>
          <a:p>
            <a:pPr lvl="1"/>
            <a:r>
              <a:rPr lang="en-US" dirty="0"/>
              <a:t>Offset (Address) = </a:t>
            </a:r>
          </a:p>
          <a:p>
            <a:pPr lvl="2"/>
            <a:r>
              <a:rPr lang="en-US" dirty="0"/>
              <a:t>Base + (Index * Scale) + Displacement</a:t>
            </a:r>
          </a:p>
          <a:p>
            <a:pPr lvl="2"/>
            <a:endParaRPr lang="en-US" dirty="0"/>
          </a:p>
          <a:p>
            <a:pPr lvl="2"/>
            <a:r>
              <a:rPr lang="en-US" dirty="0" err="1"/>
              <a:t>mov</a:t>
            </a:r>
            <a:r>
              <a:rPr lang="en-US" dirty="0"/>
              <a:t> </a:t>
            </a:r>
            <a:r>
              <a:rPr lang="en-US" dirty="0" err="1"/>
              <a:t>eax</a:t>
            </a:r>
            <a:r>
              <a:rPr lang="en-US" dirty="0"/>
              <a:t>, [</a:t>
            </a:r>
            <a:r>
              <a:rPr lang="en-US" dirty="0" err="1"/>
              <a:t>esi</a:t>
            </a:r>
            <a:r>
              <a:rPr lang="en-US" dirty="0"/>
              <a:t> + </a:t>
            </a:r>
            <a:r>
              <a:rPr lang="en-US" dirty="0" err="1"/>
              <a:t>ecx</a:t>
            </a:r>
            <a:r>
              <a:rPr lang="en-US" dirty="0"/>
              <a:t>*4 + 4]</a:t>
            </a:r>
          </a:p>
        </p:txBody>
      </p:sp>
      <p:sp>
        <p:nvSpPr>
          <p:cNvPr id="4" name="Slide Number Placeholder 3">
            <a:extLst>
              <a:ext uri="{FF2B5EF4-FFF2-40B4-BE49-F238E27FC236}">
                <a16:creationId xmlns="" xmlns:a16="http://schemas.microsoft.com/office/drawing/2014/main" id="{7481408F-01B9-4F3F-A674-BA961145C94E}"/>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4136150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25628-E297-4A07-AFED-D8F8428D1D66}"/>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 xmlns:a16="http://schemas.microsoft.com/office/drawing/2014/main" id="{CCFDEF85-6231-42A8-8569-E2A573C064A1}"/>
              </a:ext>
            </a:extLst>
          </p:cNvPr>
          <p:cNvSpPr>
            <a:spLocks noGrp="1"/>
          </p:cNvSpPr>
          <p:nvPr>
            <p:ph idx="1"/>
          </p:nvPr>
        </p:nvSpPr>
        <p:spPr/>
        <p:txBody>
          <a:bodyPr/>
          <a:lstStyle/>
          <a:p>
            <a:r>
              <a:rPr lang="en-US" sz="2400" dirty="0"/>
              <a:t>Byte (8 bits) </a:t>
            </a:r>
          </a:p>
          <a:p>
            <a:r>
              <a:rPr lang="en-US" sz="2400" dirty="0"/>
              <a:t>Word (16 bits) </a:t>
            </a:r>
          </a:p>
          <a:p>
            <a:r>
              <a:rPr lang="en-US" sz="2400" dirty="0"/>
              <a:t>Double word (32 bits) </a:t>
            </a:r>
          </a:p>
          <a:p>
            <a:r>
              <a:rPr lang="en-US" sz="2400" dirty="0"/>
              <a:t>Quadword (64 bits)</a:t>
            </a:r>
          </a:p>
          <a:p>
            <a:r>
              <a:rPr lang="en-US" sz="2400" dirty="0"/>
              <a:t>Double Quadword (128 bits)</a:t>
            </a:r>
          </a:p>
          <a:p>
            <a:pPr marL="0" indent="0">
              <a:buNone/>
            </a:pPr>
            <a:endParaRPr lang="en-US" sz="2400" dirty="0"/>
          </a:p>
          <a:p>
            <a:r>
              <a:rPr lang="en-US" sz="2400" dirty="0"/>
              <a:t>To move  a quad word from one </a:t>
            </a:r>
            <a:r>
              <a:rPr lang="en-US" sz="2400" dirty="0" err="1"/>
              <a:t>xmm</a:t>
            </a:r>
            <a:r>
              <a:rPr lang="en-US" sz="2400" dirty="0"/>
              <a:t> register to another:</a:t>
            </a:r>
          </a:p>
          <a:p>
            <a:pPr lvl="1"/>
            <a:r>
              <a:rPr lang="en-US" sz="2000" dirty="0" err="1"/>
              <a:t>movq</a:t>
            </a:r>
            <a:r>
              <a:rPr lang="en-US" sz="2000" dirty="0"/>
              <a:t> xmm1, xmm2</a:t>
            </a:r>
          </a:p>
          <a:p>
            <a:pPr lvl="1"/>
            <a:endParaRPr lang="en-US" sz="2000" dirty="0"/>
          </a:p>
          <a:p>
            <a:r>
              <a:rPr lang="en-US" sz="2400" dirty="0"/>
              <a:t>Unsigned:</a:t>
            </a:r>
          </a:p>
          <a:p>
            <a:pPr lvl="1"/>
            <a:r>
              <a:rPr lang="en-US" sz="2000" dirty="0"/>
              <a:t>Intel does not normally differentiate between signed and unsigned integers, except in comparison operations</a:t>
            </a:r>
          </a:p>
          <a:p>
            <a:endParaRPr lang="en-US" sz="2400" dirty="0"/>
          </a:p>
        </p:txBody>
      </p:sp>
      <p:sp>
        <p:nvSpPr>
          <p:cNvPr id="4" name="Slide Number Placeholder 3">
            <a:extLst>
              <a:ext uri="{FF2B5EF4-FFF2-40B4-BE49-F238E27FC236}">
                <a16:creationId xmlns="" xmlns:a16="http://schemas.microsoft.com/office/drawing/2014/main" id="{9D7F2095-DE0C-4240-AAFE-07140B30BDF2}"/>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213567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EBDFB-88EA-4920-8879-19342C9DE65B}"/>
              </a:ext>
            </a:extLst>
          </p:cNvPr>
          <p:cNvSpPr>
            <a:spLocks noGrp="1"/>
          </p:cNvSpPr>
          <p:nvPr>
            <p:ph type="title"/>
          </p:nvPr>
        </p:nvSpPr>
        <p:spPr/>
        <p:txBody>
          <a:bodyPr/>
          <a:lstStyle/>
          <a:p>
            <a:r>
              <a:rPr lang="en-US" dirty="0"/>
              <a:t>Common Instructions -- Move</a:t>
            </a:r>
          </a:p>
        </p:txBody>
      </p:sp>
      <p:sp>
        <p:nvSpPr>
          <p:cNvPr id="3" name="Content Placeholder 2">
            <a:extLst>
              <a:ext uri="{FF2B5EF4-FFF2-40B4-BE49-F238E27FC236}">
                <a16:creationId xmlns="" xmlns:a16="http://schemas.microsoft.com/office/drawing/2014/main" id="{015D4072-5DA2-4383-B72F-A0CF078DC33B}"/>
              </a:ext>
            </a:extLst>
          </p:cNvPr>
          <p:cNvSpPr>
            <a:spLocks noGrp="1"/>
          </p:cNvSpPr>
          <p:nvPr>
            <p:ph idx="1"/>
          </p:nvPr>
        </p:nvSpPr>
        <p:spPr/>
        <p:txBody>
          <a:bodyPr/>
          <a:lstStyle/>
          <a:p>
            <a:pPr>
              <a:spcBef>
                <a:spcPts val="0"/>
              </a:spcBef>
            </a:pPr>
            <a:r>
              <a:rPr lang="en-US" sz="1800" dirty="0" err="1">
                <a:latin typeface="Courier New" panose="02070309020205020404" pitchFamily="49" charset="0"/>
                <a:cs typeface="Courier New" panose="02070309020205020404" pitchFamily="49" charset="0"/>
              </a:rPr>
              <a:t>mov</a:t>
            </a:r>
            <a:r>
              <a:rPr lang="en-US" sz="1800" dirty="0"/>
              <a:t> — Move (Opcodes: 88, 89, 8A, 8B, 8C, 8E, ...)</a:t>
            </a:r>
          </a:p>
          <a:p>
            <a:pPr>
              <a:spcBef>
                <a:spcPts val="0"/>
              </a:spcBef>
            </a:pPr>
            <a:endParaRPr lang="en-US" sz="1800" dirty="0"/>
          </a:p>
          <a:p>
            <a:pPr>
              <a:spcBef>
                <a:spcPts val="0"/>
              </a:spcBef>
            </a:pPr>
            <a:r>
              <a:rPr lang="en-US" sz="1800" dirty="0"/>
              <a:t>copies the data item referred to by its second operand (i.e. register contents, memory contents, or a constant value) into the location referred to by its first operand (i.e. a register or memory). While register-to-register moves are possible, direct memory-to-memory moves are not. </a:t>
            </a:r>
          </a:p>
          <a:p>
            <a:pPr marL="0" indent="0">
              <a:spcBef>
                <a:spcPts val="0"/>
              </a:spcBef>
              <a:buNone/>
            </a:pPr>
            <a:endParaRPr lang="en-US" sz="1800" dirty="0"/>
          </a:p>
          <a:p>
            <a:pPr>
              <a:spcBef>
                <a:spcPts val="0"/>
              </a:spcBef>
            </a:pPr>
            <a:r>
              <a:rPr lang="en-US" sz="1800" dirty="0"/>
              <a:t>    Syntax</a:t>
            </a:r>
          </a:p>
          <a:p>
            <a:pPr lvl="1">
              <a:spcBef>
                <a:spcPts val="0"/>
              </a:spcBef>
            </a:pPr>
            <a:r>
              <a:rPr lang="en-US" sz="1400" dirty="0"/>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reg</a:t>
            </a:r>
            <a:r>
              <a:rPr lang="en-US" sz="1400" dirty="0">
                <a:latin typeface="Courier New" panose="02070309020205020404" pitchFamily="49" charset="0"/>
                <a:cs typeface="Courier New" panose="02070309020205020404" pitchFamily="49" charset="0"/>
              </a:rPr>
              <a:t>&gt;,&lt;</a:t>
            </a:r>
            <a:r>
              <a:rPr lang="en-US" sz="1400" dirty="0" err="1">
                <a:latin typeface="Courier New" panose="02070309020205020404" pitchFamily="49" charset="0"/>
                <a:cs typeface="Courier New" panose="02070309020205020404" pitchFamily="49" charset="0"/>
              </a:rPr>
              <a:t>reg</a:t>
            </a:r>
            <a:r>
              <a:rPr lang="en-US" sz="1400" dirty="0">
                <a:latin typeface="Courier New" panose="02070309020205020404" pitchFamily="49" charset="0"/>
                <a:cs typeface="Courier New" panose="02070309020205020404" pitchFamily="49" charset="0"/>
              </a:rPr>
              <a:t>&gt;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reg</a:t>
            </a:r>
            <a:r>
              <a:rPr lang="en-US" sz="1400" dirty="0">
                <a:latin typeface="Courier New" panose="02070309020205020404" pitchFamily="49" charset="0"/>
                <a:cs typeface="Courier New" panose="02070309020205020404" pitchFamily="49" charset="0"/>
              </a:rPr>
              <a:t>&gt;,&lt;mem&gt;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&lt;mem&gt;,&lt;</a:t>
            </a:r>
            <a:r>
              <a:rPr lang="en-US" sz="1400" dirty="0" err="1">
                <a:latin typeface="Courier New" panose="02070309020205020404" pitchFamily="49" charset="0"/>
                <a:cs typeface="Courier New" panose="02070309020205020404" pitchFamily="49" charset="0"/>
              </a:rPr>
              <a:t>reg</a:t>
            </a:r>
            <a:r>
              <a:rPr lang="en-US" sz="1400" dirty="0">
                <a:latin typeface="Courier New" panose="02070309020205020404" pitchFamily="49" charset="0"/>
                <a:cs typeface="Courier New" panose="02070309020205020404" pitchFamily="49" charset="0"/>
              </a:rPr>
              <a:t>&gt;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reg</a:t>
            </a:r>
            <a:r>
              <a:rPr lang="en-US" sz="1400" dirty="0">
                <a:latin typeface="Courier New" panose="02070309020205020404" pitchFamily="49" charset="0"/>
                <a:cs typeface="Courier New" panose="02070309020205020404" pitchFamily="49" charset="0"/>
              </a:rPr>
              <a:t>&gt;,&lt;</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&lt;mem&gt;,&lt;</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&gt;</a:t>
            </a:r>
          </a:p>
          <a:p>
            <a:pPr>
              <a:spcBef>
                <a:spcPts val="0"/>
              </a:spcBef>
            </a:pPr>
            <a:endParaRPr lang="en-US" sz="1800" dirty="0"/>
          </a:p>
          <a:p>
            <a:pPr>
              <a:spcBef>
                <a:spcPts val="0"/>
              </a:spcBef>
            </a:pPr>
            <a:r>
              <a:rPr lang="en-US" sz="1800" dirty="0"/>
              <a:t>    Examples</a:t>
            </a:r>
          </a:p>
          <a:p>
            <a:pPr lvl="1">
              <a:spcBef>
                <a:spcPts val="0"/>
              </a:spcBef>
            </a:pPr>
            <a:r>
              <a:rPr lang="en-US" sz="1400" dirty="0"/>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eax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ebx</a:t>
            </a:r>
            <a:r>
              <a:rPr lang="en-US" sz="1400" dirty="0">
                <a:latin typeface="Courier New" panose="02070309020205020404" pitchFamily="49" charset="0"/>
                <a:cs typeface="Courier New" panose="02070309020205020404" pitchFamily="49" charset="0"/>
              </a:rPr>
              <a:t> </a:t>
            </a:r>
            <a:r>
              <a:rPr lang="en-US" sz="1400" dirty="0"/>
              <a:t>— copy the value in </a:t>
            </a:r>
            <a:r>
              <a:rPr lang="en-US" sz="1400" dirty="0" err="1"/>
              <a:t>ebx</a:t>
            </a:r>
            <a:r>
              <a:rPr lang="en-US" sz="1400" dirty="0"/>
              <a:t> into </a:t>
            </a:r>
            <a:r>
              <a:rPr lang="en-US" sz="1400" dirty="0" err="1"/>
              <a:t>eax</a:t>
            </a:r>
            <a:endParaRPr lang="en-US" sz="1400" dirty="0"/>
          </a:p>
          <a:p>
            <a:pPr lvl="1">
              <a:spcBef>
                <a:spcPts val="0"/>
              </a:spcBef>
            </a:pPr>
            <a:r>
              <a:rPr lang="en-US" sz="1400" dirty="0"/>
              <a:t>    </a:t>
            </a:r>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byte </a:t>
            </a:r>
            <a:r>
              <a:rPr lang="en-US" sz="1400" dirty="0" err="1">
                <a:latin typeface="Courier New" panose="02070309020205020404" pitchFamily="49" charset="0"/>
                <a:cs typeface="Courier New" panose="02070309020205020404" pitchFamily="49" charset="0"/>
              </a:rPr>
              <a:t>ptr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5 </a:t>
            </a:r>
            <a:r>
              <a:rPr lang="en-US" sz="1400" dirty="0"/>
              <a:t>— store the value 5 into the byte at location </a:t>
            </a:r>
            <a:r>
              <a:rPr lang="en-US" sz="1400" dirty="0" err="1"/>
              <a:t>var</a:t>
            </a:r>
            <a:endParaRPr lang="en-US" sz="1400" dirty="0"/>
          </a:p>
        </p:txBody>
      </p:sp>
      <p:sp>
        <p:nvSpPr>
          <p:cNvPr id="4" name="Slide Number Placeholder 3">
            <a:extLst>
              <a:ext uri="{FF2B5EF4-FFF2-40B4-BE49-F238E27FC236}">
                <a16:creationId xmlns="" xmlns:a16="http://schemas.microsoft.com/office/drawing/2014/main" id="{9D3A25A3-F780-40F4-A423-C317DEB912A9}"/>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376499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0E339C-7607-4898-AC84-65B77603A252}"/>
              </a:ext>
            </a:extLst>
          </p:cNvPr>
          <p:cNvSpPr>
            <a:spLocks noGrp="1"/>
          </p:cNvSpPr>
          <p:nvPr>
            <p:ph type="title"/>
          </p:nvPr>
        </p:nvSpPr>
        <p:spPr/>
        <p:txBody>
          <a:bodyPr/>
          <a:lstStyle/>
          <a:p>
            <a:r>
              <a:rPr lang="en-US" dirty="0"/>
              <a:t>Push</a:t>
            </a:r>
          </a:p>
        </p:txBody>
      </p:sp>
      <p:sp>
        <p:nvSpPr>
          <p:cNvPr id="3" name="Content Placeholder 2">
            <a:extLst>
              <a:ext uri="{FF2B5EF4-FFF2-40B4-BE49-F238E27FC236}">
                <a16:creationId xmlns="" xmlns:a16="http://schemas.microsoft.com/office/drawing/2014/main" id="{185D3535-15E4-44BD-BA1A-0E1002045B59}"/>
              </a:ext>
            </a:extLst>
          </p:cNvPr>
          <p:cNvSpPr>
            <a:spLocks noGrp="1"/>
          </p:cNvSpPr>
          <p:nvPr>
            <p:ph idx="1"/>
          </p:nvPr>
        </p:nvSpPr>
        <p:spPr/>
        <p:txBody>
          <a:bodyPr/>
          <a:lstStyle/>
          <a:p>
            <a:pPr>
              <a:spcBef>
                <a:spcPts val="0"/>
              </a:spcBef>
            </a:pPr>
            <a:r>
              <a:rPr lang="en-US" sz="1800" dirty="0"/>
              <a:t>push — Push stack (Opcodes: FF, 89, 8A, 8B, 8C, 8E, ...)</a:t>
            </a:r>
          </a:p>
          <a:p>
            <a:pPr>
              <a:spcBef>
                <a:spcPts val="0"/>
              </a:spcBef>
            </a:pPr>
            <a:endParaRPr lang="en-US" sz="1800" dirty="0"/>
          </a:p>
          <a:p>
            <a:pPr>
              <a:spcBef>
                <a:spcPts val="0"/>
              </a:spcBef>
            </a:pPr>
            <a:r>
              <a:rPr lang="en-US" sz="1800" dirty="0"/>
              <a:t>places its operand onto the top of the hardware supported stack in memory. Specifically, push first decrements ESP by 4, then places its operand into the contents of the 32-bit location at address [ESP]. ESP (the stack pointer) is decremented by push since the x86 stack grows down - i.e. the stack grows from high addresses to lower addresses.</a:t>
            </a:r>
          </a:p>
          <a:p>
            <a:pPr>
              <a:spcBef>
                <a:spcPts val="0"/>
              </a:spcBef>
            </a:pPr>
            <a:endParaRPr lang="en-US" sz="1800" dirty="0"/>
          </a:p>
          <a:p>
            <a:pPr>
              <a:spcBef>
                <a:spcPts val="0"/>
              </a:spcBef>
            </a:pPr>
            <a:r>
              <a:rPr lang="en-US" sz="1800" dirty="0"/>
              <a:t>    Syntax</a:t>
            </a:r>
          </a:p>
          <a:p>
            <a:pPr lvl="1">
              <a:spcBef>
                <a:spcPts val="0"/>
              </a:spcBef>
            </a:pPr>
            <a:r>
              <a:rPr lang="en-US" sz="1400" dirty="0">
                <a:latin typeface="Courier New" panose="02070309020205020404" pitchFamily="49" charset="0"/>
                <a:cs typeface="Courier New" panose="02070309020205020404" pitchFamily="49" charset="0"/>
              </a:rPr>
              <a:t>    push &lt;reg32&gt;</a:t>
            </a:r>
          </a:p>
          <a:p>
            <a:pPr lvl="1">
              <a:spcBef>
                <a:spcPts val="0"/>
              </a:spcBef>
            </a:pPr>
            <a:r>
              <a:rPr lang="en-US" sz="1400" dirty="0">
                <a:latin typeface="Courier New" panose="02070309020205020404" pitchFamily="49" charset="0"/>
                <a:cs typeface="Courier New" panose="02070309020205020404" pitchFamily="49" charset="0"/>
              </a:rPr>
              <a:t>    push &lt;mem&gt;</a:t>
            </a:r>
          </a:p>
          <a:p>
            <a:pPr lvl="1">
              <a:spcBef>
                <a:spcPts val="0"/>
              </a:spcBef>
            </a:pPr>
            <a:r>
              <a:rPr lang="en-US" sz="1400" dirty="0">
                <a:latin typeface="Courier New" panose="02070309020205020404" pitchFamily="49" charset="0"/>
                <a:cs typeface="Courier New" panose="02070309020205020404" pitchFamily="49" charset="0"/>
              </a:rPr>
              <a:t>    push &lt;con32&gt;</a:t>
            </a:r>
          </a:p>
          <a:p>
            <a:pPr>
              <a:spcBef>
                <a:spcPts val="0"/>
              </a:spcBef>
            </a:pPr>
            <a:endParaRPr lang="en-US" sz="1800" dirty="0"/>
          </a:p>
          <a:p>
            <a:pPr>
              <a:spcBef>
                <a:spcPts val="0"/>
              </a:spcBef>
            </a:pPr>
            <a:r>
              <a:rPr lang="en-US" sz="1800" dirty="0"/>
              <a:t>    Examples</a:t>
            </a:r>
          </a:p>
          <a:p>
            <a:pPr lvl="1">
              <a:spcBef>
                <a:spcPts val="0"/>
              </a:spcBef>
            </a:pPr>
            <a:r>
              <a:rPr lang="en-US" sz="1400" dirty="0">
                <a:latin typeface="Courier New" panose="02070309020205020404" pitchFamily="49" charset="0"/>
                <a:cs typeface="Courier New" panose="02070309020205020404" pitchFamily="49" charset="0"/>
              </a:rPr>
              <a:t>    push </a:t>
            </a:r>
            <a:r>
              <a:rPr lang="en-US" sz="1400" dirty="0" err="1">
                <a:latin typeface="Courier New" panose="02070309020205020404" pitchFamily="49" charset="0"/>
                <a:cs typeface="Courier New" panose="02070309020205020404" pitchFamily="49" charset="0"/>
              </a:rPr>
              <a:t>eax</a:t>
            </a:r>
            <a:r>
              <a:rPr lang="en-US" sz="1400" dirty="0">
                <a:latin typeface="Courier New" panose="02070309020205020404" pitchFamily="49" charset="0"/>
                <a:cs typeface="Courier New" panose="02070309020205020404" pitchFamily="49" charset="0"/>
              </a:rPr>
              <a:t> </a:t>
            </a:r>
            <a:r>
              <a:rPr lang="en-US" sz="1400" dirty="0"/>
              <a:t>— push </a:t>
            </a:r>
            <a:r>
              <a:rPr lang="en-US" sz="1400" dirty="0" err="1"/>
              <a:t>eax</a:t>
            </a:r>
            <a:r>
              <a:rPr lang="en-US" sz="1400" dirty="0"/>
              <a:t> on the stack</a:t>
            </a:r>
          </a:p>
          <a:p>
            <a:pPr lvl="1">
              <a:spcBef>
                <a:spcPts val="0"/>
              </a:spcBef>
            </a:pPr>
            <a:r>
              <a:rPr lang="en-US" sz="1400" dirty="0"/>
              <a:t>    	</a:t>
            </a:r>
            <a:r>
              <a:rPr lang="en-US" sz="1400" dirty="0">
                <a:latin typeface="Courier New" panose="02070309020205020404" pitchFamily="49" charset="0"/>
                <a:cs typeface="Courier New" panose="02070309020205020404" pitchFamily="49" charset="0"/>
              </a:rPr>
              <a:t>push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a:t>— push the 4 bytes at address </a:t>
            </a:r>
            <a:r>
              <a:rPr lang="en-US" sz="1400" dirty="0" err="1"/>
              <a:t>var</a:t>
            </a:r>
            <a:r>
              <a:rPr lang="en-US" sz="1400" dirty="0"/>
              <a:t> onto the stack</a:t>
            </a:r>
          </a:p>
          <a:p>
            <a:endParaRPr lang="en-US" dirty="0"/>
          </a:p>
        </p:txBody>
      </p:sp>
      <p:sp>
        <p:nvSpPr>
          <p:cNvPr id="4" name="Slide Number Placeholder 3">
            <a:extLst>
              <a:ext uri="{FF2B5EF4-FFF2-40B4-BE49-F238E27FC236}">
                <a16:creationId xmlns="" xmlns:a16="http://schemas.microsoft.com/office/drawing/2014/main" id="{FFBCCE13-ACD1-4626-B9FC-C6D398818A30}"/>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3828565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8AB52-EBFC-4D2A-8550-392D58CF51CD}"/>
              </a:ext>
            </a:extLst>
          </p:cNvPr>
          <p:cNvSpPr>
            <a:spLocks noGrp="1"/>
          </p:cNvSpPr>
          <p:nvPr>
            <p:ph type="title"/>
          </p:nvPr>
        </p:nvSpPr>
        <p:spPr/>
        <p:txBody>
          <a:bodyPr/>
          <a:lstStyle/>
          <a:p>
            <a:r>
              <a:rPr lang="en-US" dirty="0"/>
              <a:t>Pop</a:t>
            </a:r>
          </a:p>
        </p:txBody>
      </p:sp>
      <p:sp>
        <p:nvSpPr>
          <p:cNvPr id="3" name="Content Placeholder 2">
            <a:extLst>
              <a:ext uri="{FF2B5EF4-FFF2-40B4-BE49-F238E27FC236}">
                <a16:creationId xmlns="" xmlns:a16="http://schemas.microsoft.com/office/drawing/2014/main" id="{C03A19CE-89F0-439B-B2B4-9E1BCAA496CE}"/>
              </a:ext>
            </a:extLst>
          </p:cNvPr>
          <p:cNvSpPr>
            <a:spLocks noGrp="1"/>
          </p:cNvSpPr>
          <p:nvPr>
            <p:ph idx="1"/>
          </p:nvPr>
        </p:nvSpPr>
        <p:spPr/>
        <p:txBody>
          <a:bodyPr/>
          <a:lstStyle/>
          <a:p>
            <a:pPr>
              <a:spcBef>
                <a:spcPts val="0"/>
              </a:spcBef>
            </a:pPr>
            <a:r>
              <a:rPr lang="en-US" sz="2000" dirty="0"/>
              <a:t>pop — Pop stack</a:t>
            </a:r>
          </a:p>
          <a:p>
            <a:pPr>
              <a:spcBef>
                <a:spcPts val="0"/>
              </a:spcBef>
            </a:pPr>
            <a:endParaRPr lang="en-US" sz="2000" dirty="0"/>
          </a:p>
          <a:p>
            <a:pPr>
              <a:spcBef>
                <a:spcPts val="0"/>
              </a:spcBef>
            </a:pPr>
            <a:r>
              <a:rPr lang="en-US" sz="2000" dirty="0"/>
              <a:t>removes the 4-byte data element from the top of the hardware-supported stack into the specified operand (i.e. register or memory location). It first moves the 4 bytes located at memory location [SP] into the specified register or memory location, and then increments SP by 4.</a:t>
            </a:r>
          </a:p>
          <a:p>
            <a:pPr>
              <a:spcBef>
                <a:spcPts val="0"/>
              </a:spcBef>
            </a:pPr>
            <a:endParaRPr lang="en-US" sz="2000" dirty="0"/>
          </a:p>
          <a:p>
            <a:pPr>
              <a:spcBef>
                <a:spcPts val="0"/>
              </a:spcBef>
            </a:pPr>
            <a:r>
              <a:rPr lang="en-US" sz="2000" dirty="0"/>
              <a:t>    Syntax</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pop &lt;reg32&gt;</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pop &lt;mem&gt;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pop </a:t>
            </a:r>
            <a:r>
              <a:rPr lang="en-US" sz="1600" dirty="0" err="1">
                <a:latin typeface="Courier New" panose="02070309020205020404" pitchFamily="49" charset="0"/>
                <a:cs typeface="Courier New" panose="02070309020205020404" pitchFamily="49" charset="0"/>
              </a:rPr>
              <a:t>edi</a:t>
            </a:r>
            <a:r>
              <a:rPr lang="en-US" sz="1600" dirty="0">
                <a:latin typeface="Courier New" panose="02070309020205020404" pitchFamily="49" charset="0"/>
                <a:cs typeface="Courier New" panose="02070309020205020404" pitchFamily="49" charset="0"/>
              </a:rPr>
              <a:t> </a:t>
            </a:r>
            <a:r>
              <a:rPr lang="en-US" sz="1600" dirty="0"/>
              <a:t>— pop the top element of the stack into EDI.</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pop [</a:t>
            </a:r>
            <a:r>
              <a:rPr lang="en-US" sz="1600" dirty="0" err="1">
                <a:latin typeface="Courier New" panose="02070309020205020404" pitchFamily="49" charset="0"/>
                <a:cs typeface="Courier New" panose="02070309020205020404" pitchFamily="49" charset="0"/>
              </a:rPr>
              <a:t>ebx</a:t>
            </a:r>
            <a:r>
              <a:rPr lang="en-US" sz="1600" dirty="0">
                <a:latin typeface="Courier New" panose="02070309020205020404" pitchFamily="49" charset="0"/>
                <a:cs typeface="Courier New" panose="02070309020205020404" pitchFamily="49" charset="0"/>
              </a:rPr>
              <a:t>] </a:t>
            </a:r>
            <a:r>
              <a:rPr lang="en-US" sz="1600" dirty="0"/>
              <a:t>— pop the top element of the stack into memory at the four bytes starting at location EBX. </a:t>
            </a:r>
          </a:p>
        </p:txBody>
      </p:sp>
      <p:sp>
        <p:nvSpPr>
          <p:cNvPr id="4" name="Slide Number Placeholder 3">
            <a:extLst>
              <a:ext uri="{FF2B5EF4-FFF2-40B4-BE49-F238E27FC236}">
                <a16:creationId xmlns="" xmlns:a16="http://schemas.microsoft.com/office/drawing/2014/main" id="{3DB825B2-2A89-4F7F-B5CE-88FE076C102E}"/>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21022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F2EBAA-93B5-4B09-BB36-4641E4D04B8A}"/>
              </a:ext>
            </a:extLst>
          </p:cNvPr>
          <p:cNvSpPr>
            <a:spLocks noGrp="1"/>
          </p:cNvSpPr>
          <p:nvPr>
            <p:ph type="title"/>
          </p:nvPr>
        </p:nvSpPr>
        <p:spPr/>
        <p:txBody>
          <a:bodyPr/>
          <a:lstStyle/>
          <a:p>
            <a:r>
              <a:rPr lang="en-US" dirty="0"/>
              <a:t>LEA (Load Effective Address)</a:t>
            </a:r>
          </a:p>
        </p:txBody>
      </p:sp>
      <p:sp>
        <p:nvSpPr>
          <p:cNvPr id="3" name="Content Placeholder 2">
            <a:extLst>
              <a:ext uri="{FF2B5EF4-FFF2-40B4-BE49-F238E27FC236}">
                <a16:creationId xmlns="" xmlns:a16="http://schemas.microsoft.com/office/drawing/2014/main" id="{7E322DFD-8030-4C85-AF99-32897AF9441E}"/>
              </a:ext>
            </a:extLst>
          </p:cNvPr>
          <p:cNvSpPr>
            <a:spLocks noGrp="1"/>
          </p:cNvSpPr>
          <p:nvPr>
            <p:ph idx="1"/>
          </p:nvPr>
        </p:nvSpPr>
        <p:spPr/>
        <p:txBody>
          <a:bodyPr/>
          <a:lstStyle/>
          <a:p>
            <a:pPr>
              <a:spcBef>
                <a:spcPts val="0"/>
              </a:spcBef>
            </a:pPr>
            <a:r>
              <a:rPr lang="en-US" sz="2000" dirty="0"/>
              <a:t>lea – load effective address</a:t>
            </a:r>
          </a:p>
          <a:p>
            <a:pPr>
              <a:spcBef>
                <a:spcPts val="0"/>
              </a:spcBef>
            </a:pPr>
            <a:endParaRPr lang="en-US" sz="2000" dirty="0"/>
          </a:p>
          <a:p>
            <a:pPr>
              <a:spcBef>
                <a:spcPts val="0"/>
              </a:spcBef>
            </a:pPr>
            <a:r>
              <a:rPr lang="en-US" sz="2000" dirty="0"/>
              <a:t>places the address specified by its second operand into the register specified by its first operand. Note, the contents of the memory location are not loaded, only the effective address is computed and placed into the register. This is useful for obtaining a pointer into a memory region.</a:t>
            </a:r>
          </a:p>
          <a:p>
            <a:pPr>
              <a:spcBef>
                <a:spcPts val="0"/>
              </a:spcBef>
            </a:pPr>
            <a:endParaRPr lang="en-US" sz="2000" dirty="0"/>
          </a:p>
          <a:p>
            <a:pPr>
              <a:spcBef>
                <a:spcPts val="0"/>
              </a:spcBef>
            </a:pPr>
            <a:r>
              <a:rPr lang="en-US" sz="2000" dirty="0"/>
              <a:t>Syntax</a:t>
            </a:r>
          </a:p>
          <a:p>
            <a:pPr lvl="1">
              <a:spcBef>
                <a:spcPts val="0"/>
              </a:spcBef>
            </a:pPr>
            <a:r>
              <a:rPr lang="en-US" sz="1600" dirty="0">
                <a:latin typeface="Courier New" panose="02070309020205020404" pitchFamily="49" charset="0"/>
                <a:cs typeface="Courier New" panose="02070309020205020404" pitchFamily="49" charset="0"/>
              </a:rPr>
              <a:t>lea &lt;reg32&gt;,&lt;mem&gt;</a:t>
            </a:r>
          </a:p>
          <a:p>
            <a:pPr>
              <a:spcBef>
                <a:spcPts val="0"/>
              </a:spcBef>
            </a:pPr>
            <a:endParaRPr lang="en-US" sz="2000" dirty="0"/>
          </a:p>
          <a:p>
            <a:pPr>
              <a:spcBef>
                <a:spcPts val="0"/>
              </a:spcBef>
            </a:pPr>
            <a:r>
              <a:rPr lang="en-US" sz="2000" dirty="0"/>
              <a:t>Examples</a:t>
            </a:r>
          </a:p>
          <a:p>
            <a:pPr lvl="1">
              <a:spcBef>
                <a:spcPts val="0"/>
              </a:spcBef>
            </a:pPr>
            <a:r>
              <a:rPr lang="en-US" sz="1600" dirty="0">
                <a:latin typeface="Courier New" panose="02070309020205020404" pitchFamily="49" charset="0"/>
                <a:cs typeface="Courier New" panose="02070309020205020404" pitchFamily="49" charset="0"/>
              </a:rPr>
              <a:t>lea </a:t>
            </a:r>
            <a:r>
              <a:rPr lang="en-US" sz="1600" dirty="0" err="1">
                <a:latin typeface="Courier New" panose="02070309020205020404" pitchFamily="49" charset="0"/>
                <a:cs typeface="Courier New" panose="02070309020205020404" pitchFamily="49" charset="0"/>
              </a:rPr>
              <a:t>edi</a:t>
            </a:r>
            <a:r>
              <a:rPr lang="en-US" sz="1600" dirty="0">
                <a:latin typeface="Courier New" panose="02070309020205020404" pitchFamily="49" charset="0"/>
                <a:cs typeface="Courier New" panose="02070309020205020404" pitchFamily="49" charset="0"/>
              </a:rPr>
              <a:t>, [ebx+4*</a:t>
            </a:r>
            <a:r>
              <a:rPr lang="en-US" sz="1600" dirty="0" err="1">
                <a:latin typeface="Courier New" panose="02070309020205020404" pitchFamily="49" charset="0"/>
                <a:cs typeface="Courier New" panose="02070309020205020404" pitchFamily="49" charset="0"/>
              </a:rPr>
              <a:t>esi</a:t>
            </a:r>
            <a:r>
              <a:rPr lang="en-US" sz="1600" dirty="0">
                <a:latin typeface="Courier New" panose="02070309020205020404" pitchFamily="49" charset="0"/>
                <a:cs typeface="Courier New" panose="02070309020205020404" pitchFamily="49" charset="0"/>
              </a:rPr>
              <a:t>] </a:t>
            </a:r>
            <a:r>
              <a:rPr lang="en-US" sz="1600" dirty="0"/>
              <a:t>— the quantity EBX+4*ESI is placed in EDI.</a:t>
            </a:r>
          </a:p>
          <a:p>
            <a:pPr lvl="1">
              <a:spcBef>
                <a:spcPts val="0"/>
              </a:spcBef>
            </a:pPr>
            <a:r>
              <a:rPr lang="en-US" sz="1600" dirty="0">
                <a:latin typeface="Courier New" panose="02070309020205020404" pitchFamily="49" charset="0"/>
                <a:cs typeface="Courier New" panose="02070309020205020404" pitchFamily="49" charset="0"/>
              </a:rPr>
              <a:t>lea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a:t>— the value in </a:t>
            </a:r>
            <a:r>
              <a:rPr lang="en-US" sz="1600" dirty="0" err="1"/>
              <a:t>var</a:t>
            </a:r>
            <a:r>
              <a:rPr lang="en-US" sz="1600" dirty="0"/>
              <a:t> is placed in EAX.</a:t>
            </a:r>
          </a:p>
          <a:p>
            <a:pPr lvl="1">
              <a:spcBef>
                <a:spcPts val="0"/>
              </a:spcBef>
            </a:pPr>
            <a:r>
              <a:rPr lang="en-US" sz="1600" dirty="0">
                <a:latin typeface="Courier New" panose="02070309020205020404" pitchFamily="49" charset="0"/>
                <a:cs typeface="Courier New" panose="02070309020205020404" pitchFamily="49" charset="0"/>
              </a:rPr>
              <a:t>lea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a:t>
            </a:r>
            <a:r>
              <a:rPr lang="en-US" sz="1600" dirty="0"/>
              <a:t>— the value </a:t>
            </a:r>
            <a:r>
              <a:rPr lang="en-US" sz="1600" dirty="0" err="1"/>
              <a:t>val</a:t>
            </a:r>
            <a:r>
              <a:rPr lang="en-US" sz="1600" dirty="0"/>
              <a:t> is placed in EAX. </a:t>
            </a:r>
          </a:p>
          <a:p>
            <a:pPr lvl="1">
              <a:spcBef>
                <a:spcPts val="0"/>
              </a:spcBef>
            </a:pPr>
            <a:endParaRPr lang="en-US" sz="1600" dirty="0"/>
          </a:p>
          <a:p>
            <a:pPr>
              <a:spcBef>
                <a:spcPts val="0"/>
              </a:spcBef>
            </a:pPr>
            <a:r>
              <a:rPr lang="en-US" sz="2000" dirty="0"/>
              <a:t>Hint:</a:t>
            </a:r>
          </a:p>
          <a:p>
            <a:pPr lvl="1">
              <a:spcBef>
                <a:spcPts val="0"/>
              </a:spcBef>
            </a:pPr>
            <a:r>
              <a:rPr lang="en-US" sz="1600" dirty="0"/>
              <a:t>Fast way to also perform a calculation  equivalent in form to base + (index*scale) + displacement</a:t>
            </a:r>
          </a:p>
        </p:txBody>
      </p:sp>
      <p:sp>
        <p:nvSpPr>
          <p:cNvPr id="4" name="Slide Number Placeholder 3">
            <a:extLst>
              <a:ext uri="{FF2B5EF4-FFF2-40B4-BE49-F238E27FC236}">
                <a16:creationId xmlns="" xmlns:a16="http://schemas.microsoft.com/office/drawing/2014/main" id="{8E87C577-1352-4906-9F79-0F84F7417704}"/>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208075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887979-E8A7-4B64-A7BD-0165B40A7FEB}"/>
              </a:ext>
            </a:extLst>
          </p:cNvPr>
          <p:cNvSpPr>
            <a:spLocks noGrp="1"/>
          </p:cNvSpPr>
          <p:nvPr>
            <p:ph type="title"/>
          </p:nvPr>
        </p:nvSpPr>
        <p:spPr/>
        <p:txBody>
          <a:bodyPr/>
          <a:lstStyle/>
          <a:p>
            <a:r>
              <a:rPr lang="en-US" dirty="0"/>
              <a:t>NOP</a:t>
            </a:r>
          </a:p>
        </p:txBody>
      </p:sp>
      <p:sp>
        <p:nvSpPr>
          <p:cNvPr id="3" name="Content Placeholder 2">
            <a:extLst>
              <a:ext uri="{FF2B5EF4-FFF2-40B4-BE49-F238E27FC236}">
                <a16:creationId xmlns="" xmlns:a16="http://schemas.microsoft.com/office/drawing/2014/main" id="{67AD0059-3E8B-434C-BEB9-078B3A19EB7A}"/>
              </a:ext>
            </a:extLst>
          </p:cNvPr>
          <p:cNvSpPr>
            <a:spLocks noGrp="1"/>
          </p:cNvSpPr>
          <p:nvPr>
            <p:ph idx="1"/>
          </p:nvPr>
        </p:nvSpPr>
        <p:spPr/>
        <p:txBody>
          <a:bodyPr/>
          <a:lstStyle/>
          <a:p>
            <a:r>
              <a:rPr lang="en-US" dirty="0" err="1"/>
              <a:t>nop</a:t>
            </a:r>
            <a:r>
              <a:rPr lang="en-US" dirty="0"/>
              <a:t> – no operation (opcode 0x90)</a:t>
            </a:r>
          </a:p>
          <a:p>
            <a:pPr lvl="1"/>
            <a:r>
              <a:rPr lang="en-US" sz="2000" dirty="0"/>
              <a:t>Does nothing, but handy placeholder, useful for </a:t>
            </a:r>
            <a:r>
              <a:rPr lang="en-US" sz="2000" dirty="0" err="1"/>
              <a:t>shellcoding</a:t>
            </a:r>
            <a:endParaRPr lang="en-US" sz="2000" dirty="0"/>
          </a:p>
          <a:p>
            <a:pPr lvl="1"/>
            <a:r>
              <a:rPr lang="en-US" sz="2000" dirty="0"/>
              <a:t>Can exist for alignment of functions </a:t>
            </a:r>
          </a:p>
          <a:p>
            <a:pPr lvl="1"/>
            <a:r>
              <a:rPr lang="en-US" sz="2000" dirty="0"/>
              <a:t>Multibyte NOP:</a:t>
            </a:r>
          </a:p>
        </p:txBody>
      </p:sp>
      <p:sp>
        <p:nvSpPr>
          <p:cNvPr id="4" name="Slide Number Placeholder 3">
            <a:extLst>
              <a:ext uri="{FF2B5EF4-FFF2-40B4-BE49-F238E27FC236}">
                <a16:creationId xmlns="" xmlns:a16="http://schemas.microsoft.com/office/drawing/2014/main" id="{6696F137-DE76-41CF-A365-A9A76E87CD93}"/>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graphicFrame>
        <p:nvGraphicFramePr>
          <p:cNvPr id="6" name="Table 5">
            <a:extLst>
              <a:ext uri="{FF2B5EF4-FFF2-40B4-BE49-F238E27FC236}">
                <a16:creationId xmlns="" xmlns:a16="http://schemas.microsoft.com/office/drawing/2014/main" id="{E87499C6-270E-4028-84F0-C9F0351C3221}"/>
              </a:ext>
            </a:extLst>
          </p:cNvPr>
          <p:cNvGraphicFramePr>
            <a:graphicFrameLocks noGrp="1"/>
          </p:cNvGraphicFramePr>
          <p:nvPr>
            <p:extLst>
              <p:ext uri="{D42A27DB-BD31-4B8C-83A1-F6EECF244321}">
                <p14:modId xmlns:p14="http://schemas.microsoft.com/office/powerpoint/2010/main" val="909578528"/>
              </p:ext>
            </p:extLst>
          </p:nvPr>
        </p:nvGraphicFramePr>
        <p:xfrm>
          <a:off x="769257" y="2913063"/>
          <a:ext cx="7634514" cy="3263900"/>
        </p:xfrm>
        <a:graphic>
          <a:graphicData uri="http://schemas.openxmlformats.org/drawingml/2006/table">
            <a:tbl>
              <a:tblPr firstRow="1" bandRow="1">
                <a:tableStyleId>{5C22544A-7EE6-4342-B048-85BDC9FD1C3A}</a:tableStyleId>
              </a:tblPr>
              <a:tblGrid>
                <a:gridCol w="1023528">
                  <a:extLst>
                    <a:ext uri="{9D8B030D-6E8A-4147-A177-3AD203B41FA5}">
                      <a16:colId xmlns="" xmlns:a16="http://schemas.microsoft.com/office/drawing/2014/main" val="701588863"/>
                    </a:ext>
                  </a:extLst>
                </a:gridCol>
                <a:gridCol w="4066148">
                  <a:extLst>
                    <a:ext uri="{9D8B030D-6E8A-4147-A177-3AD203B41FA5}">
                      <a16:colId xmlns="" xmlns:a16="http://schemas.microsoft.com/office/drawing/2014/main" val="3770671705"/>
                    </a:ext>
                  </a:extLst>
                </a:gridCol>
                <a:gridCol w="2544838">
                  <a:extLst>
                    <a:ext uri="{9D8B030D-6E8A-4147-A177-3AD203B41FA5}">
                      <a16:colId xmlns="" xmlns:a16="http://schemas.microsoft.com/office/drawing/2014/main" val="1112104175"/>
                    </a:ext>
                  </a:extLst>
                </a:gridCol>
              </a:tblGrid>
              <a:tr h="0">
                <a:tc>
                  <a:txBody>
                    <a:bodyPr/>
                    <a:lstStyle/>
                    <a:p>
                      <a:pPr algn="ctr"/>
                      <a:r>
                        <a:rPr lang="en-US" dirty="0"/>
                        <a:t>Bytes</a:t>
                      </a:r>
                    </a:p>
                  </a:txBody>
                  <a:tcPr/>
                </a:tc>
                <a:tc>
                  <a:txBody>
                    <a:bodyPr/>
                    <a:lstStyle/>
                    <a:p>
                      <a:pPr algn="ctr"/>
                      <a:r>
                        <a:rPr lang="en-US" dirty="0"/>
                        <a:t>Assembly</a:t>
                      </a:r>
                    </a:p>
                  </a:txBody>
                  <a:tcPr/>
                </a:tc>
                <a:tc>
                  <a:txBody>
                    <a:bodyPr/>
                    <a:lstStyle/>
                    <a:p>
                      <a:pPr algn="ctr"/>
                      <a:r>
                        <a:rPr lang="en-US" dirty="0"/>
                        <a:t>Bytes</a:t>
                      </a:r>
                    </a:p>
                  </a:txBody>
                  <a:tcPr/>
                </a:tc>
                <a:extLst>
                  <a:ext uri="{0D108BD9-81ED-4DB2-BD59-A6C34878D82A}">
                    <a16:rowId xmlns="" xmlns:a16="http://schemas.microsoft.com/office/drawing/2014/main" val="545023906"/>
                  </a:ext>
                </a:extLst>
              </a:tr>
              <a:tr h="370840">
                <a:tc>
                  <a:txBody>
                    <a:bodyPr/>
                    <a:lstStyle/>
                    <a:p>
                      <a:r>
                        <a:rPr lang="en-US" dirty="0"/>
                        <a:t>2 bytes</a:t>
                      </a:r>
                    </a:p>
                  </a:txBody>
                  <a:tcPr/>
                </a:tc>
                <a:tc>
                  <a:txBody>
                    <a:bodyPr/>
                    <a:lstStyle/>
                    <a:p>
                      <a:r>
                        <a:rPr lang="en-US" dirty="0"/>
                        <a:t>66 NOP</a:t>
                      </a:r>
                    </a:p>
                  </a:txBody>
                  <a:tcPr/>
                </a:tc>
                <a:tc>
                  <a:txBody>
                    <a:bodyPr/>
                    <a:lstStyle/>
                    <a:p>
                      <a:r>
                        <a:rPr lang="en-US" dirty="0"/>
                        <a:t>66 90H</a:t>
                      </a:r>
                    </a:p>
                  </a:txBody>
                  <a:tcPr/>
                </a:tc>
                <a:extLst>
                  <a:ext uri="{0D108BD9-81ED-4DB2-BD59-A6C34878D82A}">
                    <a16:rowId xmlns="" xmlns:a16="http://schemas.microsoft.com/office/drawing/2014/main" val="1449228258"/>
                  </a:ext>
                </a:extLst>
              </a:tr>
              <a:tr h="370840">
                <a:tc>
                  <a:txBody>
                    <a:bodyPr/>
                    <a:lstStyle/>
                    <a:p>
                      <a:r>
                        <a:rPr lang="en-US" dirty="0"/>
                        <a:t>3 bytes</a:t>
                      </a:r>
                    </a:p>
                  </a:txBody>
                  <a:tcPr/>
                </a:tc>
                <a:tc>
                  <a:txBody>
                    <a:bodyPr/>
                    <a:lstStyle/>
                    <a:p>
                      <a:r>
                        <a:rPr lang="en-US" dirty="0"/>
                        <a:t>NOP DWORD </a:t>
                      </a:r>
                      <a:r>
                        <a:rPr lang="en-US" dirty="0" err="1"/>
                        <a:t>ptr</a:t>
                      </a:r>
                      <a:r>
                        <a:rPr lang="en-US" dirty="0"/>
                        <a:t> [EAX]</a:t>
                      </a:r>
                    </a:p>
                  </a:txBody>
                  <a:tcPr/>
                </a:tc>
                <a:tc>
                  <a:txBody>
                    <a:bodyPr/>
                    <a:lstStyle/>
                    <a:p>
                      <a:r>
                        <a:rPr lang="en-US" dirty="0"/>
                        <a:t>0F 1F 00H</a:t>
                      </a:r>
                    </a:p>
                  </a:txBody>
                  <a:tcPr/>
                </a:tc>
                <a:extLst>
                  <a:ext uri="{0D108BD9-81ED-4DB2-BD59-A6C34878D82A}">
                    <a16:rowId xmlns="" xmlns:a16="http://schemas.microsoft.com/office/drawing/2014/main" val="1142864505"/>
                  </a:ext>
                </a:extLst>
              </a:tr>
              <a:tr h="370840">
                <a:tc>
                  <a:txBody>
                    <a:bodyPr/>
                    <a:lstStyle/>
                    <a:p>
                      <a:r>
                        <a:rPr lang="en-US" dirty="0"/>
                        <a:t>4 bytes</a:t>
                      </a:r>
                    </a:p>
                  </a:txBody>
                  <a:tcPr/>
                </a:tc>
                <a:tc>
                  <a:txBody>
                    <a:bodyPr/>
                    <a:lstStyle/>
                    <a:p>
                      <a:r>
                        <a:rPr lang="en-US" dirty="0"/>
                        <a:t>NOP DWORD </a:t>
                      </a:r>
                      <a:r>
                        <a:rPr lang="en-US" dirty="0" err="1"/>
                        <a:t>pte</a:t>
                      </a:r>
                      <a:r>
                        <a:rPr lang="en-US" dirty="0"/>
                        <a:t> [EAX + 00H]</a:t>
                      </a:r>
                    </a:p>
                  </a:txBody>
                  <a:tcPr/>
                </a:tc>
                <a:tc>
                  <a:txBody>
                    <a:bodyPr/>
                    <a:lstStyle/>
                    <a:p>
                      <a:r>
                        <a:rPr lang="en-US" dirty="0"/>
                        <a:t>0F !F 40 00H</a:t>
                      </a:r>
                    </a:p>
                  </a:txBody>
                  <a:tcPr/>
                </a:tc>
                <a:extLst>
                  <a:ext uri="{0D108BD9-81ED-4DB2-BD59-A6C34878D82A}">
                    <a16:rowId xmlns="" xmlns:a16="http://schemas.microsoft.com/office/drawing/2014/main" val="768464530"/>
                  </a:ext>
                </a:extLst>
              </a:tr>
              <a:tr h="370840">
                <a:tc>
                  <a:txBody>
                    <a:bodyPr/>
                    <a:lstStyle/>
                    <a:p>
                      <a:r>
                        <a:rPr lang="en-US" dirty="0"/>
                        <a:t>5 bytes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NOP DWORD </a:t>
                      </a:r>
                      <a:r>
                        <a:rPr lang="en-US" dirty="0" err="1"/>
                        <a:t>pte</a:t>
                      </a:r>
                      <a:r>
                        <a:rPr lang="en-US" dirty="0"/>
                        <a:t> [EAX + EAX*1 + 00H]</a:t>
                      </a:r>
                    </a:p>
                  </a:txBody>
                  <a:tcPr/>
                </a:tc>
                <a:tc>
                  <a:txBody>
                    <a:bodyPr/>
                    <a:lstStyle/>
                    <a:p>
                      <a:r>
                        <a:rPr lang="en-US" dirty="0"/>
                        <a:t>0F 1F 44 00 00H</a:t>
                      </a:r>
                    </a:p>
                  </a:txBody>
                  <a:tcPr/>
                </a:tc>
                <a:extLst>
                  <a:ext uri="{0D108BD9-81ED-4DB2-BD59-A6C34878D82A}">
                    <a16:rowId xmlns="" xmlns:a16="http://schemas.microsoft.com/office/drawing/2014/main" val="3890126428"/>
                  </a:ext>
                </a:extLst>
              </a:tr>
              <a:tr h="370840">
                <a:tc>
                  <a:txBody>
                    <a:bodyPr/>
                    <a:lstStyle/>
                    <a:p>
                      <a:r>
                        <a:rPr lang="en-US" dirty="0"/>
                        <a:t>6 bytes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66 NOP DWORD </a:t>
                      </a:r>
                      <a:r>
                        <a:rPr lang="en-US" dirty="0" err="1"/>
                        <a:t>pte</a:t>
                      </a:r>
                      <a:r>
                        <a:rPr lang="en-US" dirty="0"/>
                        <a:t> [EAX + EAX*1 + 00H]</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66 0F 1F 44 00 00H</a:t>
                      </a:r>
                    </a:p>
                  </a:txBody>
                  <a:tcPr/>
                </a:tc>
                <a:extLst>
                  <a:ext uri="{0D108BD9-81ED-4DB2-BD59-A6C34878D82A}">
                    <a16:rowId xmlns="" xmlns:a16="http://schemas.microsoft.com/office/drawing/2014/main" val="1206139551"/>
                  </a:ext>
                </a:extLst>
              </a:tr>
              <a:tr h="370840">
                <a:tc>
                  <a:txBody>
                    <a:bodyPr/>
                    <a:lstStyle/>
                    <a:p>
                      <a:r>
                        <a:rPr lang="en-US" dirty="0"/>
                        <a:t>7 bytes</a:t>
                      </a:r>
                    </a:p>
                  </a:txBody>
                  <a:tcPr/>
                </a:tc>
                <a:tc>
                  <a:txBody>
                    <a:bodyPr/>
                    <a:lstStyle/>
                    <a:p>
                      <a:r>
                        <a:rPr lang="en-US" dirty="0"/>
                        <a:t>NOP DWORD </a:t>
                      </a:r>
                      <a:r>
                        <a:rPr lang="en-US" dirty="0" err="1"/>
                        <a:t>ptr</a:t>
                      </a:r>
                      <a:r>
                        <a:rPr lang="en-US" dirty="0"/>
                        <a:t> [EAX + 00000000H]</a:t>
                      </a:r>
                    </a:p>
                  </a:txBody>
                  <a:tcPr/>
                </a:tc>
                <a:tc>
                  <a:txBody>
                    <a:bodyPr/>
                    <a:lstStyle/>
                    <a:p>
                      <a:r>
                        <a:rPr lang="en-US" dirty="0"/>
                        <a:t>0F 1F 80 00 00 00 00H</a:t>
                      </a:r>
                    </a:p>
                  </a:txBody>
                  <a:tcPr/>
                </a:tc>
                <a:extLst>
                  <a:ext uri="{0D108BD9-81ED-4DB2-BD59-A6C34878D82A}">
                    <a16:rowId xmlns="" xmlns:a16="http://schemas.microsoft.com/office/drawing/2014/main" val="1095640609"/>
                  </a:ext>
                </a:extLst>
              </a:tr>
              <a:tr h="370840">
                <a:tc>
                  <a:txBody>
                    <a:bodyPr/>
                    <a:lstStyle/>
                    <a:p>
                      <a:r>
                        <a:rPr lang="en-US" dirty="0"/>
                        <a:t>8 bytes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NOP DWORD </a:t>
                      </a:r>
                      <a:r>
                        <a:rPr lang="en-US" dirty="0" err="1"/>
                        <a:t>ptr</a:t>
                      </a:r>
                      <a:r>
                        <a:rPr lang="en-US" dirty="0"/>
                        <a:t> [EAX + EAX*1 + 00000000H]</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0F 1F 84 00 00 00 00 00H</a:t>
                      </a:r>
                    </a:p>
                  </a:txBody>
                  <a:tcPr/>
                </a:tc>
                <a:extLst>
                  <a:ext uri="{0D108BD9-81ED-4DB2-BD59-A6C34878D82A}">
                    <a16:rowId xmlns="" xmlns:a16="http://schemas.microsoft.com/office/drawing/2014/main" val="3897100420"/>
                  </a:ext>
                </a:extLst>
              </a:tr>
              <a:tr h="370840">
                <a:tc>
                  <a:txBody>
                    <a:bodyPr/>
                    <a:lstStyle/>
                    <a:p>
                      <a:r>
                        <a:rPr lang="en-US" dirty="0"/>
                        <a:t>9 bytes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66 NOP DWORD </a:t>
                      </a:r>
                      <a:r>
                        <a:rPr lang="en-US" dirty="0" err="1"/>
                        <a:t>ptr</a:t>
                      </a:r>
                      <a:r>
                        <a:rPr lang="en-US" dirty="0"/>
                        <a:t> [EAX + EAX*1 + 00000000H]</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66 0F 1F 84 00 00 00 00 00H</a:t>
                      </a:r>
                    </a:p>
                  </a:txBody>
                  <a:tcPr/>
                </a:tc>
                <a:extLst>
                  <a:ext uri="{0D108BD9-81ED-4DB2-BD59-A6C34878D82A}">
                    <a16:rowId xmlns="" xmlns:a16="http://schemas.microsoft.com/office/drawing/2014/main" val="3076070197"/>
                  </a:ext>
                </a:extLst>
              </a:tr>
            </a:tbl>
          </a:graphicData>
        </a:graphic>
      </p:graphicFrame>
    </p:spTree>
    <p:custDataLst>
      <p:tags r:id="rId1"/>
    </p:custDataLst>
    <p:extLst>
      <p:ext uri="{BB962C8B-B14F-4D97-AF65-F5344CB8AC3E}">
        <p14:creationId xmlns:p14="http://schemas.microsoft.com/office/powerpoint/2010/main" val="79205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011D01-EEB7-4FFA-AB1B-FA07F7B6B7CC}"/>
              </a:ext>
            </a:extLst>
          </p:cNvPr>
          <p:cNvSpPr>
            <a:spLocks noGrp="1"/>
          </p:cNvSpPr>
          <p:nvPr>
            <p:ph type="title"/>
          </p:nvPr>
        </p:nvSpPr>
        <p:spPr/>
        <p:txBody>
          <a:bodyPr/>
          <a:lstStyle/>
          <a:p>
            <a:r>
              <a:rPr lang="en-US" dirty="0"/>
              <a:t>Arithmetic and Logic Instructions -- Addition</a:t>
            </a:r>
          </a:p>
        </p:txBody>
      </p:sp>
      <p:sp>
        <p:nvSpPr>
          <p:cNvPr id="3" name="Content Placeholder 2">
            <a:extLst>
              <a:ext uri="{FF2B5EF4-FFF2-40B4-BE49-F238E27FC236}">
                <a16:creationId xmlns="" xmlns:a16="http://schemas.microsoft.com/office/drawing/2014/main" id="{F0E31CC8-CB3B-4972-B797-B1E32F6E1FDA}"/>
              </a:ext>
            </a:extLst>
          </p:cNvPr>
          <p:cNvSpPr>
            <a:spLocks noGrp="1"/>
          </p:cNvSpPr>
          <p:nvPr>
            <p:ph idx="1"/>
          </p:nvPr>
        </p:nvSpPr>
        <p:spPr/>
        <p:txBody>
          <a:bodyPr/>
          <a:lstStyle/>
          <a:p>
            <a:pPr>
              <a:spcBef>
                <a:spcPts val="0"/>
              </a:spcBef>
            </a:pPr>
            <a:r>
              <a:rPr lang="en-US" sz="2000" dirty="0"/>
              <a:t>add — Integer Addition</a:t>
            </a:r>
          </a:p>
          <a:p>
            <a:pPr>
              <a:spcBef>
                <a:spcPts val="0"/>
              </a:spcBef>
            </a:pPr>
            <a:endParaRPr lang="en-US" sz="2000" dirty="0"/>
          </a:p>
          <a:p>
            <a:pPr>
              <a:spcBef>
                <a:spcPts val="0"/>
              </a:spcBef>
            </a:pPr>
            <a:r>
              <a:rPr lang="en-US" sz="2000" dirty="0"/>
              <a:t>adds together its two operands, storing the result in its first operand. Note, whereas both operands may be registers, at most one operand may be a memory location.</a:t>
            </a:r>
          </a:p>
          <a:p>
            <a:pPr>
              <a:spcBef>
                <a:spcPts val="0"/>
              </a:spcBef>
            </a:pPr>
            <a:endParaRPr lang="en-US" sz="2000" dirty="0"/>
          </a:p>
          <a:p>
            <a:pPr>
              <a:spcBef>
                <a:spcPts val="0"/>
              </a:spcBef>
            </a:pPr>
            <a:r>
              <a:rPr lang="en-US" sz="2000" dirty="0"/>
              <a:t>    Syntax</a:t>
            </a:r>
          </a:p>
          <a:p>
            <a:pPr lvl="1">
              <a:spcBef>
                <a:spcPts val="0"/>
              </a:spcBef>
            </a:pPr>
            <a:r>
              <a:rPr lang="en-US" sz="1600" dirty="0">
                <a:latin typeface="Courier New" panose="02070309020205020404" pitchFamily="49" charset="0"/>
                <a:cs typeface="Courier New" panose="02070309020205020404" pitchFamily="49" charset="0"/>
              </a:rPr>
              <a:t> add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add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&gt;,&lt;mem&gt;</a:t>
            </a:r>
          </a:p>
          <a:p>
            <a:pPr lvl="1">
              <a:spcBef>
                <a:spcPts val="0"/>
              </a:spcBef>
            </a:pPr>
            <a:r>
              <a:rPr lang="en-US" sz="1600" dirty="0">
                <a:latin typeface="Courier New" panose="02070309020205020404" pitchFamily="49" charset="0"/>
                <a:cs typeface="Courier New" panose="02070309020205020404" pitchFamily="49" charset="0"/>
              </a:rPr>
              <a:t> add &lt;mem&gt;,&lt;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add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&gt;,&lt;con&gt;</a:t>
            </a:r>
          </a:p>
          <a:p>
            <a:pPr lvl="1">
              <a:spcBef>
                <a:spcPts val="0"/>
              </a:spcBef>
            </a:pPr>
            <a:r>
              <a:rPr lang="en-US" sz="1600" dirty="0">
                <a:latin typeface="Courier New" panose="02070309020205020404" pitchFamily="49" charset="0"/>
                <a:cs typeface="Courier New" panose="02070309020205020404" pitchFamily="49" charset="0"/>
              </a:rPr>
              <a:t> add &lt;mem&gt;,&lt;con&gt;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add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10 </a:t>
            </a:r>
            <a:r>
              <a:rPr lang="en-US" sz="1600" dirty="0"/>
              <a:t>— EAX ← EAX + 10</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add DWORD PTR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10 </a:t>
            </a:r>
            <a:r>
              <a:rPr lang="en-US" sz="1600" dirty="0"/>
              <a:t>— add 10 to the s32-bit value stored at memory address </a:t>
            </a:r>
            <a:r>
              <a:rPr lang="en-US" sz="1600" dirty="0" err="1"/>
              <a:t>var</a:t>
            </a:r>
            <a:r>
              <a:rPr lang="en-US" sz="1600" dirty="0"/>
              <a:t> </a:t>
            </a:r>
          </a:p>
        </p:txBody>
      </p:sp>
      <p:sp>
        <p:nvSpPr>
          <p:cNvPr id="4" name="Slide Number Placeholder 3">
            <a:extLst>
              <a:ext uri="{FF2B5EF4-FFF2-40B4-BE49-F238E27FC236}">
                <a16:creationId xmlns="" xmlns:a16="http://schemas.microsoft.com/office/drawing/2014/main" id="{9ABA36CF-708C-479E-81D0-EC9D65E2CFDC}"/>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782219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Read and interpret basic intel assembly</a:t>
            </a:r>
          </a:p>
          <a:p>
            <a:pPr lvl="1"/>
            <a:r>
              <a:rPr lang="en-US" dirty="0"/>
              <a:t>Discuss intel assembly format</a:t>
            </a:r>
          </a:p>
          <a:p>
            <a:pPr marL="342900" lvl="1" indent="0">
              <a:buNone/>
            </a:pPr>
            <a:endParaRPr lang="en-US" dirty="0"/>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2AE9F-863E-4341-9542-A92C4D04CBFB}"/>
              </a:ext>
            </a:extLst>
          </p:cNvPr>
          <p:cNvSpPr>
            <a:spLocks noGrp="1"/>
          </p:cNvSpPr>
          <p:nvPr>
            <p:ph type="title"/>
          </p:nvPr>
        </p:nvSpPr>
        <p:spPr/>
        <p:txBody>
          <a:bodyPr/>
          <a:lstStyle/>
          <a:p>
            <a:r>
              <a:rPr lang="en-US" dirty="0"/>
              <a:t>Subtraction</a:t>
            </a:r>
          </a:p>
        </p:txBody>
      </p:sp>
      <p:sp>
        <p:nvSpPr>
          <p:cNvPr id="3" name="Content Placeholder 2">
            <a:extLst>
              <a:ext uri="{FF2B5EF4-FFF2-40B4-BE49-F238E27FC236}">
                <a16:creationId xmlns="" xmlns:a16="http://schemas.microsoft.com/office/drawing/2014/main" id="{EF164249-79CE-4F15-AB00-879B604584F2}"/>
              </a:ext>
            </a:extLst>
          </p:cNvPr>
          <p:cNvSpPr>
            <a:spLocks noGrp="1"/>
          </p:cNvSpPr>
          <p:nvPr>
            <p:ph idx="1"/>
          </p:nvPr>
        </p:nvSpPr>
        <p:spPr/>
        <p:txBody>
          <a:bodyPr/>
          <a:lstStyle/>
          <a:p>
            <a:pPr>
              <a:spcBef>
                <a:spcPts val="0"/>
              </a:spcBef>
            </a:pPr>
            <a:r>
              <a:rPr lang="en-US" sz="2000" dirty="0"/>
              <a:t>sub — Integer Subtraction</a:t>
            </a:r>
          </a:p>
          <a:p>
            <a:pPr>
              <a:spcBef>
                <a:spcPts val="0"/>
              </a:spcBef>
            </a:pPr>
            <a:endParaRPr lang="en-US" sz="2000" dirty="0"/>
          </a:p>
          <a:p>
            <a:pPr>
              <a:spcBef>
                <a:spcPts val="0"/>
              </a:spcBef>
            </a:pPr>
            <a:r>
              <a:rPr lang="en-US" sz="2000" dirty="0"/>
              <a:t>stores in the value of its first operand the result of subtracting the value of its second operand from the value of its first operand. </a:t>
            </a:r>
          </a:p>
          <a:p>
            <a:pPr>
              <a:spcBef>
                <a:spcPts val="0"/>
              </a:spcBef>
            </a:pPr>
            <a:endParaRPr lang="en-US" sz="2000" dirty="0"/>
          </a:p>
          <a:p>
            <a:pPr>
              <a:spcBef>
                <a:spcPts val="0"/>
              </a:spcBef>
            </a:pPr>
            <a:r>
              <a:rPr lang="en-US" sz="2000" dirty="0"/>
              <a:t>    Syntax</a:t>
            </a:r>
          </a:p>
          <a:p>
            <a:pPr lvl="1">
              <a:spcBef>
                <a:spcPts val="0"/>
              </a:spcBef>
            </a:pPr>
            <a:r>
              <a:rPr lang="en-US" sz="1600" dirty="0">
                <a:latin typeface="Courier New" panose="02070309020205020404" pitchFamily="49" charset="0"/>
                <a:cs typeface="Courier New" panose="02070309020205020404" pitchFamily="49" charset="0"/>
              </a:rPr>
              <a:t> sub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sub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&gt;,&lt;mem&gt;</a:t>
            </a:r>
          </a:p>
          <a:p>
            <a:pPr lvl="1">
              <a:spcBef>
                <a:spcPts val="0"/>
              </a:spcBef>
            </a:pPr>
            <a:r>
              <a:rPr lang="en-US" sz="1600" dirty="0">
                <a:latin typeface="Courier New" panose="02070309020205020404" pitchFamily="49" charset="0"/>
                <a:cs typeface="Courier New" panose="02070309020205020404" pitchFamily="49" charset="0"/>
              </a:rPr>
              <a:t> sub &lt;mem&gt;,&lt;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sub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&gt;,&lt;con&gt;</a:t>
            </a:r>
          </a:p>
          <a:p>
            <a:pPr lvl="1">
              <a:spcBef>
                <a:spcPts val="0"/>
              </a:spcBef>
            </a:pPr>
            <a:r>
              <a:rPr lang="en-US" sz="1600" dirty="0">
                <a:latin typeface="Courier New" panose="02070309020205020404" pitchFamily="49" charset="0"/>
                <a:cs typeface="Courier New" panose="02070309020205020404" pitchFamily="49" charset="0"/>
              </a:rPr>
              <a:t> sub &lt;mem&gt;,&lt;con&gt;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sub al, ah </a:t>
            </a:r>
            <a:r>
              <a:rPr lang="en-US" sz="1600" dirty="0"/>
              <a:t>— AL ← AL - AH</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sub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216 </a:t>
            </a:r>
            <a:r>
              <a:rPr lang="en-US" sz="1600" dirty="0"/>
              <a:t>— subtract 216 from the value stored in EAX </a:t>
            </a:r>
          </a:p>
        </p:txBody>
      </p:sp>
      <p:sp>
        <p:nvSpPr>
          <p:cNvPr id="4" name="Slide Number Placeholder 3">
            <a:extLst>
              <a:ext uri="{FF2B5EF4-FFF2-40B4-BE49-F238E27FC236}">
                <a16:creationId xmlns="" xmlns:a16="http://schemas.microsoft.com/office/drawing/2014/main" id="{FF33DB8D-E5F2-4D74-94C2-566F2C53BFF2}"/>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2006172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E050E-6D68-4D38-9FCB-154CFB84D5C2}"/>
              </a:ext>
            </a:extLst>
          </p:cNvPr>
          <p:cNvSpPr>
            <a:spLocks noGrp="1"/>
          </p:cNvSpPr>
          <p:nvPr>
            <p:ph type="title"/>
          </p:nvPr>
        </p:nvSpPr>
        <p:spPr/>
        <p:txBody>
          <a:bodyPr/>
          <a:lstStyle/>
          <a:p>
            <a:r>
              <a:rPr lang="en-US" dirty="0"/>
              <a:t>Increment and Decrement</a:t>
            </a:r>
          </a:p>
        </p:txBody>
      </p:sp>
      <p:sp>
        <p:nvSpPr>
          <p:cNvPr id="3" name="Content Placeholder 2">
            <a:extLst>
              <a:ext uri="{FF2B5EF4-FFF2-40B4-BE49-F238E27FC236}">
                <a16:creationId xmlns="" xmlns:a16="http://schemas.microsoft.com/office/drawing/2014/main" id="{39893EC9-1995-4B5F-8D38-F29647B2AA27}"/>
              </a:ext>
            </a:extLst>
          </p:cNvPr>
          <p:cNvSpPr>
            <a:spLocks noGrp="1"/>
          </p:cNvSpPr>
          <p:nvPr>
            <p:ph idx="1"/>
          </p:nvPr>
        </p:nvSpPr>
        <p:spPr/>
        <p:txBody>
          <a:bodyPr/>
          <a:lstStyle/>
          <a:p>
            <a:pPr>
              <a:spcBef>
                <a:spcPts val="0"/>
              </a:spcBef>
            </a:pPr>
            <a:r>
              <a:rPr lang="en-US" sz="2000" dirty="0" err="1"/>
              <a:t>inc</a:t>
            </a:r>
            <a:r>
              <a:rPr lang="en-US" sz="2000" dirty="0"/>
              <a:t>, </a:t>
            </a:r>
            <a:r>
              <a:rPr lang="en-US" sz="2000" dirty="0" err="1"/>
              <a:t>dec</a:t>
            </a:r>
            <a:r>
              <a:rPr lang="en-US" sz="2000" dirty="0"/>
              <a:t> — Increment, Decrement</a:t>
            </a:r>
          </a:p>
          <a:p>
            <a:pPr>
              <a:spcBef>
                <a:spcPts val="0"/>
              </a:spcBef>
            </a:pPr>
            <a:endParaRPr lang="en-US" sz="2000" dirty="0"/>
          </a:p>
          <a:p>
            <a:pPr>
              <a:spcBef>
                <a:spcPts val="0"/>
              </a:spcBef>
            </a:pPr>
            <a:r>
              <a:rPr lang="en-US" sz="2000" dirty="0"/>
              <a:t>The </a:t>
            </a:r>
            <a:r>
              <a:rPr lang="en-US" sz="2000" dirty="0" err="1"/>
              <a:t>inc</a:t>
            </a:r>
            <a:r>
              <a:rPr lang="en-US" sz="2000" dirty="0"/>
              <a:t> increments the contents of its operand by one. The </a:t>
            </a:r>
            <a:r>
              <a:rPr lang="en-US" sz="2000" dirty="0" err="1"/>
              <a:t>dec</a:t>
            </a:r>
            <a:r>
              <a:rPr lang="en-US" sz="2000" dirty="0"/>
              <a:t> instruction decrements the contents of its operand by one.</a:t>
            </a:r>
          </a:p>
          <a:p>
            <a:pPr>
              <a:spcBef>
                <a:spcPts val="0"/>
              </a:spcBef>
            </a:pPr>
            <a:endParaRPr lang="en-US" sz="2000" dirty="0"/>
          </a:p>
          <a:p>
            <a:pPr>
              <a:spcBef>
                <a:spcPts val="0"/>
              </a:spcBef>
            </a:pPr>
            <a:r>
              <a:rPr lang="en-US" sz="2000" dirty="0"/>
              <a:t>    Syntax</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inc</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inc</a:t>
            </a:r>
            <a:r>
              <a:rPr lang="en-US" sz="1600" dirty="0">
                <a:latin typeface="Courier New" panose="02070309020205020404" pitchFamily="49" charset="0"/>
                <a:cs typeface="Courier New" panose="02070309020205020404" pitchFamily="49" charset="0"/>
              </a:rPr>
              <a:t> &lt;mem&gt;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a:t>
            </a:r>
            <a:r>
              <a:rPr lang="en-US" sz="1600" dirty="0">
                <a:latin typeface="Courier New" panose="02070309020205020404" pitchFamily="49" charset="0"/>
                <a:cs typeface="Courier New" panose="02070309020205020404" pitchFamily="49" charset="0"/>
              </a:rPr>
              <a:t> &lt;mem&gt;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dec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a:t>— subtract one from the contents of EAX.</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inc</a:t>
            </a:r>
            <a:r>
              <a:rPr lang="en-US" sz="1600" dirty="0">
                <a:latin typeface="Courier New" panose="02070309020205020404" pitchFamily="49" charset="0"/>
                <a:cs typeface="Courier New" panose="02070309020205020404" pitchFamily="49" charset="0"/>
              </a:rPr>
              <a:t> DWORD PTR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a:t>— add one to the 32-bit integer stored at location </a:t>
            </a:r>
            <a:r>
              <a:rPr lang="en-US" sz="1600" dirty="0" err="1"/>
              <a:t>var</a:t>
            </a:r>
            <a:r>
              <a:rPr lang="en-US" sz="1600" dirty="0"/>
              <a:t> </a:t>
            </a:r>
          </a:p>
        </p:txBody>
      </p:sp>
      <p:sp>
        <p:nvSpPr>
          <p:cNvPr id="4" name="Slide Number Placeholder 3">
            <a:extLst>
              <a:ext uri="{FF2B5EF4-FFF2-40B4-BE49-F238E27FC236}">
                <a16:creationId xmlns="" xmlns:a16="http://schemas.microsoft.com/office/drawing/2014/main" id="{F51CE965-3D1F-44E1-9683-5E4131E23CD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1040881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0CEBDF-2D02-46B1-81AF-A0A38CC703EE}"/>
              </a:ext>
            </a:extLst>
          </p:cNvPr>
          <p:cNvSpPr>
            <a:spLocks noGrp="1"/>
          </p:cNvSpPr>
          <p:nvPr>
            <p:ph type="title"/>
          </p:nvPr>
        </p:nvSpPr>
        <p:spPr/>
        <p:txBody>
          <a:bodyPr/>
          <a:lstStyle/>
          <a:p>
            <a:r>
              <a:rPr lang="en-US" dirty="0"/>
              <a:t>Integer Multiplication</a:t>
            </a:r>
          </a:p>
        </p:txBody>
      </p:sp>
      <p:sp>
        <p:nvSpPr>
          <p:cNvPr id="3" name="Content Placeholder 2">
            <a:extLst>
              <a:ext uri="{FF2B5EF4-FFF2-40B4-BE49-F238E27FC236}">
                <a16:creationId xmlns="" xmlns:a16="http://schemas.microsoft.com/office/drawing/2014/main" id="{5B8ACB56-0DAE-4139-921C-EB5F9D3F6211}"/>
              </a:ext>
            </a:extLst>
          </p:cNvPr>
          <p:cNvSpPr>
            <a:spLocks noGrp="1"/>
          </p:cNvSpPr>
          <p:nvPr>
            <p:ph idx="1"/>
          </p:nvPr>
        </p:nvSpPr>
        <p:spPr/>
        <p:txBody>
          <a:bodyPr/>
          <a:lstStyle/>
          <a:p>
            <a:pPr>
              <a:spcBef>
                <a:spcPts val="0"/>
              </a:spcBef>
            </a:pPr>
            <a:r>
              <a:rPr lang="en-US" sz="1800" dirty="0" err="1"/>
              <a:t>imul</a:t>
            </a:r>
            <a:r>
              <a:rPr lang="en-US" sz="1800" dirty="0"/>
              <a:t> — Integer Multiplication</a:t>
            </a:r>
          </a:p>
          <a:p>
            <a:pPr>
              <a:spcBef>
                <a:spcPts val="0"/>
              </a:spcBef>
            </a:pPr>
            <a:endParaRPr lang="en-US" sz="1800" dirty="0"/>
          </a:p>
          <a:p>
            <a:pPr>
              <a:spcBef>
                <a:spcPts val="0"/>
              </a:spcBef>
            </a:pPr>
            <a:r>
              <a:rPr lang="en-US" sz="1800" dirty="0"/>
              <a:t>two-operand form multiplies its two operands together and stores the result in the first operand. The result (i.e. first) operand must be a register.</a:t>
            </a:r>
          </a:p>
          <a:p>
            <a:pPr>
              <a:spcBef>
                <a:spcPts val="0"/>
              </a:spcBef>
            </a:pPr>
            <a:endParaRPr lang="en-US" sz="1800" dirty="0"/>
          </a:p>
          <a:p>
            <a:pPr>
              <a:spcBef>
                <a:spcPts val="0"/>
              </a:spcBef>
            </a:pPr>
            <a:r>
              <a:rPr lang="en-US" sz="1800" dirty="0"/>
              <a:t>three operand form multiplies its second and third operands together and stores the result in its first operand. Again, the result operand must be a register. Furthermore, the third operand is restricted to being a constant value.</a:t>
            </a:r>
          </a:p>
          <a:p>
            <a:pPr>
              <a:spcBef>
                <a:spcPts val="0"/>
              </a:spcBef>
            </a:pPr>
            <a:endParaRPr lang="en-US" sz="1800" dirty="0"/>
          </a:p>
          <a:p>
            <a:pPr>
              <a:spcBef>
                <a:spcPts val="0"/>
              </a:spcBef>
            </a:pPr>
            <a:r>
              <a:rPr lang="en-US" sz="1800" dirty="0"/>
              <a:t>    Syntax</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imul</a:t>
            </a:r>
            <a:r>
              <a:rPr lang="en-US" sz="1400" dirty="0">
                <a:latin typeface="Courier New" panose="02070309020205020404" pitchFamily="49" charset="0"/>
                <a:cs typeface="Courier New" panose="02070309020205020404" pitchFamily="49" charset="0"/>
              </a:rPr>
              <a:t> &lt;reg32&gt;,&lt;reg32&gt;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imul</a:t>
            </a:r>
            <a:r>
              <a:rPr lang="en-US" sz="1400" dirty="0">
                <a:latin typeface="Courier New" panose="02070309020205020404" pitchFamily="49" charset="0"/>
                <a:cs typeface="Courier New" panose="02070309020205020404" pitchFamily="49" charset="0"/>
              </a:rPr>
              <a:t> &lt;reg32&gt;,&lt;mem&gt;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imul</a:t>
            </a:r>
            <a:r>
              <a:rPr lang="en-US" sz="1400" dirty="0">
                <a:latin typeface="Courier New" panose="02070309020205020404" pitchFamily="49" charset="0"/>
                <a:cs typeface="Courier New" panose="02070309020205020404" pitchFamily="49" charset="0"/>
              </a:rPr>
              <a:t> &lt;reg32&gt;,&lt;reg32&gt;,&lt;con&gt;</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imul</a:t>
            </a:r>
            <a:r>
              <a:rPr lang="en-US" sz="1400" dirty="0">
                <a:latin typeface="Courier New" panose="02070309020205020404" pitchFamily="49" charset="0"/>
                <a:cs typeface="Courier New" panose="02070309020205020404" pitchFamily="49" charset="0"/>
              </a:rPr>
              <a:t> &lt;reg32&gt;,&lt;mem&gt;,&lt;con&gt;</a:t>
            </a:r>
          </a:p>
          <a:p>
            <a:pPr>
              <a:spcBef>
                <a:spcPts val="0"/>
              </a:spcBef>
            </a:pPr>
            <a:endParaRPr lang="en-US" sz="1800" dirty="0"/>
          </a:p>
          <a:p>
            <a:pPr>
              <a:spcBef>
                <a:spcPts val="0"/>
              </a:spcBef>
            </a:pPr>
            <a:r>
              <a:rPr lang="en-US" sz="1800" dirty="0"/>
              <a:t>    Examples</a:t>
            </a:r>
          </a:p>
          <a:p>
            <a:pPr lvl="1">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imul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eax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a:t>— multiply the contents of EAX by the 32-bit contents of the memory location var. Store the result in EAX.</a:t>
            </a:r>
          </a:p>
          <a:p>
            <a:pPr lvl="1">
              <a:spcBef>
                <a:spcPts val="0"/>
              </a:spcBef>
            </a:pPr>
            <a:r>
              <a:rPr lang="en-US" sz="1400" dirty="0"/>
              <a:t>   </a:t>
            </a:r>
            <a:r>
              <a:rPr lang="en-US" sz="1400" dirty="0" err="1">
                <a:latin typeface="Courier New" panose="02070309020205020404" pitchFamily="49" charset="0"/>
                <a:cs typeface="Courier New" panose="02070309020205020404" pitchFamily="49" charset="0"/>
              </a:rPr>
              <a:t>imul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esi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edi</a:t>
            </a:r>
            <a:r>
              <a:rPr lang="en-US" sz="1400" dirty="0">
                <a:latin typeface="Courier New" panose="02070309020205020404" pitchFamily="49" charset="0"/>
                <a:cs typeface="Courier New" panose="02070309020205020404" pitchFamily="49" charset="0"/>
              </a:rPr>
              <a:t>, 25 </a:t>
            </a:r>
            <a:r>
              <a:rPr lang="en-US" sz="1400" dirty="0"/>
              <a:t>— ESI → EDI * 25</a:t>
            </a:r>
          </a:p>
          <a:p>
            <a:endParaRPr lang="en-US" dirty="0"/>
          </a:p>
        </p:txBody>
      </p:sp>
      <p:sp>
        <p:nvSpPr>
          <p:cNvPr id="4" name="Slide Number Placeholder 3">
            <a:extLst>
              <a:ext uri="{FF2B5EF4-FFF2-40B4-BE49-F238E27FC236}">
                <a16:creationId xmlns="" xmlns:a16="http://schemas.microsoft.com/office/drawing/2014/main" id="{B0558726-49DD-426C-B3E5-BA55503CDEA6}"/>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1072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A1F73-28E6-4B24-9507-B46BBA18B387}"/>
              </a:ext>
            </a:extLst>
          </p:cNvPr>
          <p:cNvSpPr>
            <a:spLocks noGrp="1"/>
          </p:cNvSpPr>
          <p:nvPr>
            <p:ph type="title"/>
          </p:nvPr>
        </p:nvSpPr>
        <p:spPr/>
        <p:txBody>
          <a:bodyPr/>
          <a:lstStyle/>
          <a:p>
            <a:r>
              <a:rPr lang="en-US" dirty="0"/>
              <a:t>Integer Division</a:t>
            </a:r>
          </a:p>
        </p:txBody>
      </p:sp>
      <p:sp>
        <p:nvSpPr>
          <p:cNvPr id="3" name="Content Placeholder 2">
            <a:extLst>
              <a:ext uri="{FF2B5EF4-FFF2-40B4-BE49-F238E27FC236}">
                <a16:creationId xmlns="" xmlns:a16="http://schemas.microsoft.com/office/drawing/2014/main" id="{FA38DEAF-8873-4B31-8114-BC40F3025886}"/>
              </a:ext>
            </a:extLst>
          </p:cNvPr>
          <p:cNvSpPr>
            <a:spLocks noGrp="1"/>
          </p:cNvSpPr>
          <p:nvPr>
            <p:ph idx="1"/>
          </p:nvPr>
        </p:nvSpPr>
        <p:spPr/>
        <p:txBody>
          <a:bodyPr/>
          <a:lstStyle/>
          <a:p>
            <a:pPr>
              <a:spcBef>
                <a:spcPts val="0"/>
              </a:spcBef>
            </a:pPr>
            <a:r>
              <a:rPr lang="en-US" sz="2000" dirty="0" err="1"/>
              <a:t>idiv</a:t>
            </a:r>
            <a:r>
              <a:rPr lang="en-US" sz="2000" dirty="0"/>
              <a:t> — Integer Division</a:t>
            </a:r>
          </a:p>
          <a:p>
            <a:pPr>
              <a:spcBef>
                <a:spcPts val="0"/>
              </a:spcBef>
            </a:pPr>
            <a:endParaRPr lang="en-US" sz="2000" dirty="0"/>
          </a:p>
          <a:p>
            <a:pPr>
              <a:spcBef>
                <a:spcPts val="0"/>
              </a:spcBef>
            </a:pPr>
            <a:r>
              <a:rPr lang="en-US" sz="2000" dirty="0"/>
              <a:t>divides the contents of the 64 bit integer EDX:EAX (constructed by viewing EDX as the most significant four bytes and EAX as the least significant four bytes) by the specified operand value. The quotient result of the division is stored into EAX, and remainder is placed in EDX.</a:t>
            </a:r>
          </a:p>
          <a:p>
            <a:pPr>
              <a:spcBef>
                <a:spcPts val="0"/>
              </a:spcBef>
            </a:pPr>
            <a:endParaRPr lang="en-US" sz="2000" dirty="0"/>
          </a:p>
          <a:p>
            <a:pPr>
              <a:spcBef>
                <a:spcPts val="0"/>
              </a:spcBef>
            </a:pPr>
            <a:r>
              <a:rPr lang="en-US" sz="2000" dirty="0"/>
              <a:t>    Syntax</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idiv</a:t>
            </a:r>
            <a:r>
              <a:rPr lang="en-US" sz="1600" dirty="0">
                <a:latin typeface="Courier New" panose="02070309020205020404" pitchFamily="49" charset="0"/>
                <a:cs typeface="Courier New" panose="02070309020205020404" pitchFamily="49" charset="0"/>
              </a:rPr>
              <a:t> &lt;reg32&gt;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idiv</a:t>
            </a:r>
            <a:r>
              <a:rPr lang="en-US" sz="1600" dirty="0">
                <a:latin typeface="Courier New" panose="02070309020205020404" pitchFamily="49" charset="0"/>
                <a:cs typeface="Courier New" panose="02070309020205020404" pitchFamily="49" charset="0"/>
              </a:rPr>
              <a:t> &lt;mem&gt;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idiv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ebx</a:t>
            </a:r>
            <a:r>
              <a:rPr lang="en-US" sz="1600" dirty="0">
                <a:latin typeface="Courier New" panose="02070309020205020404" pitchFamily="49" charset="0"/>
                <a:cs typeface="Courier New" panose="02070309020205020404" pitchFamily="49" charset="0"/>
              </a:rPr>
              <a:t> </a:t>
            </a:r>
            <a:r>
              <a:rPr lang="en-US" sz="1600" dirty="0"/>
              <a:t>— divide the contents of EDX:EAX by the contents of EBX. Place the quotient in EAX and the remainder in EDX.</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idiv</a:t>
            </a:r>
            <a:r>
              <a:rPr lang="en-US" sz="1600" dirty="0">
                <a:latin typeface="Courier New" panose="02070309020205020404" pitchFamily="49" charset="0"/>
                <a:cs typeface="Courier New" panose="02070309020205020404" pitchFamily="49" charset="0"/>
              </a:rPr>
              <a:t> DWORD PTR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a:t>— divide the contents of EDX:EAX by the 32-bit value stored at memory location var. Place the quotient in EAX and the remainder in EDX.</a:t>
            </a:r>
          </a:p>
          <a:p>
            <a:pPr marL="0" indent="0">
              <a:buNone/>
            </a:pPr>
            <a:endParaRPr lang="en-US" dirty="0"/>
          </a:p>
        </p:txBody>
      </p:sp>
      <p:sp>
        <p:nvSpPr>
          <p:cNvPr id="4" name="Slide Number Placeholder 3">
            <a:extLst>
              <a:ext uri="{FF2B5EF4-FFF2-40B4-BE49-F238E27FC236}">
                <a16:creationId xmlns="" xmlns:a16="http://schemas.microsoft.com/office/drawing/2014/main" id="{36D3FBB0-7268-4E52-9AAD-BE5420A7E5D0}"/>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custDataLst>
      <p:tags r:id="rId1"/>
    </p:custDataLst>
    <p:extLst>
      <p:ext uri="{BB962C8B-B14F-4D97-AF65-F5344CB8AC3E}">
        <p14:creationId xmlns:p14="http://schemas.microsoft.com/office/powerpoint/2010/main" val="57943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8C3215-6892-4680-B2FA-0D7F38F36BDD}"/>
              </a:ext>
            </a:extLst>
          </p:cNvPr>
          <p:cNvSpPr>
            <a:spLocks noGrp="1"/>
          </p:cNvSpPr>
          <p:nvPr>
            <p:ph type="title"/>
          </p:nvPr>
        </p:nvSpPr>
        <p:spPr/>
        <p:txBody>
          <a:bodyPr/>
          <a:lstStyle/>
          <a:p>
            <a:r>
              <a:rPr lang="en-US" dirty="0"/>
              <a:t>Bitwise logic</a:t>
            </a:r>
          </a:p>
        </p:txBody>
      </p:sp>
      <p:sp>
        <p:nvSpPr>
          <p:cNvPr id="3" name="Content Placeholder 2">
            <a:extLst>
              <a:ext uri="{FF2B5EF4-FFF2-40B4-BE49-F238E27FC236}">
                <a16:creationId xmlns="" xmlns:a16="http://schemas.microsoft.com/office/drawing/2014/main" id="{B90076ED-AF9E-4BAB-9418-BE267081720E}"/>
              </a:ext>
            </a:extLst>
          </p:cNvPr>
          <p:cNvSpPr>
            <a:spLocks noGrp="1"/>
          </p:cNvSpPr>
          <p:nvPr>
            <p:ph idx="1"/>
          </p:nvPr>
        </p:nvSpPr>
        <p:spPr/>
        <p:txBody>
          <a:bodyPr/>
          <a:lstStyle/>
          <a:p>
            <a:pPr>
              <a:spcBef>
                <a:spcPts val="0"/>
              </a:spcBef>
            </a:pPr>
            <a:r>
              <a:rPr lang="en-US" sz="2000" dirty="0"/>
              <a:t>and, or, </a:t>
            </a:r>
            <a:r>
              <a:rPr lang="en-US" sz="2000" dirty="0" err="1"/>
              <a:t>xor</a:t>
            </a:r>
            <a:r>
              <a:rPr lang="en-US" sz="2000" dirty="0"/>
              <a:t> — Bitwise logical and, or and exclusive or</a:t>
            </a:r>
          </a:p>
          <a:p>
            <a:pPr>
              <a:spcBef>
                <a:spcPts val="0"/>
              </a:spcBef>
            </a:pPr>
            <a:endParaRPr lang="en-US" sz="2000" dirty="0"/>
          </a:p>
          <a:p>
            <a:pPr>
              <a:spcBef>
                <a:spcPts val="0"/>
              </a:spcBef>
            </a:pPr>
            <a:r>
              <a:rPr lang="en-US" sz="2000" dirty="0"/>
              <a:t>perform the specified logical operation (logical bitwise and, or, and exclusive or, respectively) on their operands, placing the result in the first operand location.</a:t>
            </a:r>
          </a:p>
          <a:p>
            <a:pPr>
              <a:spcBef>
                <a:spcPts val="0"/>
              </a:spcBef>
            </a:pPr>
            <a:endParaRPr lang="en-US" sz="2000" dirty="0"/>
          </a:p>
          <a:p>
            <a:pPr>
              <a:spcBef>
                <a:spcPts val="0"/>
              </a:spcBef>
            </a:pPr>
            <a:r>
              <a:rPr lang="en-US" sz="2000" dirty="0"/>
              <a:t>    Syntax  (</a:t>
            </a:r>
            <a:r>
              <a:rPr lang="en-US" sz="2000" dirty="0">
                <a:latin typeface="Courier New" panose="02070309020205020404" pitchFamily="49" charset="0"/>
                <a:cs typeface="Courier New" panose="02070309020205020404" pitchFamily="49" charset="0"/>
              </a:rPr>
              <a:t>&lt;</a:t>
            </a:r>
            <a:r>
              <a:rPr lang="en-US" sz="2000" i="1" dirty="0">
                <a:latin typeface="Courier New" panose="02070309020205020404" pitchFamily="49" charset="0"/>
                <a:cs typeface="Courier New" panose="02070309020205020404" pitchFamily="49" charset="0"/>
              </a:rPr>
              <a:t>op&gt;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is </a:t>
            </a:r>
            <a:r>
              <a:rPr lang="en-US" sz="2000" dirty="0">
                <a:latin typeface="Courier New" panose="02070309020205020404" pitchFamily="49" charset="0"/>
                <a:cs typeface="Courier New" panose="02070309020205020404" pitchFamily="49" charset="0"/>
              </a:rPr>
              <a:t>and</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or</a:t>
            </a:r>
            <a:r>
              <a:rPr lang="en-US" sz="2000" dirty="0">
                <a:cs typeface="Courier New" panose="02070309020205020404" pitchFamily="49" charset="0"/>
              </a:rPr>
              <a:t> </a:t>
            </a:r>
            <a:r>
              <a:rPr lang="en-US" sz="2000" dirty="0" smtClean="0">
                <a:cs typeface="Courier New" panose="02070309020205020404" pitchFamily="49" charset="0"/>
              </a:rPr>
              <a:t> </a:t>
            </a:r>
            <a:r>
              <a:rPr lang="en-US" sz="2000" dirty="0" err="1" smtClean="0">
                <a:cs typeface="Courier New" panose="02070309020205020404" pitchFamily="49" charset="0"/>
              </a:rPr>
              <a:t>or</a:t>
            </a:r>
            <a:r>
              <a:rPr lang="en-US" sz="2000" dirty="0" smtClean="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xor</a:t>
            </a:r>
            <a:r>
              <a:rPr lang="en-US" sz="2000" dirty="0">
                <a:latin typeface="Courier New" panose="02070309020205020404" pitchFamily="49" charset="0"/>
                <a:cs typeface="Courier New" panose="02070309020205020404" pitchFamily="49" charset="0"/>
              </a:rPr>
              <a:t>)</a:t>
            </a:r>
            <a:endParaRPr lang="en-US" sz="2000" dirty="0"/>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op&gt;</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op&gt;</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&gt;,&lt;mem&gt;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op&gt;</a:t>
            </a:r>
            <a:r>
              <a:rPr lang="en-US" sz="1600" dirty="0">
                <a:latin typeface="Courier New" panose="02070309020205020404" pitchFamily="49" charset="0"/>
                <a:cs typeface="Courier New" panose="02070309020205020404" pitchFamily="49" charset="0"/>
              </a:rPr>
              <a:t> &lt;mem&gt;,&lt;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op&gt;</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&gt;,&lt;con&gt;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op&gt;</a:t>
            </a:r>
            <a:r>
              <a:rPr lang="en-US" sz="1600" dirty="0">
                <a:latin typeface="Courier New" panose="02070309020205020404" pitchFamily="49" charset="0"/>
                <a:cs typeface="Courier New" panose="02070309020205020404" pitchFamily="49" charset="0"/>
              </a:rPr>
              <a:t> &lt;mem&gt;,&lt;con&gt;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and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0fH</a:t>
            </a:r>
            <a:r>
              <a:rPr lang="en-US" sz="1600" dirty="0"/>
              <a:t> — clear all but the last 4 bits of EAX.</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xor</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eax</a:t>
            </a:r>
            <a:r>
              <a:rPr lang="en-US" sz="1600" dirty="0" smtClean="0">
                <a:latin typeface="Courier New" panose="02070309020205020404" pitchFamily="49" charset="0"/>
                <a:cs typeface="Courier New" panose="02070309020205020404" pitchFamily="49" charset="0"/>
              </a:rPr>
              <a:t> </a:t>
            </a:r>
            <a:r>
              <a:rPr lang="en-US" sz="1600" dirty="0"/>
              <a:t>— set the contents of </a:t>
            </a:r>
            <a:r>
              <a:rPr lang="en-US" sz="1600" dirty="0" smtClean="0"/>
              <a:t>EAX </a:t>
            </a:r>
            <a:r>
              <a:rPr lang="en-US" sz="1600" dirty="0"/>
              <a:t>to zero. </a:t>
            </a:r>
          </a:p>
        </p:txBody>
      </p:sp>
      <p:sp>
        <p:nvSpPr>
          <p:cNvPr id="4" name="Slide Number Placeholder 3">
            <a:extLst>
              <a:ext uri="{FF2B5EF4-FFF2-40B4-BE49-F238E27FC236}">
                <a16:creationId xmlns="" xmlns:a16="http://schemas.microsoft.com/office/drawing/2014/main" id="{9A4FBC44-226A-42B2-A360-FF33D55FADE3}"/>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4115571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39DC16-9D10-41EE-8969-CFB749F17911}"/>
              </a:ext>
            </a:extLst>
          </p:cNvPr>
          <p:cNvSpPr>
            <a:spLocks noGrp="1"/>
          </p:cNvSpPr>
          <p:nvPr>
            <p:ph type="title"/>
          </p:nvPr>
        </p:nvSpPr>
        <p:spPr/>
        <p:txBody>
          <a:bodyPr/>
          <a:lstStyle/>
          <a:p>
            <a:r>
              <a:rPr lang="en-US" dirty="0"/>
              <a:t>Bitwise Logical not</a:t>
            </a:r>
          </a:p>
        </p:txBody>
      </p:sp>
      <p:sp>
        <p:nvSpPr>
          <p:cNvPr id="3" name="Content Placeholder 2">
            <a:extLst>
              <a:ext uri="{FF2B5EF4-FFF2-40B4-BE49-F238E27FC236}">
                <a16:creationId xmlns="" xmlns:a16="http://schemas.microsoft.com/office/drawing/2014/main" id="{8FA4066D-C297-451F-92F1-9A1807680DE7}"/>
              </a:ext>
            </a:extLst>
          </p:cNvPr>
          <p:cNvSpPr>
            <a:spLocks noGrp="1"/>
          </p:cNvSpPr>
          <p:nvPr>
            <p:ph idx="1"/>
          </p:nvPr>
        </p:nvSpPr>
        <p:spPr/>
        <p:txBody>
          <a:bodyPr/>
          <a:lstStyle/>
          <a:p>
            <a:pPr>
              <a:spcBef>
                <a:spcPts val="0"/>
              </a:spcBef>
            </a:pPr>
            <a:r>
              <a:rPr lang="en-US" sz="2000" dirty="0"/>
              <a:t>not — Bitwise Logical Not</a:t>
            </a:r>
          </a:p>
          <a:p>
            <a:pPr>
              <a:spcBef>
                <a:spcPts val="0"/>
              </a:spcBef>
            </a:pPr>
            <a:endParaRPr lang="en-US" sz="2000" dirty="0"/>
          </a:p>
          <a:p>
            <a:pPr>
              <a:spcBef>
                <a:spcPts val="0"/>
              </a:spcBef>
            </a:pPr>
            <a:r>
              <a:rPr lang="en-US" sz="2000" dirty="0"/>
              <a:t>Logically negates the operand contents (that is, flips all bit values in the operand).</a:t>
            </a:r>
          </a:p>
          <a:p>
            <a:pPr>
              <a:spcBef>
                <a:spcPts val="0"/>
              </a:spcBef>
            </a:pPr>
            <a:endParaRPr lang="en-US" sz="2000" dirty="0"/>
          </a:p>
          <a:p>
            <a:pPr>
              <a:spcBef>
                <a:spcPts val="0"/>
              </a:spcBef>
            </a:pPr>
            <a:r>
              <a:rPr lang="en-US" sz="2000" dirty="0"/>
              <a:t>    Syntax</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not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not &lt;mem&gt;</a:t>
            </a:r>
          </a:p>
          <a:p>
            <a:pPr>
              <a:spcBef>
                <a:spcPts val="0"/>
              </a:spcBef>
            </a:pPr>
            <a:endParaRPr lang="en-US" sz="2000" dirty="0"/>
          </a:p>
          <a:p>
            <a:pPr>
              <a:spcBef>
                <a:spcPts val="0"/>
              </a:spcBef>
            </a:pPr>
            <a:r>
              <a:rPr lang="en-US" sz="2000" dirty="0"/>
              <a:t>    Example</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not BYTE PTR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a:t>— negate all bits in the byte at the memory location var. </a:t>
            </a:r>
          </a:p>
        </p:txBody>
      </p:sp>
      <p:sp>
        <p:nvSpPr>
          <p:cNvPr id="4" name="Slide Number Placeholder 3">
            <a:extLst>
              <a:ext uri="{FF2B5EF4-FFF2-40B4-BE49-F238E27FC236}">
                <a16:creationId xmlns="" xmlns:a16="http://schemas.microsoft.com/office/drawing/2014/main" id="{9BB2A723-942A-4993-89BD-B684D912FFB8}"/>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216801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59E31F-8878-424D-B309-D773D81AE792}"/>
              </a:ext>
            </a:extLst>
          </p:cNvPr>
          <p:cNvSpPr>
            <a:spLocks noGrp="1"/>
          </p:cNvSpPr>
          <p:nvPr>
            <p:ph type="title"/>
          </p:nvPr>
        </p:nvSpPr>
        <p:spPr/>
        <p:txBody>
          <a:bodyPr/>
          <a:lstStyle/>
          <a:p>
            <a:r>
              <a:rPr lang="en-US" dirty="0"/>
              <a:t>Negation</a:t>
            </a:r>
          </a:p>
        </p:txBody>
      </p:sp>
      <p:sp>
        <p:nvSpPr>
          <p:cNvPr id="3" name="Content Placeholder 2">
            <a:extLst>
              <a:ext uri="{FF2B5EF4-FFF2-40B4-BE49-F238E27FC236}">
                <a16:creationId xmlns="" xmlns:a16="http://schemas.microsoft.com/office/drawing/2014/main" id="{F986330F-D016-40D9-9270-DD290483D74F}"/>
              </a:ext>
            </a:extLst>
          </p:cNvPr>
          <p:cNvSpPr>
            <a:spLocks noGrp="1"/>
          </p:cNvSpPr>
          <p:nvPr>
            <p:ph idx="1"/>
          </p:nvPr>
        </p:nvSpPr>
        <p:spPr/>
        <p:txBody>
          <a:bodyPr/>
          <a:lstStyle/>
          <a:p>
            <a:pPr>
              <a:spcBef>
                <a:spcPts val="0"/>
              </a:spcBef>
            </a:pPr>
            <a:r>
              <a:rPr lang="en-US" sz="2000" dirty="0"/>
              <a:t>neg — Negate</a:t>
            </a:r>
          </a:p>
          <a:p>
            <a:pPr>
              <a:spcBef>
                <a:spcPts val="0"/>
              </a:spcBef>
            </a:pPr>
            <a:endParaRPr lang="en-US" sz="2000" dirty="0"/>
          </a:p>
          <a:p>
            <a:pPr>
              <a:spcBef>
                <a:spcPts val="0"/>
              </a:spcBef>
            </a:pPr>
            <a:r>
              <a:rPr lang="en-US" sz="2000" dirty="0"/>
              <a:t>    Performs the two's complement negation of the operand contents.</a:t>
            </a:r>
          </a:p>
          <a:p>
            <a:pPr>
              <a:spcBef>
                <a:spcPts val="0"/>
              </a:spcBef>
            </a:pPr>
            <a:endParaRPr lang="en-US" sz="2000" dirty="0"/>
          </a:p>
          <a:p>
            <a:pPr>
              <a:spcBef>
                <a:spcPts val="0"/>
              </a:spcBef>
            </a:pPr>
            <a:r>
              <a:rPr lang="en-US" sz="2000" dirty="0"/>
              <a:t>    Syntax</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neg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neg &lt;mem&gt;</a:t>
            </a:r>
          </a:p>
          <a:p>
            <a:pPr lvl="1">
              <a:spcBef>
                <a:spcPts val="0"/>
              </a:spcBef>
            </a:pPr>
            <a:endParaRPr lang="en-US" sz="1600" dirty="0"/>
          </a:p>
          <a:p>
            <a:pPr>
              <a:spcBef>
                <a:spcPts val="0"/>
              </a:spcBef>
            </a:pPr>
            <a:r>
              <a:rPr lang="en-US" sz="2000" dirty="0"/>
              <a:t>    Example</a:t>
            </a:r>
          </a:p>
          <a:p>
            <a:pPr lvl="1">
              <a:spcBef>
                <a:spcPts val="0"/>
              </a:spcBef>
            </a:pPr>
            <a:r>
              <a:rPr lang="en-US" sz="1600" dirty="0"/>
              <a:t>   </a:t>
            </a:r>
            <a:r>
              <a:rPr lang="en-US" sz="1600" dirty="0">
                <a:latin typeface="Courier New" panose="02070309020205020404" pitchFamily="49" charset="0"/>
                <a:cs typeface="Courier New" panose="02070309020205020404" pitchFamily="49" charset="0"/>
              </a:rPr>
              <a:t>neg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a:t>— EAX → - EAX </a:t>
            </a:r>
          </a:p>
        </p:txBody>
      </p:sp>
      <p:sp>
        <p:nvSpPr>
          <p:cNvPr id="4" name="Slide Number Placeholder 3">
            <a:extLst>
              <a:ext uri="{FF2B5EF4-FFF2-40B4-BE49-F238E27FC236}">
                <a16:creationId xmlns="" xmlns:a16="http://schemas.microsoft.com/office/drawing/2014/main" id="{01FF8B28-1BB5-467D-BD81-9F681F82E30A}"/>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08471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22F72-6023-44F1-9747-E3335CB7BAE6}"/>
              </a:ext>
            </a:extLst>
          </p:cNvPr>
          <p:cNvSpPr>
            <a:spLocks noGrp="1"/>
          </p:cNvSpPr>
          <p:nvPr>
            <p:ph type="title"/>
          </p:nvPr>
        </p:nvSpPr>
        <p:spPr/>
        <p:txBody>
          <a:bodyPr/>
          <a:lstStyle/>
          <a:p>
            <a:r>
              <a:rPr lang="en-US" dirty="0"/>
              <a:t>Shifting</a:t>
            </a:r>
          </a:p>
        </p:txBody>
      </p:sp>
      <p:sp>
        <p:nvSpPr>
          <p:cNvPr id="3" name="Content Placeholder 2">
            <a:extLst>
              <a:ext uri="{FF2B5EF4-FFF2-40B4-BE49-F238E27FC236}">
                <a16:creationId xmlns="" xmlns:a16="http://schemas.microsoft.com/office/drawing/2014/main" id="{E01333CC-B455-4713-B207-85B27468D35B}"/>
              </a:ext>
            </a:extLst>
          </p:cNvPr>
          <p:cNvSpPr>
            <a:spLocks noGrp="1"/>
          </p:cNvSpPr>
          <p:nvPr>
            <p:ph idx="1"/>
          </p:nvPr>
        </p:nvSpPr>
        <p:spPr/>
        <p:txBody>
          <a:bodyPr/>
          <a:lstStyle/>
          <a:p>
            <a:pPr>
              <a:spcBef>
                <a:spcPts val="0"/>
              </a:spcBef>
            </a:pPr>
            <a:r>
              <a:rPr lang="en-US" sz="2000" dirty="0" err="1"/>
              <a:t>shl</a:t>
            </a:r>
            <a:r>
              <a:rPr lang="en-US" sz="2000" dirty="0"/>
              <a:t>, </a:t>
            </a:r>
            <a:r>
              <a:rPr lang="en-US" sz="2000" dirty="0" err="1"/>
              <a:t>shr</a:t>
            </a:r>
            <a:r>
              <a:rPr lang="en-US" sz="2000" dirty="0"/>
              <a:t> — Shift Left, Shift Right</a:t>
            </a:r>
          </a:p>
          <a:p>
            <a:pPr>
              <a:spcBef>
                <a:spcPts val="0"/>
              </a:spcBef>
            </a:pPr>
            <a:endParaRPr lang="en-US" sz="2000" dirty="0"/>
          </a:p>
          <a:p>
            <a:pPr>
              <a:spcBef>
                <a:spcPts val="0"/>
              </a:spcBef>
            </a:pPr>
            <a:r>
              <a:rPr lang="en-US" sz="2000" dirty="0"/>
              <a:t>shift the bits in their first operand's contents left and right, padding the resulting empty bit positions with zeros. The shifted operand can be shifted up to 31 places. The number of bits to shift is specified by the second operand, which can be either an 8-bit constant or the register CL. In either case, shifts counts of greater then 31 are performed modulo 32.</a:t>
            </a:r>
          </a:p>
          <a:p>
            <a:pPr>
              <a:spcBef>
                <a:spcPts val="0"/>
              </a:spcBef>
            </a:pPr>
            <a:endParaRPr lang="en-US" sz="2000" dirty="0"/>
          </a:p>
          <a:p>
            <a:pPr>
              <a:spcBef>
                <a:spcPts val="0"/>
              </a:spcBef>
            </a:pPr>
            <a:r>
              <a:rPr lang="en-US" sz="2000" dirty="0"/>
              <a:t>    Syntax  (&lt;</a:t>
            </a:r>
            <a:r>
              <a:rPr lang="en-US" sz="2000" i="1" dirty="0"/>
              <a:t>op</a:t>
            </a:r>
            <a:r>
              <a:rPr lang="en-US" sz="2000" dirty="0"/>
              <a:t>&gt; is either </a:t>
            </a:r>
            <a:r>
              <a:rPr lang="en-US" sz="2000" dirty="0" err="1">
                <a:latin typeface="Courier New" panose="02070309020205020404" pitchFamily="49" charset="0"/>
                <a:cs typeface="Courier New" panose="02070309020205020404" pitchFamily="49" charset="0"/>
              </a:rPr>
              <a:t>shl</a:t>
            </a:r>
            <a:r>
              <a:rPr lang="en-US" sz="2000" dirty="0"/>
              <a:t> or </a:t>
            </a:r>
            <a:r>
              <a:rPr lang="en-US" sz="2000" dirty="0" err="1">
                <a:latin typeface="Courier New" panose="02070309020205020404" pitchFamily="49" charset="0"/>
                <a:cs typeface="Courier New" panose="02070309020205020404" pitchFamily="49" charset="0"/>
              </a:rPr>
              <a:t>shr</a:t>
            </a:r>
            <a:r>
              <a:rPr lang="en-US" sz="2000" dirty="0">
                <a:latin typeface="Courier New" panose="02070309020205020404" pitchFamily="49" charset="0"/>
                <a:cs typeface="Courier New" panose="02070309020205020404" pitchFamily="49" charset="0"/>
              </a:rPr>
              <a: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a:t>
            </a:r>
            <a:r>
              <a:rPr lang="en-US" sz="1600" dirty="0">
                <a:latin typeface="Courier New" panose="02070309020205020404" pitchFamily="49" charset="0"/>
                <a:cs typeface="Courier New" panose="02070309020205020404" pitchFamily="49" charset="0"/>
              </a:rPr>
              <a:t>&gt;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&gt;,&lt;con8&gt;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a:t>
            </a:r>
            <a:r>
              <a:rPr lang="en-US" sz="1600" dirty="0">
                <a:latin typeface="Courier New" panose="02070309020205020404" pitchFamily="49" charset="0"/>
                <a:cs typeface="Courier New" panose="02070309020205020404" pitchFamily="49" charset="0"/>
              </a:rPr>
              <a:t>&gt; &lt;mem&gt;,&lt;con8&gt;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a:t>
            </a:r>
            <a:r>
              <a:rPr lang="en-US" sz="1600" dirty="0">
                <a:latin typeface="Courier New" panose="02070309020205020404" pitchFamily="49" charset="0"/>
                <a:cs typeface="Courier New" panose="02070309020205020404" pitchFamily="49" charset="0"/>
              </a:rPr>
              <a:t>&gt;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&gt;,&lt;cl&gt;</a:t>
            </a:r>
          </a:p>
          <a:p>
            <a:pPr lvl="1">
              <a:spcBef>
                <a:spcPts val="0"/>
              </a:spcBef>
            </a:pPr>
            <a:r>
              <a:rPr lang="en-US" sz="1600" dirty="0">
                <a:latin typeface="Courier New" panose="02070309020205020404" pitchFamily="49" charset="0"/>
                <a:cs typeface="Courier New" panose="02070309020205020404" pitchFamily="49" charset="0"/>
              </a:rPr>
              <a:t> &lt;</a:t>
            </a:r>
            <a:r>
              <a:rPr lang="en-US" sz="1600" i="1" dirty="0">
                <a:latin typeface="Courier New" panose="02070309020205020404" pitchFamily="49" charset="0"/>
                <a:cs typeface="Courier New" panose="02070309020205020404" pitchFamily="49" charset="0"/>
              </a:rPr>
              <a:t>op</a:t>
            </a:r>
            <a:r>
              <a:rPr lang="en-US" sz="1600" dirty="0">
                <a:latin typeface="Courier New" panose="02070309020205020404" pitchFamily="49" charset="0"/>
                <a:cs typeface="Courier New" panose="02070309020205020404" pitchFamily="49" charset="0"/>
              </a:rPr>
              <a:t>&gt; &lt;mem&gt;,&lt;cl&gt;</a:t>
            </a:r>
          </a:p>
          <a:p>
            <a:pPr>
              <a:spcBef>
                <a:spcPts val="0"/>
              </a:spcBef>
            </a:pPr>
            <a:endParaRPr lang="en-US" sz="2000" dirty="0"/>
          </a:p>
          <a:p>
            <a:pPr>
              <a:spcBef>
                <a:spcPts val="0"/>
              </a:spcBef>
            </a:pPr>
            <a:r>
              <a:rPr lang="en-US" sz="2000" dirty="0"/>
              <a:t>    Examples</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shl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1 </a:t>
            </a:r>
            <a:r>
              <a:rPr lang="en-US" sz="1600" dirty="0"/>
              <a:t>— Multiply the value of EAX by 2 (if the most significant bit is 0)</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shr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ebx</a:t>
            </a:r>
            <a:r>
              <a:rPr lang="en-US" sz="1600" dirty="0">
                <a:latin typeface="Courier New" panose="02070309020205020404" pitchFamily="49" charset="0"/>
                <a:cs typeface="Courier New" panose="02070309020205020404" pitchFamily="49" charset="0"/>
              </a:rPr>
              <a:t>, cl </a:t>
            </a:r>
            <a:r>
              <a:rPr lang="en-US" sz="1600" dirty="0"/>
              <a:t>— Store in EBX the floor of result of dividing the value of EBX by 2n </a:t>
            </a:r>
            <a:r>
              <a:rPr lang="en-US" sz="1600" dirty="0" err="1"/>
              <a:t>wheren</a:t>
            </a:r>
            <a:r>
              <a:rPr lang="en-US" sz="1600" dirty="0"/>
              <a:t> is the value in CL.</a:t>
            </a:r>
          </a:p>
          <a:p>
            <a:endParaRPr lang="en-US" sz="3200" dirty="0"/>
          </a:p>
        </p:txBody>
      </p:sp>
      <p:sp>
        <p:nvSpPr>
          <p:cNvPr id="4" name="Slide Number Placeholder 3">
            <a:extLst>
              <a:ext uri="{FF2B5EF4-FFF2-40B4-BE49-F238E27FC236}">
                <a16:creationId xmlns="" xmlns:a16="http://schemas.microsoft.com/office/drawing/2014/main" id="{64319719-24C4-4897-AB54-AD7B986C2812}"/>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70529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4D667B-A5F2-4066-9CBD-B123A324FC87}"/>
              </a:ext>
            </a:extLst>
          </p:cNvPr>
          <p:cNvSpPr>
            <a:spLocks noGrp="1"/>
          </p:cNvSpPr>
          <p:nvPr>
            <p:ph type="title"/>
          </p:nvPr>
        </p:nvSpPr>
        <p:spPr/>
        <p:txBody>
          <a:bodyPr/>
          <a:lstStyle/>
          <a:p>
            <a:r>
              <a:rPr lang="en-US" dirty="0"/>
              <a:t>Control Flow Instructions -- Jump</a:t>
            </a:r>
          </a:p>
        </p:txBody>
      </p:sp>
      <p:sp>
        <p:nvSpPr>
          <p:cNvPr id="3" name="Content Placeholder 2">
            <a:extLst>
              <a:ext uri="{FF2B5EF4-FFF2-40B4-BE49-F238E27FC236}">
                <a16:creationId xmlns="" xmlns:a16="http://schemas.microsoft.com/office/drawing/2014/main" id="{38204882-8E75-4F61-95D7-C6CB3BF616EE}"/>
              </a:ext>
            </a:extLst>
          </p:cNvPr>
          <p:cNvSpPr>
            <a:spLocks noGrp="1"/>
          </p:cNvSpPr>
          <p:nvPr>
            <p:ph idx="1"/>
          </p:nvPr>
        </p:nvSpPr>
        <p:spPr/>
        <p:txBody>
          <a:bodyPr/>
          <a:lstStyle/>
          <a:p>
            <a:r>
              <a:rPr lang="en-US" sz="2000" dirty="0"/>
              <a:t> </a:t>
            </a:r>
            <a:r>
              <a:rPr lang="en-US" sz="2000" dirty="0" err="1"/>
              <a:t>jmp</a:t>
            </a:r>
            <a:r>
              <a:rPr lang="en-US" sz="2000" dirty="0"/>
              <a:t> — Jump</a:t>
            </a:r>
          </a:p>
          <a:p>
            <a:endParaRPr lang="en-US" sz="2000" dirty="0"/>
          </a:p>
          <a:p>
            <a:r>
              <a:rPr lang="en-US" sz="2000" dirty="0"/>
              <a:t>    Transfers program control flow to the instruction at the memory location indicated by the operand.</a:t>
            </a:r>
          </a:p>
          <a:p>
            <a:endParaRPr lang="en-US" sz="2000" dirty="0"/>
          </a:p>
          <a:p>
            <a:r>
              <a:rPr lang="en-US" sz="2000" dirty="0"/>
              <a:t>    Syntax</a:t>
            </a:r>
          </a:p>
          <a:p>
            <a:pPr lvl="1"/>
            <a:r>
              <a:rPr lang="en-US" sz="1600" dirty="0"/>
              <a:t>    </a:t>
            </a:r>
            <a:r>
              <a:rPr lang="en-US" sz="1600" dirty="0" err="1">
                <a:latin typeface="Courier New" panose="02070309020205020404" pitchFamily="49" charset="0"/>
                <a:cs typeface="Courier New" panose="02070309020205020404" pitchFamily="49" charset="0"/>
              </a:rPr>
              <a:t>jmp</a:t>
            </a:r>
            <a:r>
              <a:rPr lang="en-US" sz="1600" dirty="0">
                <a:latin typeface="Courier New" panose="02070309020205020404" pitchFamily="49" charset="0"/>
                <a:cs typeface="Courier New" panose="02070309020205020404" pitchFamily="49" charset="0"/>
              </a:rPr>
              <a:t> &lt;label&gt;</a:t>
            </a:r>
          </a:p>
          <a:p>
            <a:endParaRPr lang="en-US" sz="2000" dirty="0"/>
          </a:p>
          <a:p>
            <a:r>
              <a:rPr lang="en-US" sz="2000" dirty="0"/>
              <a:t>    Example</a:t>
            </a:r>
          </a:p>
          <a:p>
            <a:pPr marL="3429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esi</a:t>
            </a:r>
            <a:r>
              <a:rPr lang="en-US" sz="1600" dirty="0">
                <a:latin typeface="Courier New" panose="02070309020205020404" pitchFamily="49" charset="0"/>
                <a:cs typeface="Courier New" panose="02070309020205020404" pitchFamily="49" charset="0"/>
              </a:rPr>
              <a:t>, [ebp+8]</a:t>
            </a:r>
          </a:p>
          <a:p>
            <a:pPr marL="342900" lvl="1" indent="0">
              <a:spcBef>
                <a:spcPts val="0"/>
              </a:spcBef>
              <a:buNone/>
            </a:pPr>
            <a:r>
              <a:rPr lang="en-US" sz="1600" dirty="0">
                <a:latin typeface="Courier New" panose="02070309020205020404" pitchFamily="49" charset="0"/>
                <a:cs typeface="Courier New" panose="02070309020205020404" pitchFamily="49" charset="0"/>
              </a:rPr>
              <a:t>begin: </a:t>
            </a:r>
            <a:r>
              <a:rPr lang="en-US" sz="1600" dirty="0" err="1">
                <a:latin typeface="Courier New" panose="02070309020205020404" pitchFamily="49" charset="0"/>
                <a:cs typeface="Courier New" panose="02070309020205020404" pitchFamily="49" charset="0"/>
              </a:rPr>
              <a:t>xor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ecx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ecx</a:t>
            </a:r>
            <a:endParaRPr lang="en-US" sz="1600" dirty="0">
              <a:latin typeface="Courier New" panose="02070309020205020404" pitchFamily="49" charset="0"/>
              <a:cs typeface="Courier New" panose="02070309020205020404" pitchFamily="49" charset="0"/>
            </a:endParaRPr>
          </a:p>
          <a:p>
            <a:pPr marL="3429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esi</a:t>
            </a:r>
            <a:r>
              <a:rPr lang="en-US" sz="1600" dirty="0">
                <a:latin typeface="Courier New" panose="02070309020205020404" pitchFamily="49" charset="0"/>
                <a:cs typeface="Courier New" panose="02070309020205020404" pitchFamily="49" charset="0"/>
              </a:rPr>
              <a:t>]</a:t>
            </a:r>
          </a:p>
          <a:p>
            <a:pPr lvl="1"/>
            <a:endParaRPr lang="en-US" sz="1600" dirty="0"/>
          </a:p>
          <a:p>
            <a:pPr lvl="1"/>
            <a:r>
              <a:rPr lang="en-US" sz="1600" dirty="0"/>
              <a:t>    </a:t>
            </a:r>
            <a:r>
              <a:rPr lang="en-US" sz="1600" dirty="0" err="1">
                <a:latin typeface="Courier New" panose="02070309020205020404" pitchFamily="49" charset="0"/>
                <a:cs typeface="Courier New" panose="02070309020205020404" pitchFamily="49" charset="0"/>
              </a:rPr>
              <a:t>jmp</a:t>
            </a:r>
            <a:r>
              <a:rPr lang="en-US" sz="1600" dirty="0">
                <a:latin typeface="Courier New" panose="02070309020205020404" pitchFamily="49" charset="0"/>
                <a:cs typeface="Courier New" panose="02070309020205020404" pitchFamily="49" charset="0"/>
              </a:rPr>
              <a:t> begin </a:t>
            </a:r>
            <a:r>
              <a:rPr lang="en-US" sz="1600" dirty="0"/>
              <a:t>— Jump to the instruction labeled begin. </a:t>
            </a:r>
          </a:p>
        </p:txBody>
      </p:sp>
      <p:sp>
        <p:nvSpPr>
          <p:cNvPr id="4" name="Slide Number Placeholder 3">
            <a:extLst>
              <a:ext uri="{FF2B5EF4-FFF2-40B4-BE49-F238E27FC236}">
                <a16:creationId xmlns="" xmlns:a16="http://schemas.microsoft.com/office/drawing/2014/main" id="{8A4A9BF5-B308-4C86-91A3-0BC87CE5BC3E}"/>
              </a:ext>
            </a:extLst>
          </p:cNvPr>
          <p:cNvSpPr>
            <a:spLocks noGrp="1"/>
          </p:cNvSpPr>
          <p:nvPr>
            <p:ph type="sldNum" sz="quarter" idx="10"/>
          </p:nvPr>
        </p:nvSpPr>
        <p:spPr/>
        <p:txBody>
          <a:bodyPr/>
          <a:lstStyle/>
          <a:p>
            <a:pPr>
              <a:defRPr/>
            </a:pPr>
            <a:fld id="{A722859C-89A0-4C1D-B3B9-DD0F9998A67A}" type="slidenum">
              <a:rPr lang="en-US" smtClean="0"/>
              <a:pPr>
                <a:defRPr/>
              </a:pPr>
              <a:t>28</a:t>
            </a:fld>
            <a:endParaRPr lang="en-US" dirty="0"/>
          </a:p>
        </p:txBody>
      </p:sp>
    </p:spTree>
    <p:custDataLst>
      <p:tags r:id="rId1"/>
    </p:custDataLst>
    <p:extLst>
      <p:ext uri="{BB962C8B-B14F-4D97-AF65-F5344CB8AC3E}">
        <p14:creationId xmlns:p14="http://schemas.microsoft.com/office/powerpoint/2010/main" val="197644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AE351-8C61-42A3-AD3C-2545A28BADC3}"/>
              </a:ext>
            </a:extLst>
          </p:cNvPr>
          <p:cNvSpPr>
            <a:spLocks noGrp="1"/>
          </p:cNvSpPr>
          <p:nvPr>
            <p:ph type="title"/>
          </p:nvPr>
        </p:nvSpPr>
        <p:spPr/>
        <p:txBody>
          <a:bodyPr/>
          <a:lstStyle/>
          <a:p>
            <a:r>
              <a:rPr lang="en-US" dirty="0"/>
              <a:t>Conditional jump</a:t>
            </a:r>
          </a:p>
        </p:txBody>
      </p:sp>
      <p:sp>
        <p:nvSpPr>
          <p:cNvPr id="3" name="Content Placeholder 2">
            <a:extLst>
              <a:ext uri="{FF2B5EF4-FFF2-40B4-BE49-F238E27FC236}">
                <a16:creationId xmlns="" xmlns:a16="http://schemas.microsoft.com/office/drawing/2014/main" id="{DD6224E0-936B-4E79-9795-B7CB15211D79}"/>
              </a:ext>
            </a:extLst>
          </p:cNvPr>
          <p:cNvSpPr>
            <a:spLocks noGrp="1"/>
          </p:cNvSpPr>
          <p:nvPr>
            <p:ph idx="1"/>
          </p:nvPr>
        </p:nvSpPr>
        <p:spPr/>
        <p:txBody>
          <a:bodyPr/>
          <a:lstStyle/>
          <a:p>
            <a:pPr>
              <a:spcBef>
                <a:spcPts val="0"/>
              </a:spcBef>
            </a:pPr>
            <a:r>
              <a:rPr lang="en-US" sz="2000" dirty="0" err="1"/>
              <a:t>jcondition</a:t>
            </a:r>
            <a:r>
              <a:rPr lang="en-US" sz="2000" dirty="0"/>
              <a:t> — Conditional Jump</a:t>
            </a:r>
          </a:p>
          <a:p>
            <a:pPr>
              <a:spcBef>
                <a:spcPts val="0"/>
              </a:spcBef>
            </a:pPr>
            <a:endParaRPr lang="en-US" sz="2000" dirty="0"/>
          </a:p>
          <a:p>
            <a:pPr>
              <a:spcBef>
                <a:spcPts val="0"/>
              </a:spcBef>
            </a:pPr>
            <a:r>
              <a:rPr lang="en-US" sz="2000" dirty="0"/>
              <a:t>Jump to label based on a condition in the control status word (EFLAGS)</a:t>
            </a:r>
          </a:p>
          <a:p>
            <a:pPr>
              <a:spcBef>
                <a:spcPts val="0"/>
              </a:spcBef>
            </a:pPr>
            <a:endParaRPr lang="en-US" sz="2000" dirty="0"/>
          </a:p>
          <a:p>
            <a:pPr>
              <a:spcBef>
                <a:spcPts val="0"/>
              </a:spcBef>
            </a:pPr>
            <a:r>
              <a:rPr lang="en-US" sz="2000" dirty="0"/>
              <a:t>    Syntax</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je</a:t>
            </a:r>
            <a:r>
              <a:rPr lang="en-US" sz="1600" dirty="0">
                <a:latin typeface="Courier New" panose="02070309020205020404" pitchFamily="49" charset="0"/>
                <a:cs typeface="Courier New" panose="02070309020205020404" pitchFamily="49" charset="0"/>
              </a:rPr>
              <a:t> &lt;label&gt; </a:t>
            </a:r>
            <a:r>
              <a:rPr lang="en-US" sz="1600" dirty="0"/>
              <a:t>(jump when equal)</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jne</a:t>
            </a:r>
            <a:r>
              <a:rPr lang="en-US" sz="1600" dirty="0">
                <a:latin typeface="Courier New" panose="02070309020205020404" pitchFamily="49" charset="0"/>
                <a:cs typeface="Courier New" panose="02070309020205020404" pitchFamily="49" charset="0"/>
              </a:rPr>
              <a:t> &lt;label&gt; </a:t>
            </a:r>
            <a:r>
              <a:rPr lang="en-US" sz="1600" dirty="0"/>
              <a:t>(jump when not equal)</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jz</a:t>
            </a:r>
            <a:r>
              <a:rPr lang="en-US" sz="1600" dirty="0">
                <a:latin typeface="Courier New" panose="02070309020205020404" pitchFamily="49" charset="0"/>
                <a:cs typeface="Courier New" panose="02070309020205020404" pitchFamily="49" charset="0"/>
              </a:rPr>
              <a:t> &lt;label&gt; </a:t>
            </a:r>
            <a:r>
              <a:rPr lang="en-US" sz="1600" dirty="0"/>
              <a:t>(jump when last result was zero)</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jg</a:t>
            </a:r>
            <a:r>
              <a:rPr lang="en-US" sz="1600" dirty="0">
                <a:latin typeface="Courier New" panose="02070309020205020404" pitchFamily="49" charset="0"/>
                <a:cs typeface="Courier New" panose="02070309020205020404" pitchFamily="49" charset="0"/>
              </a:rPr>
              <a:t> &lt;label&gt; </a:t>
            </a:r>
            <a:r>
              <a:rPr lang="en-US" sz="1600" dirty="0"/>
              <a:t>(jump when greater than)</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jge</a:t>
            </a:r>
            <a:r>
              <a:rPr lang="en-US" sz="1600" dirty="0">
                <a:latin typeface="Courier New" panose="02070309020205020404" pitchFamily="49" charset="0"/>
                <a:cs typeface="Courier New" panose="02070309020205020404" pitchFamily="49" charset="0"/>
              </a:rPr>
              <a:t> &lt;label&gt; </a:t>
            </a:r>
            <a:r>
              <a:rPr lang="en-US" sz="1600" dirty="0"/>
              <a:t>(jump when greater than or equal to)</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jl</a:t>
            </a:r>
            <a:r>
              <a:rPr lang="en-US" sz="1600" dirty="0">
                <a:latin typeface="Courier New" panose="02070309020205020404" pitchFamily="49" charset="0"/>
                <a:cs typeface="Courier New" panose="02070309020205020404" pitchFamily="49" charset="0"/>
              </a:rPr>
              <a:t> &lt;label&gt; </a:t>
            </a:r>
            <a:r>
              <a:rPr lang="en-US" sz="1600" dirty="0"/>
              <a:t>(jump when less than)</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jle</a:t>
            </a:r>
            <a:r>
              <a:rPr lang="en-US" sz="1600" dirty="0">
                <a:latin typeface="Courier New" panose="02070309020205020404" pitchFamily="49" charset="0"/>
                <a:cs typeface="Courier New" panose="02070309020205020404" pitchFamily="49" charset="0"/>
              </a:rPr>
              <a:t> &lt;label&gt; </a:t>
            </a:r>
            <a:r>
              <a:rPr lang="en-US" sz="1600" dirty="0"/>
              <a:t>(jump when less than or equal to)</a:t>
            </a:r>
          </a:p>
          <a:p>
            <a:pPr>
              <a:spcBef>
                <a:spcPts val="0"/>
              </a:spcBef>
            </a:pPr>
            <a:endParaRPr lang="en-US" sz="2000" dirty="0"/>
          </a:p>
          <a:p>
            <a:pPr>
              <a:spcBef>
                <a:spcPts val="0"/>
              </a:spcBef>
            </a:pPr>
            <a:r>
              <a:rPr lang="en-US" sz="2000" dirty="0"/>
              <a:t>    Example</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ebx</a:t>
            </a:r>
            <a:endParaRPr lang="en-US" sz="1600" dirty="0">
              <a:latin typeface="Courier New" panose="02070309020205020404" pitchFamily="49" charset="0"/>
              <a:cs typeface="Courier New" panose="02070309020205020404" pitchFamily="49" charset="0"/>
            </a:endParaRP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jle</a:t>
            </a:r>
            <a:r>
              <a:rPr lang="en-US" sz="1600" dirty="0">
                <a:latin typeface="Courier New" panose="02070309020205020404" pitchFamily="49" charset="0"/>
                <a:cs typeface="Courier New" panose="02070309020205020404" pitchFamily="49" charset="0"/>
              </a:rPr>
              <a:t> done</a:t>
            </a:r>
          </a:p>
          <a:p>
            <a:pPr lvl="1">
              <a:spcBef>
                <a:spcPts val="0"/>
              </a:spcBef>
            </a:pPr>
            <a:r>
              <a:rPr lang="en-US" sz="1600" dirty="0"/>
              <a:t>    If the contents of EAX are less than or equal to the contents of EBX, jump to the label done. Otherwise, continue to the next instruction.</a:t>
            </a:r>
          </a:p>
          <a:p>
            <a:endParaRPr lang="en-US" dirty="0"/>
          </a:p>
        </p:txBody>
      </p:sp>
      <p:sp>
        <p:nvSpPr>
          <p:cNvPr id="4" name="Slide Number Placeholder 3">
            <a:extLst>
              <a:ext uri="{FF2B5EF4-FFF2-40B4-BE49-F238E27FC236}">
                <a16:creationId xmlns="" xmlns:a16="http://schemas.microsoft.com/office/drawing/2014/main" id="{4DD64552-FBEE-407A-94B3-943D0223230B}"/>
              </a:ext>
            </a:extLst>
          </p:cNvPr>
          <p:cNvSpPr>
            <a:spLocks noGrp="1"/>
          </p:cNvSpPr>
          <p:nvPr>
            <p:ph type="sldNum" sz="quarter" idx="10"/>
          </p:nvPr>
        </p:nvSpPr>
        <p:spPr/>
        <p:txBody>
          <a:bodyPr/>
          <a:lstStyle/>
          <a:p>
            <a:pPr>
              <a:defRPr/>
            </a:pPr>
            <a:fld id="{A722859C-89A0-4C1D-B3B9-DD0F9998A67A}" type="slidenum">
              <a:rPr lang="en-US" smtClean="0"/>
              <a:pPr>
                <a:defRPr/>
              </a:pPr>
              <a:t>29</a:t>
            </a:fld>
            <a:endParaRPr lang="en-US" dirty="0"/>
          </a:p>
        </p:txBody>
      </p:sp>
    </p:spTree>
    <p:custDataLst>
      <p:tags r:id="rId1"/>
    </p:custDataLst>
    <p:extLst>
      <p:ext uri="{BB962C8B-B14F-4D97-AF65-F5344CB8AC3E}">
        <p14:creationId xmlns:p14="http://schemas.microsoft.com/office/powerpoint/2010/main" val="159967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Introduction</a:t>
            </a:r>
          </a:p>
        </p:txBody>
      </p:sp>
      <p:sp>
        <p:nvSpPr>
          <p:cNvPr id="4099" name="Rectangle 3"/>
          <p:cNvSpPr>
            <a:spLocks noGrp="1" noChangeArrowheads="1"/>
          </p:cNvSpPr>
          <p:nvPr>
            <p:ph idx="1"/>
          </p:nvPr>
        </p:nvSpPr>
        <p:spPr/>
        <p:txBody>
          <a:bodyPr/>
          <a:lstStyle/>
          <a:p>
            <a:r>
              <a:rPr lang="en-US" dirty="0"/>
              <a:t>Intel Assembly (IA-32)</a:t>
            </a:r>
          </a:p>
          <a:p>
            <a:pPr lvl="1"/>
            <a:r>
              <a:rPr lang="en-US" dirty="0"/>
              <a:t>Intel’s official manuals:</a:t>
            </a:r>
          </a:p>
          <a:p>
            <a:pPr lvl="2"/>
            <a:r>
              <a:rPr lang="en-US" dirty="0">
                <a:hlinkClick r:id="rId4"/>
              </a:rPr>
              <a:t>https://software.intel.com/en-us/articles/intel-sdm</a:t>
            </a:r>
            <a:r>
              <a:rPr lang="en-US" dirty="0"/>
              <a:t> </a:t>
            </a:r>
          </a:p>
          <a:p>
            <a:pPr lvl="2"/>
            <a:r>
              <a:rPr lang="en-US" dirty="0"/>
              <a:t>There are over 1000 different instructions in the intel assembly language. </a:t>
            </a:r>
          </a:p>
          <a:p>
            <a:pPr lvl="2"/>
            <a:r>
              <a:rPr lang="en-US" dirty="0"/>
              <a:t>You want Volume 2 Instruction Set Reference</a:t>
            </a:r>
          </a:p>
          <a:p>
            <a:pPr lvl="2"/>
            <a:r>
              <a:rPr lang="en-US" dirty="0"/>
              <a:t>This is over 2000 pages long for the combined IA-64 and IA-32</a:t>
            </a:r>
          </a:p>
          <a:p>
            <a:pPr lvl="1"/>
            <a:r>
              <a:rPr lang="en-US" dirty="0"/>
              <a:t>Intel is the most common personal computer architecture</a:t>
            </a:r>
          </a:p>
          <a:p>
            <a:pPr lvl="1"/>
            <a:r>
              <a:rPr lang="en-US" dirty="0"/>
              <a:t>IA-32 refers to the 32-bit version of the intel assembly language.</a:t>
            </a:r>
          </a:p>
          <a:p>
            <a:pPr lvl="1"/>
            <a:r>
              <a:rPr lang="en-US" dirty="0"/>
              <a:t>IA-64 refers to the 64-bit version of the intel assembly language, and is backwards compatible to IA-32</a:t>
            </a:r>
          </a:p>
          <a:p>
            <a:pPr lvl="1"/>
            <a:r>
              <a:rPr lang="en-US" dirty="0"/>
              <a:t>Other names you may see: x86, x86-32, i386</a:t>
            </a:r>
          </a:p>
          <a:p>
            <a:pPr lvl="1"/>
            <a:endParaRPr lang="en-US" dirty="0"/>
          </a:p>
        </p:txBody>
      </p:sp>
      <p:sp>
        <p:nvSpPr>
          <p:cNvPr id="10244" name="Slide Number Placeholder 4"/>
          <p:cNvSpPr>
            <a:spLocks noGrp="1"/>
          </p:cNvSpPr>
          <p:nvPr>
            <p:ph type="sldNum" sz="quarter" idx="10"/>
          </p:nvPr>
        </p:nvSpPr>
        <p:spPr/>
        <p:txBody>
          <a:bodyPr/>
          <a:lstStyle/>
          <a:p>
            <a:fld id="{40DBA0B7-A652-4152-B070-592481CF9D0D}" type="slidenum">
              <a:rPr lang="en-US" smtClean="0"/>
              <a:pPr/>
              <a:t>3</a:t>
            </a:fld>
            <a:endParaRPr lang="en-US"/>
          </a:p>
        </p:txBody>
      </p:sp>
    </p:spTree>
    <p:custDataLst>
      <p:tags r:id="rId1"/>
    </p:custDataLst>
    <p:extLst>
      <p:ext uri="{BB962C8B-B14F-4D97-AF65-F5344CB8AC3E}">
        <p14:creationId xmlns:p14="http://schemas.microsoft.com/office/powerpoint/2010/main" val="837044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299B7-F561-4171-A7D9-8D4DE169D9D9}"/>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 xmlns:a16="http://schemas.microsoft.com/office/drawing/2014/main" id="{4CD89BAD-AB3D-4DE6-A2A2-7D6179696698}"/>
              </a:ext>
            </a:extLst>
          </p:cNvPr>
          <p:cNvSpPr>
            <a:spLocks noGrp="1"/>
          </p:cNvSpPr>
          <p:nvPr>
            <p:ph idx="1"/>
          </p:nvPr>
        </p:nvSpPr>
        <p:spPr/>
        <p:txBody>
          <a:bodyPr/>
          <a:lstStyle/>
          <a:p>
            <a:pPr>
              <a:spcBef>
                <a:spcPts val="0"/>
              </a:spcBef>
            </a:pPr>
            <a:r>
              <a:rPr lang="en-US" sz="2000" dirty="0" err="1"/>
              <a:t>cmp</a:t>
            </a:r>
            <a:r>
              <a:rPr lang="en-US" sz="2000" dirty="0"/>
              <a:t> — Compare</a:t>
            </a:r>
          </a:p>
          <a:p>
            <a:pPr>
              <a:spcBef>
                <a:spcPts val="0"/>
              </a:spcBef>
            </a:pPr>
            <a:endParaRPr lang="en-US" sz="2000" dirty="0"/>
          </a:p>
          <a:p>
            <a:pPr>
              <a:spcBef>
                <a:spcPts val="0"/>
              </a:spcBef>
            </a:pPr>
            <a:r>
              <a:rPr lang="en-US" sz="2000" dirty="0"/>
              <a:t> Compare the values of the two specified operands, setting the condition codes in the machine status word appropriately. This instruction is equivalent to the sub instruction, except the result of the subtraction is discarded instead of replacing the first operand.</a:t>
            </a:r>
          </a:p>
          <a:p>
            <a:pPr>
              <a:spcBef>
                <a:spcPts val="0"/>
              </a:spcBef>
            </a:pPr>
            <a:endParaRPr lang="en-US" sz="2000" dirty="0"/>
          </a:p>
          <a:p>
            <a:pPr>
              <a:spcBef>
                <a:spcPts val="0"/>
              </a:spcBef>
            </a:pPr>
            <a:r>
              <a:rPr lang="en-US" sz="2000" dirty="0"/>
              <a:t>    Syntax</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&gt;,&lt;mem&gt;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&lt;mem&gt;,&lt;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&gt;,&lt;con&gt;</a:t>
            </a:r>
          </a:p>
          <a:p>
            <a:pPr>
              <a:spcBef>
                <a:spcPts val="0"/>
              </a:spcBef>
            </a:pPr>
            <a:endParaRPr lang="en-US" sz="2000" dirty="0"/>
          </a:p>
          <a:p>
            <a:pPr>
              <a:spcBef>
                <a:spcPts val="0"/>
              </a:spcBef>
            </a:pPr>
            <a:r>
              <a:rPr lang="en-US" sz="2000" dirty="0"/>
              <a:t>    Example</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DWORD PTR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10</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jeq</a:t>
            </a:r>
            <a:r>
              <a:rPr lang="en-US" sz="1600" dirty="0">
                <a:latin typeface="Courier New" panose="02070309020205020404" pitchFamily="49" charset="0"/>
                <a:cs typeface="Courier New" panose="02070309020205020404" pitchFamily="49" charset="0"/>
              </a:rPr>
              <a:t> loop</a:t>
            </a:r>
          </a:p>
          <a:p>
            <a:pPr lvl="1">
              <a:spcBef>
                <a:spcPts val="0"/>
              </a:spcBef>
            </a:pPr>
            <a:r>
              <a:rPr lang="en-US" sz="1600" dirty="0"/>
              <a:t>    If the 4 bytes stored at location </a:t>
            </a:r>
            <a:r>
              <a:rPr lang="en-US" sz="1600" dirty="0" err="1"/>
              <a:t>var</a:t>
            </a:r>
            <a:r>
              <a:rPr lang="en-US" sz="1600" dirty="0"/>
              <a:t> are equal to the 4-byte integer constant 10, jump to the location labeled loop.</a:t>
            </a:r>
          </a:p>
          <a:p>
            <a:endParaRPr lang="en-US" dirty="0"/>
          </a:p>
        </p:txBody>
      </p:sp>
      <p:sp>
        <p:nvSpPr>
          <p:cNvPr id="4" name="Slide Number Placeholder 3">
            <a:extLst>
              <a:ext uri="{FF2B5EF4-FFF2-40B4-BE49-F238E27FC236}">
                <a16:creationId xmlns="" xmlns:a16="http://schemas.microsoft.com/office/drawing/2014/main" id="{50E94CFB-301D-4AE8-A9BD-9DBD37EAEA9B}"/>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43026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5F4E80-5E49-44FF-B56E-BD16305F3929}"/>
              </a:ext>
            </a:extLst>
          </p:cNvPr>
          <p:cNvSpPr>
            <a:spLocks noGrp="1"/>
          </p:cNvSpPr>
          <p:nvPr>
            <p:ph type="title"/>
          </p:nvPr>
        </p:nvSpPr>
        <p:spPr/>
        <p:txBody>
          <a:bodyPr/>
          <a:lstStyle/>
          <a:p>
            <a:r>
              <a:rPr lang="en-US" dirty="0"/>
              <a:t>String Operations (details later as needed)</a:t>
            </a:r>
          </a:p>
        </p:txBody>
      </p:sp>
      <p:sp>
        <p:nvSpPr>
          <p:cNvPr id="3" name="Content Placeholder 2">
            <a:extLst>
              <a:ext uri="{FF2B5EF4-FFF2-40B4-BE49-F238E27FC236}">
                <a16:creationId xmlns="" xmlns:a16="http://schemas.microsoft.com/office/drawing/2014/main" id="{CB166114-ABC9-4B9A-BD4C-723802991934}"/>
              </a:ext>
            </a:extLst>
          </p:cNvPr>
          <p:cNvSpPr>
            <a:spLocks noGrp="1"/>
          </p:cNvSpPr>
          <p:nvPr>
            <p:ph idx="1"/>
          </p:nvPr>
        </p:nvSpPr>
        <p:spPr/>
        <p:txBody>
          <a:bodyPr/>
          <a:lstStyle/>
          <a:p>
            <a:r>
              <a:rPr lang="en-US" sz="2000" dirty="0"/>
              <a:t>ins, outs</a:t>
            </a:r>
          </a:p>
          <a:p>
            <a:pPr lvl="1"/>
            <a:r>
              <a:rPr lang="en-US" sz="1800" dirty="0"/>
              <a:t>Input/output a string from/to a port</a:t>
            </a:r>
          </a:p>
          <a:p>
            <a:r>
              <a:rPr lang="en-US" sz="2000" dirty="0" err="1"/>
              <a:t>movs</a:t>
            </a:r>
            <a:r>
              <a:rPr lang="en-US" sz="2000" dirty="0"/>
              <a:t>, </a:t>
            </a:r>
            <a:r>
              <a:rPr lang="en-US" sz="2000" dirty="0" err="1"/>
              <a:t>movsb</a:t>
            </a:r>
            <a:r>
              <a:rPr lang="en-US" sz="2000" dirty="0"/>
              <a:t>, </a:t>
            </a:r>
            <a:r>
              <a:rPr lang="en-US" sz="2000" dirty="0" err="1"/>
              <a:t>movsw</a:t>
            </a:r>
            <a:r>
              <a:rPr lang="en-US" sz="2000" dirty="0"/>
              <a:t>, </a:t>
            </a:r>
            <a:r>
              <a:rPr lang="en-US" sz="2000" dirty="0" err="1"/>
              <a:t>movsd</a:t>
            </a:r>
            <a:endParaRPr lang="en-US" sz="2000" dirty="0"/>
          </a:p>
          <a:p>
            <a:pPr lvl="1"/>
            <a:r>
              <a:rPr lang="en-US" sz="1800" dirty="0"/>
              <a:t>Moves data from one string to another</a:t>
            </a:r>
          </a:p>
          <a:p>
            <a:r>
              <a:rPr lang="en-US" sz="2000" dirty="0" err="1"/>
              <a:t>lods</a:t>
            </a:r>
            <a:r>
              <a:rPr lang="en-US" sz="2000" dirty="0"/>
              <a:t>, </a:t>
            </a:r>
            <a:r>
              <a:rPr lang="en-US" sz="2000" dirty="0" err="1"/>
              <a:t>lodsb</a:t>
            </a:r>
            <a:r>
              <a:rPr lang="en-US" sz="2000" dirty="0"/>
              <a:t>, </a:t>
            </a:r>
            <a:r>
              <a:rPr lang="en-US" sz="2000" dirty="0" err="1"/>
              <a:t>lodsw</a:t>
            </a:r>
            <a:r>
              <a:rPr lang="en-US" sz="2000" dirty="0"/>
              <a:t>, </a:t>
            </a:r>
            <a:r>
              <a:rPr lang="en-US" sz="2000" dirty="0" err="1"/>
              <a:t>lodsd</a:t>
            </a:r>
            <a:endParaRPr lang="en-US" sz="2000" dirty="0"/>
          </a:p>
          <a:p>
            <a:pPr lvl="1"/>
            <a:r>
              <a:rPr lang="en-US" sz="1800" dirty="0"/>
              <a:t>Loads data into a string (DS:[(E)SI]] to (E)AX)</a:t>
            </a:r>
          </a:p>
          <a:p>
            <a:r>
              <a:rPr lang="en-US" sz="2000" dirty="0" err="1"/>
              <a:t>stos</a:t>
            </a:r>
            <a:r>
              <a:rPr lang="en-US" sz="2000" dirty="0"/>
              <a:t>, </a:t>
            </a:r>
            <a:r>
              <a:rPr lang="en-US" sz="2000" dirty="0" err="1"/>
              <a:t>stosb</a:t>
            </a:r>
            <a:r>
              <a:rPr lang="en-US" sz="2000" dirty="0"/>
              <a:t>, stows, </a:t>
            </a:r>
            <a:r>
              <a:rPr lang="en-US" sz="2000" dirty="0" err="1"/>
              <a:t>stosd</a:t>
            </a:r>
            <a:endParaRPr lang="en-US" sz="2000" dirty="0"/>
          </a:p>
          <a:p>
            <a:pPr lvl="1"/>
            <a:r>
              <a:rPr lang="en-US" sz="1800" dirty="0"/>
              <a:t>Store data in a string (DS:[(E)SI]] with (E)AX)</a:t>
            </a:r>
          </a:p>
          <a:p>
            <a:r>
              <a:rPr lang="en-US" sz="2000" dirty="0" err="1"/>
              <a:t>cmps</a:t>
            </a:r>
            <a:r>
              <a:rPr lang="en-US" sz="2000" dirty="0"/>
              <a:t>, </a:t>
            </a:r>
            <a:r>
              <a:rPr lang="en-US" sz="2000" dirty="0" err="1"/>
              <a:t>cmpsb</a:t>
            </a:r>
            <a:r>
              <a:rPr lang="en-US" sz="2000" dirty="0"/>
              <a:t>, </a:t>
            </a:r>
            <a:r>
              <a:rPr lang="en-US" sz="2000" dirty="0" err="1"/>
              <a:t>cmpsw</a:t>
            </a:r>
            <a:r>
              <a:rPr lang="en-US" sz="2000" dirty="0"/>
              <a:t>, </a:t>
            </a:r>
            <a:r>
              <a:rPr lang="en-US" sz="2000" dirty="0" err="1"/>
              <a:t>cmpsd</a:t>
            </a:r>
            <a:endParaRPr lang="en-US" sz="2000" dirty="0"/>
          </a:p>
          <a:p>
            <a:pPr lvl="1"/>
            <a:r>
              <a:rPr lang="en-US" sz="1800" dirty="0"/>
              <a:t>Compare strings in memory</a:t>
            </a:r>
          </a:p>
          <a:p>
            <a:r>
              <a:rPr lang="en-US" sz="2000" dirty="0" err="1"/>
              <a:t>scas</a:t>
            </a:r>
            <a:r>
              <a:rPr lang="en-US" sz="2000" dirty="0"/>
              <a:t>, scab, </a:t>
            </a:r>
            <a:r>
              <a:rPr lang="en-US" sz="2000" dirty="0" err="1"/>
              <a:t>scasw</a:t>
            </a:r>
            <a:r>
              <a:rPr lang="en-US" sz="2000" dirty="0"/>
              <a:t>, scads</a:t>
            </a:r>
          </a:p>
          <a:p>
            <a:pPr lvl="1"/>
            <a:r>
              <a:rPr lang="en-US" sz="1800" dirty="0" err="1"/>
              <a:t>Comapre</a:t>
            </a:r>
            <a:r>
              <a:rPr lang="en-US" sz="1800" dirty="0"/>
              <a:t> a string (scan a string)</a:t>
            </a:r>
          </a:p>
          <a:p>
            <a:r>
              <a:rPr lang="en-US" sz="2000" dirty="0" err="1"/>
              <a:t>repm</a:t>
            </a:r>
            <a:r>
              <a:rPr lang="en-US" sz="2000" dirty="0"/>
              <a:t>, </a:t>
            </a:r>
            <a:r>
              <a:rPr lang="en-US" sz="2000" dirty="0" err="1"/>
              <a:t>repe</a:t>
            </a:r>
            <a:r>
              <a:rPr lang="en-US" sz="2000" dirty="0"/>
              <a:t>, </a:t>
            </a:r>
            <a:r>
              <a:rPr lang="en-US" sz="2000" dirty="0" err="1"/>
              <a:t>repz</a:t>
            </a:r>
            <a:r>
              <a:rPr lang="en-US" sz="2000" dirty="0"/>
              <a:t>, </a:t>
            </a:r>
            <a:r>
              <a:rPr lang="en-US" sz="2000" dirty="0" err="1"/>
              <a:t>repne</a:t>
            </a:r>
            <a:r>
              <a:rPr lang="en-US" sz="2000" dirty="0"/>
              <a:t>, </a:t>
            </a:r>
            <a:r>
              <a:rPr lang="en-US" sz="2000" dirty="0" err="1"/>
              <a:t>repnz</a:t>
            </a:r>
            <a:endParaRPr lang="en-US" sz="2000" dirty="0"/>
          </a:p>
          <a:p>
            <a:pPr lvl="1"/>
            <a:r>
              <a:rPr lang="en-US" sz="1800" dirty="0"/>
              <a:t>Repeat string operation until condition met</a:t>
            </a:r>
          </a:p>
          <a:p>
            <a:endParaRPr lang="en-US" sz="2000" dirty="0"/>
          </a:p>
        </p:txBody>
      </p:sp>
      <p:sp>
        <p:nvSpPr>
          <p:cNvPr id="4" name="Slide Number Placeholder 3">
            <a:extLst>
              <a:ext uri="{FF2B5EF4-FFF2-40B4-BE49-F238E27FC236}">
                <a16:creationId xmlns="" xmlns:a16="http://schemas.microsoft.com/office/drawing/2014/main" id="{AAAA7350-8020-44DA-A596-30AB170669AD}"/>
              </a:ext>
            </a:extLst>
          </p:cNvPr>
          <p:cNvSpPr>
            <a:spLocks noGrp="1"/>
          </p:cNvSpPr>
          <p:nvPr>
            <p:ph type="sldNum" sz="quarter" idx="10"/>
          </p:nvPr>
        </p:nvSpPr>
        <p:spPr/>
        <p:txBody>
          <a:bodyPr/>
          <a:lstStyle/>
          <a:p>
            <a:pPr>
              <a:defRPr/>
            </a:pPr>
            <a:fld id="{A722859C-89A0-4C1D-B3B9-DD0F9998A67A}" type="slidenum">
              <a:rPr lang="en-US" smtClean="0"/>
              <a:pPr>
                <a:defRPr/>
              </a:pPr>
              <a:t>31</a:t>
            </a:fld>
            <a:endParaRPr lang="en-US" dirty="0"/>
          </a:p>
        </p:txBody>
      </p:sp>
    </p:spTree>
    <p:custDataLst>
      <p:tags r:id="rId1"/>
    </p:custDataLst>
    <p:extLst>
      <p:ext uri="{BB962C8B-B14F-4D97-AF65-F5344CB8AC3E}">
        <p14:creationId xmlns:p14="http://schemas.microsoft.com/office/powerpoint/2010/main" val="318771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103D3-FD43-4431-98BA-2E6B316839F9}"/>
              </a:ext>
            </a:extLst>
          </p:cNvPr>
          <p:cNvSpPr>
            <a:spLocks noGrp="1"/>
          </p:cNvSpPr>
          <p:nvPr>
            <p:ph type="title"/>
          </p:nvPr>
        </p:nvSpPr>
        <p:spPr/>
        <p:txBody>
          <a:bodyPr/>
          <a:lstStyle/>
          <a:p>
            <a:r>
              <a:rPr lang="en-US" dirty="0"/>
              <a:t>Subroutine Call and Return</a:t>
            </a:r>
          </a:p>
        </p:txBody>
      </p:sp>
      <p:sp>
        <p:nvSpPr>
          <p:cNvPr id="3" name="Content Placeholder 2">
            <a:extLst>
              <a:ext uri="{FF2B5EF4-FFF2-40B4-BE49-F238E27FC236}">
                <a16:creationId xmlns="" xmlns:a16="http://schemas.microsoft.com/office/drawing/2014/main" id="{15EE54DE-356E-4754-A30D-37869BC41973}"/>
              </a:ext>
            </a:extLst>
          </p:cNvPr>
          <p:cNvSpPr>
            <a:spLocks noGrp="1"/>
          </p:cNvSpPr>
          <p:nvPr>
            <p:ph idx="1"/>
          </p:nvPr>
        </p:nvSpPr>
        <p:spPr/>
        <p:txBody>
          <a:bodyPr/>
          <a:lstStyle/>
          <a:p>
            <a:pPr>
              <a:spcBef>
                <a:spcPts val="0"/>
              </a:spcBef>
            </a:pPr>
            <a:r>
              <a:rPr lang="en-US" sz="2000" dirty="0"/>
              <a:t>call, ret — Subroutine call and return</a:t>
            </a:r>
          </a:p>
          <a:p>
            <a:pPr>
              <a:spcBef>
                <a:spcPts val="0"/>
              </a:spcBef>
            </a:pPr>
            <a:endParaRPr lang="en-US" sz="2000" dirty="0"/>
          </a:p>
          <a:p>
            <a:pPr>
              <a:spcBef>
                <a:spcPts val="0"/>
              </a:spcBef>
            </a:pPr>
            <a:r>
              <a:rPr lang="en-US" sz="2000" dirty="0"/>
              <a:t>These instructions implement a subroutine call and return. The call instruction first pushes the current code location onto the hardware supported stack in memory (see the push instruction for details), and then performs an unconditional jump to the code location indicated by the label operand. Unlike the simple jump instructions, the call instruction saves the location to return to when the subroutine completes.</a:t>
            </a:r>
          </a:p>
          <a:p>
            <a:pPr>
              <a:spcBef>
                <a:spcPts val="0"/>
              </a:spcBef>
            </a:pPr>
            <a:endParaRPr lang="en-US" sz="2000" dirty="0"/>
          </a:p>
          <a:p>
            <a:pPr>
              <a:spcBef>
                <a:spcPts val="0"/>
              </a:spcBef>
            </a:pPr>
            <a:r>
              <a:rPr lang="en-US" sz="2000" dirty="0"/>
              <a:t>The ret instruction implements a subroutine return mechanism. This instruction first pops a code location off the hardware supported in-memory stack (see the pop instruction for details). It then performs an unconditional jump to the retrieved code location.</a:t>
            </a:r>
          </a:p>
          <a:p>
            <a:pPr>
              <a:spcBef>
                <a:spcPts val="0"/>
              </a:spcBef>
            </a:pPr>
            <a:endParaRPr lang="en-US" sz="2000" dirty="0"/>
          </a:p>
          <a:p>
            <a:pPr>
              <a:spcBef>
                <a:spcPts val="0"/>
              </a:spcBef>
            </a:pPr>
            <a:r>
              <a:rPr lang="en-US" sz="2000" dirty="0"/>
              <a:t>    Syntax</a:t>
            </a:r>
          </a:p>
          <a:p>
            <a:pPr lvl="1">
              <a:spcBef>
                <a:spcPts val="0"/>
              </a:spcBef>
            </a:pPr>
            <a:r>
              <a:rPr lang="en-US" sz="1600" dirty="0">
                <a:latin typeface="Courier New" panose="02070309020205020404" pitchFamily="49" charset="0"/>
                <a:cs typeface="Courier New" panose="02070309020205020404" pitchFamily="49" charset="0"/>
              </a:rPr>
              <a:t> call &lt;label&gt;</a:t>
            </a:r>
          </a:p>
          <a:p>
            <a:pPr lvl="1">
              <a:spcBef>
                <a:spcPts val="0"/>
              </a:spcBef>
            </a:pPr>
            <a:r>
              <a:rPr lang="en-US" sz="1600" dirty="0">
                <a:latin typeface="Courier New" panose="02070309020205020404" pitchFamily="49" charset="0"/>
                <a:cs typeface="Courier New" panose="02070309020205020404" pitchFamily="49" charset="0"/>
              </a:rPr>
              <a:t> ret </a:t>
            </a:r>
          </a:p>
        </p:txBody>
      </p:sp>
      <p:sp>
        <p:nvSpPr>
          <p:cNvPr id="4" name="Slide Number Placeholder 3">
            <a:extLst>
              <a:ext uri="{FF2B5EF4-FFF2-40B4-BE49-F238E27FC236}">
                <a16:creationId xmlns="" xmlns:a16="http://schemas.microsoft.com/office/drawing/2014/main" id="{8B69144F-D667-4E9B-AB5E-AFBFB7A9EE2B}"/>
              </a:ext>
            </a:extLst>
          </p:cNvPr>
          <p:cNvSpPr>
            <a:spLocks noGrp="1"/>
          </p:cNvSpPr>
          <p:nvPr>
            <p:ph type="sldNum" sz="quarter" idx="10"/>
          </p:nvPr>
        </p:nvSpPr>
        <p:spPr/>
        <p:txBody>
          <a:bodyPr/>
          <a:lstStyle/>
          <a:p>
            <a:pPr>
              <a:defRPr/>
            </a:pPr>
            <a:fld id="{A722859C-89A0-4C1D-B3B9-DD0F9998A67A}" type="slidenum">
              <a:rPr lang="en-US" smtClean="0"/>
              <a:pPr>
                <a:defRPr/>
              </a:pPr>
              <a:t>32</a:t>
            </a:fld>
            <a:endParaRPr lang="en-US" dirty="0"/>
          </a:p>
        </p:txBody>
      </p:sp>
    </p:spTree>
    <p:custDataLst>
      <p:tags r:id="rId1"/>
    </p:custDataLst>
    <p:extLst>
      <p:ext uri="{BB962C8B-B14F-4D97-AF65-F5344CB8AC3E}">
        <p14:creationId xmlns:p14="http://schemas.microsoft.com/office/powerpoint/2010/main" val="175957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19B8E-F7B5-4B85-A025-E03CE5791C88}"/>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 xmlns:a16="http://schemas.microsoft.com/office/drawing/2014/main" id="{792AE1F6-B429-4588-A8DC-632CC9D24989}"/>
              </a:ext>
            </a:extLst>
          </p:cNvPr>
          <p:cNvSpPr>
            <a:spLocks noGrp="1"/>
          </p:cNvSpPr>
          <p:nvPr>
            <p:ph idx="1"/>
          </p:nvPr>
        </p:nvSpPr>
        <p:spPr/>
        <p:txBody>
          <a:bodyPr/>
          <a:lstStyle/>
          <a:p>
            <a:pPr>
              <a:spcBef>
                <a:spcPts val="0"/>
              </a:spcBef>
            </a:pPr>
            <a:r>
              <a:rPr lang="en-US" sz="2000" dirty="0" err="1"/>
              <a:t>int</a:t>
            </a:r>
            <a:r>
              <a:rPr lang="en-US" sz="2000" dirty="0"/>
              <a:t>/</a:t>
            </a:r>
            <a:r>
              <a:rPr lang="en-US" sz="2000" dirty="0" err="1"/>
              <a:t>rti</a:t>
            </a:r>
            <a:r>
              <a:rPr lang="en-US" sz="2000" dirty="0"/>
              <a:t>— generate and return from a software interrupt</a:t>
            </a:r>
          </a:p>
          <a:p>
            <a:pPr>
              <a:spcBef>
                <a:spcPts val="0"/>
              </a:spcBef>
            </a:pPr>
            <a:endParaRPr lang="en-US" sz="2000" dirty="0"/>
          </a:p>
          <a:p>
            <a:pPr>
              <a:spcBef>
                <a:spcPts val="0"/>
              </a:spcBef>
            </a:pPr>
            <a:r>
              <a:rPr lang="en-US" sz="2000" dirty="0"/>
              <a:t>The </a:t>
            </a:r>
            <a:r>
              <a:rPr lang="en-US" sz="2000" dirty="0" err="1"/>
              <a:t>int</a:t>
            </a:r>
            <a:r>
              <a:rPr lang="en-US" sz="2000" dirty="0"/>
              <a:t> instruction generates a software interrupt, transferring control to an interrupt handler. RTI returns from interrupt</a:t>
            </a:r>
          </a:p>
          <a:p>
            <a:pPr>
              <a:spcBef>
                <a:spcPts val="0"/>
              </a:spcBef>
            </a:pPr>
            <a:endParaRPr lang="en-US" sz="2000" dirty="0"/>
          </a:p>
          <a:p>
            <a:pPr>
              <a:spcBef>
                <a:spcPts val="0"/>
              </a:spcBef>
            </a:pPr>
            <a:r>
              <a:rPr lang="en-US" sz="2000" dirty="0"/>
              <a:t>    Syntax</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&lt;con&gt;</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rti</a:t>
            </a:r>
            <a:r>
              <a:rPr lang="en-US" sz="1600" dirty="0">
                <a:latin typeface="Courier New" panose="02070309020205020404" pitchFamily="49" charset="0"/>
                <a:cs typeface="Courier New" panose="02070309020205020404" pitchFamily="49" charset="0"/>
              </a:rPr>
              <a:t> &lt;con&gt;</a:t>
            </a:r>
          </a:p>
          <a:p>
            <a:pPr lvl="2">
              <a:spcBef>
                <a:spcPts val="0"/>
              </a:spcBef>
            </a:pPr>
            <a:endParaRPr lang="en-US" sz="1400" dirty="0"/>
          </a:p>
          <a:p>
            <a:pPr>
              <a:spcBef>
                <a:spcPts val="0"/>
              </a:spcBef>
            </a:pPr>
            <a:r>
              <a:rPr lang="en-US" sz="2000" dirty="0"/>
              <a:t>    Example</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3H   </a:t>
            </a:r>
            <a:r>
              <a:rPr lang="en-US" sz="1600" dirty="0">
                <a:cs typeface="Courier New" panose="02070309020205020404" pitchFamily="49" charset="0"/>
              </a:rPr>
              <a:t>// debugger breakpoint</a:t>
            </a:r>
          </a:p>
          <a:p>
            <a:pPr lvl="1">
              <a:spcBef>
                <a:spcPts val="0"/>
              </a:spcBef>
            </a:pPr>
            <a:r>
              <a:rPr lang="en-US" sz="1600" dirty="0"/>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80H  </a:t>
            </a:r>
            <a:r>
              <a:rPr lang="en-US" sz="1600" dirty="0">
                <a:cs typeface="Courier New" panose="02070309020205020404" pitchFamily="49" charset="0"/>
              </a:rPr>
              <a:t>// </a:t>
            </a:r>
            <a:r>
              <a:rPr lang="en-US" sz="1600" dirty="0" err="1">
                <a:cs typeface="Courier New" panose="02070309020205020404" pitchFamily="49" charset="0"/>
              </a:rPr>
              <a:t>linux</a:t>
            </a:r>
            <a:r>
              <a:rPr lang="en-US" sz="1600" dirty="0">
                <a:cs typeface="Courier New" panose="02070309020205020404" pitchFamily="49" charset="0"/>
              </a:rPr>
              <a:t> system call</a:t>
            </a:r>
          </a:p>
          <a:p>
            <a:pPr lvl="1">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rti</a:t>
            </a:r>
            <a:endParaRPr lang="en-US" sz="1600" dirty="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650ECF37-67C2-4947-B445-AB6D3C9EBAD9}"/>
              </a:ext>
            </a:extLst>
          </p:cNvPr>
          <p:cNvSpPr>
            <a:spLocks noGrp="1"/>
          </p:cNvSpPr>
          <p:nvPr>
            <p:ph type="sldNum" sz="quarter" idx="10"/>
          </p:nvPr>
        </p:nvSpPr>
        <p:spPr/>
        <p:txBody>
          <a:bodyPr/>
          <a:lstStyle/>
          <a:p>
            <a:pPr>
              <a:defRPr/>
            </a:pPr>
            <a:fld id="{A722859C-89A0-4C1D-B3B9-DD0F9998A67A}" type="slidenum">
              <a:rPr lang="en-US" smtClean="0"/>
              <a:pPr>
                <a:defRPr/>
              </a:pPr>
              <a:t>33</a:t>
            </a:fld>
            <a:endParaRPr lang="en-US" dirty="0"/>
          </a:p>
        </p:txBody>
      </p:sp>
    </p:spTree>
    <p:custDataLst>
      <p:tags r:id="rId1"/>
    </p:custDataLst>
    <p:extLst>
      <p:ext uri="{BB962C8B-B14F-4D97-AF65-F5344CB8AC3E}">
        <p14:creationId xmlns:p14="http://schemas.microsoft.com/office/powerpoint/2010/main" val="122496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34</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48107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4C6950-57D3-406F-B933-679C964FA0B9}"/>
              </a:ext>
            </a:extLst>
          </p:cNvPr>
          <p:cNvSpPr>
            <a:spLocks noGrp="1"/>
          </p:cNvSpPr>
          <p:nvPr>
            <p:ph type="title"/>
          </p:nvPr>
        </p:nvSpPr>
        <p:spPr/>
        <p:txBody>
          <a:bodyPr/>
          <a:lstStyle/>
          <a:p>
            <a:r>
              <a:rPr lang="en-US" dirty="0"/>
              <a:t>Notation</a:t>
            </a:r>
          </a:p>
        </p:txBody>
      </p:sp>
      <p:sp>
        <p:nvSpPr>
          <p:cNvPr id="3" name="Content Placeholder 2">
            <a:extLst>
              <a:ext uri="{FF2B5EF4-FFF2-40B4-BE49-F238E27FC236}">
                <a16:creationId xmlns="" xmlns:a16="http://schemas.microsoft.com/office/drawing/2014/main" id="{D00EA485-4E16-4171-80F5-3DF6C595B768}"/>
              </a:ext>
            </a:extLst>
          </p:cNvPr>
          <p:cNvSpPr>
            <a:spLocks noGrp="1"/>
          </p:cNvSpPr>
          <p:nvPr>
            <p:ph idx="1"/>
          </p:nvPr>
        </p:nvSpPr>
        <p:spPr/>
        <p:txBody>
          <a:bodyPr/>
          <a:lstStyle/>
          <a:p>
            <a:r>
              <a:rPr lang="en-US" sz="2400" dirty="0"/>
              <a:t>There are two common notation forms for intel assembly:</a:t>
            </a:r>
          </a:p>
          <a:p>
            <a:r>
              <a:rPr lang="en-US" sz="2400" dirty="0"/>
              <a:t>AT&amp;T</a:t>
            </a:r>
          </a:p>
          <a:p>
            <a:pPr lvl="1"/>
            <a:r>
              <a:rPr lang="en-US" sz="2000" dirty="0"/>
              <a:t>Source operand precedes destination operand</a:t>
            </a:r>
          </a:p>
          <a:p>
            <a:pPr lvl="1"/>
            <a:r>
              <a:rPr lang="en-US" sz="2000" dirty="0"/>
              <a:t>Used commonly in older tools (</a:t>
            </a:r>
            <a:r>
              <a:rPr lang="en-US" sz="2000" dirty="0" err="1"/>
              <a:t>gcc</a:t>
            </a:r>
            <a:r>
              <a:rPr lang="en-US" sz="2000" dirty="0"/>
              <a:t>, </a:t>
            </a:r>
            <a:r>
              <a:rPr lang="en-US" sz="2000" dirty="0" err="1"/>
              <a:t>gdb</a:t>
            </a:r>
            <a:r>
              <a:rPr lang="en-US" sz="2000" dirty="0"/>
              <a:t>, ..)</a:t>
            </a:r>
          </a:p>
          <a:p>
            <a:pPr lvl="1"/>
            <a:r>
              <a:rPr lang="en-US" sz="2000" dirty="0"/>
              <a:t>Examples:</a:t>
            </a:r>
          </a:p>
          <a:p>
            <a:pPr lvl="2"/>
            <a:r>
              <a:rPr lang="en-US" sz="1600" dirty="0" err="1"/>
              <a:t>mov</a:t>
            </a:r>
            <a:r>
              <a:rPr lang="en-US" sz="1600" dirty="0"/>
              <a:t>  $0x4, %</a:t>
            </a:r>
            <a:r>
              <a:rPr lang="en-US" sz="1600" dirty="0" err="1"/>
              <a:t>eax</a:t>
            </a:r>
            <a:r>
              <a:rPr lang="en-US" sz="1600" dirty="0"/>
              <a:t>     // store the immediate value in register “</a:t>
            </a:r>
            <a:r>
              <a:rPr lang="en-US" sz="1600" dirty="0" err="1"/>
              <a:t>eax</a:t>
            </a:r>
            <a:r>
              <a:rPr lang="en-US" sz="1600" dirty="0"/>
              <a:t>”</a:t>
            </a:r>
          </a:p>
          <a:p>
            <a:pPr lvl="2"/>
            <a:r>
              <a:rPr lang="en-US" sz="1600" dirty="0" err="1"/>
              <a:t>mov</a:t>
            </a:r>
            <a:r>
              <a:rPr lang="en-US" sz="1600" dirty="0"/>
              <a:t>  %(</a:t>
            </a:r>
            <a:r>
              <a:rPr lang="en-US" sz="1600" dirty="0" err="1"/>
              <a:t>eax</a:t>
            </a:r>
            <a:r>
              <a:rPr lang="en-US" sz="1600" dirty="0"/>
              <a:t>), %</a:t>
            </a:r>
            <a:r>
              <a:rPr lang="en-US" sz="1600" dirty="0" err="1"/>
              <a:t>ebx</a:t>
            </a:r>
            <a:r>
              <a:rPr lang="en-US" sz="1600" dirty="0"/>
              <a:t>  // treat register </a:t>
            </a:r>
            <a:r>
              <a:rPr lang="en-US" sz="1600" dirty="0" err="1"/>
              <a:t>eax</a:t>
            </a:r>
            <a:r>
              <a:rPr lang="en-US" sz="1600" dirty="0"/>
              <a:t> as a pointer and move contents</a:t>
            </a:r>
          </a:p>
          <a:p>
            <a:pPr marL="1371600" lvl="4" indent="0">
              <a:buNone/>
            </a:pPr>
            <a:r>
              <a:rPr lang="en-US" sz="1400" dirty="0"/>
              <a:t>		// pointed to register “</a:t>
            </a:r>
            <a:r>
              <a:rPr lang="en-US" sz="1400" dirty="0" err="1"/>
              <a:t>ebx</a:t>
            </a:r>
            <a:r>
              <a:rPr lang="en-US" sz="1400" dirty="0"/>
              <a:t>”</a:t>
            </a:r>
          </a:p>
          <a:p>
            <a:r>
              <a:rPr lang="en-US" sz="2400" dirty="0"/>
              <a:t>Intel</a:t>
            </a:r>
          </a:p>
          <a:p>
            <a:pPr lvl="1"/>
            <a:r>
              <a:rPr lang="en-US" sz="2000" dirty="0"/>
              <a:t>Destination precedes source</a:t>
            </a:r>
          </a:p>
          <a:p>
            <a:pPr lvl="1"/>
            <a:r>
              <a:rPr lang="en-US" sz="2000" dirty="0" err="1"/>
              <a:t>mov</a:t>
            </a:r>
            <a:r>
              <a:rPr lang="en-US" sz="2000" dirty="0"/>
              <a:t> </a:t>
            </a:r>
            <a:r>
              <a:rPr lang="en-US" sz="2000" dirty="0" err="1"/>
              <a:t>eax</a:t>
            </a:r>
            <a:r>
              <a:rPr lang="en-US" sz="2000" dirty="0"/>
              <a:t>, 4</a:t>
            </a:r>
          </a:p>
          <a:p>
            <a:pPr lvl="1"/>
            <a:r>
              <a:rPr lang="en-US" sz="2000" dirty="0" err="1"/>
              <a:t>mov</a:t>
            </a:r>
            <a:r>
              <a:rPr lang="en-US" sz="2000" dirty="0"/>
              <a:t> </a:t>
            </a:r>
            <a:r>
              <a:rPr lang="en-US" sz="2000" dirty="0" err="1"/>
              <a:t>ebx</a:t>
            </a:r>
            <a:r>
              <a:rPr lang="en-US" sz="2000" dirty="0"/>
              <a:t>, [</a:t>
            </a:r>
            <a:r>
              <a:rPr lang="en-US" sz="2000" dirty="0" err="1"/>
              <a:t>eax</a:t>
            </a:r>
            <a:r>
              <a:rPr lang="en-US" sz="2000" dirty="0"/>
              <a:t>]</a:t>
            </a:r>
          </a:p>
          <a:p>
            <a:r>
              <a:rPr lang="en-US" sz="2400" dirty="0"/>
              <a:t>Warning: the human readable operation name, the </a:t>
            </a:r>
            <a:r>
              <a:rPr lang="en-US" sz="2400" i="1" dirty="0"/>
              <a:t>mnemonic</a:t>
            </a:r>
            <a:r>
              <a:rPr lang="en-US" sz="2400" dirty="0"/>
              <a:t> sometimes differs between the two</a:t>
            </a:r>
            <a:endParaRPr lang="en-US" sz="2400" i="1" dirty="0"/>
          </a:p>
        </p:txBody>
      </p:sp>
      <p:sp>
        <p:nvSpPr>
          <p:cNvPr id="4" name="Slide Number Placeholder 3">
            <a:extLst>
              <a:ext uri="{FF2B5EF4-FFF2-40B4-BE49-F238E27FC236}">
                <a16:creationId xmlns="" xmlns:a16="http://schemas.microsoft.com/office/drawing/2014/main" id="{C03F43EC-F99A-441D-B881-4BB90523FFA3}"/>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39844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247AA-660F-4CF1-A020-79DD6C6AF888}"/>
              </a:ext>
            </a:extLst>
          </p:cNvPr>
          <p:cNvSpPr>
            <a:spLocks noGrp="1"/>
          </p:cNvSpPr>
          <p:nvPr>
            <p:ph type="title"/>
          </p:nvPr>
        </p:nvSpPr>
        <p:spPr/>
        <p:txBody>
          <a:bodyPr/>
          <a:lstStyle/>
          <a:p>
            <a:r>
              <a:rPr lang="en-US" dirty="0"/>
              <a:t>Notational Conventions</a:t>
            </a:r>
          </a:p>
        </p:txBody>
      </p:sp>
      <p:sp>
        <p:nvSpPr>
          <p:cNvPr id="3" name="Content Placeholder 2">
            <a:extLst>
              <a:ext uri="{FF2B5EF4-FFF2-40B4-BE49-F238E27FC236}">
                <a16:creationId xmlns="" xmlns:a16="http://schemas.microsoft.com/office/drawing/2014/main" id="{594B64D7-8E98-42FF-9796-7564D759010D}"/>
              </a:ext>
            </a:extLst>
          </p:cNvPr>
          <p:cNvSpPr>
            <a:spLocks noGrp="1"/>
          </p:cNvSpPr>
          <p:nvPr>
            <p:ph idx="1"/>
          </p:nvPr>
        </p:nvSpPr>
        <p:spPr/>
        <p:txBody>
          <a:bodyPr/>
          <a:lstStyle/>
          <a:p>
            <a:r>
              <a:rPr lang="en-US" dirty="0"/>
              <a:t>Bit and Byte Order</a:t>
            </a:r>
          </a:p>
          <a:p>
            <a:pPr lvl="1"/>
            <a:r>
              <a:rPr lang="en-US" dirty="0"/>
              <a:t>Intel is a “little endian machine”. Bytes of a word are stored with least significant byte first.</a:t>
            </a:r>
          </a:p>
          <a:p>
            <a:r>
              <a:rPr lang="en-US" dirty="0"/>
              <a:t>Reserved bits</a:t>
            </a:r>
          </a:p>
          <a:p>
            <a:pPr lvl="1"/>
            <a:r>
              <a:rPr lang="en-US" dirty="0"/>
              <a:t>Some bits are reserved, and should not be used</a:t>
            </a:r>
          </a:p>
          <a:p>
            <a:r>
              <a:rPr lang="en-US" dirty="0"/>
              <a:t>Mnemonics and operands</a:t>
            </a:r>
          </a:p>
          <a:p>
            <a:pPr lvl="1"/>
            <a:r>
              <a:rPr lang="en-US" dirty="0"/>
              <a:t>Some instructions will have labels, or use label to refer to specific addresses in memory.</a:t>
            </a:r>
          </a:p>
          <a:p>
            <a:pPr marL="342900" lvl="1" indent="0">
              <a:buNone/>
            </a:pPr>
            <a:endParaRPr lang="en-US" dirty="0"/>
          </a:p>
        </p:txBody>
      </p:sp>
      <p:sp>
        <p:nvSpPr>
          <p:cNvPr id="4" name="Slide Number Placeholder 3">
            <a:extLst>
              <a:ext uri="{FF2B5EF4-FFF2-40B4-BE49-F238E27FC236}">
                <a16:creationId xmlns="" xmlns:a16="http://schemas.microsoft.com/office/drawing/2014/main" id="{33637705-D8AF-4B53-A974-82F7793D893A}"/>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3314190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E685A-5618-436E-983E-515891C781F7}"/>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 xmlns:a16="http://schemas.microsoft.com/office/drawing/2014/main" id="{E76999B7-50E9-44EB-BF08-94ADBA7C8FFA}"/>
              </a:ext>
            </a:extLst>
          </p:cNvPr>
          <p:cNvSpPr>
            <a:spLocks noGrp="1"/>
          </p:cNvSpPr>
          <p:nvPr>
            <p:ph idx="1"/>
          </p:nvPr>
        </p:nvSpPr>
        <p:spPr/>
        <p:txBody>
          <a:bodyPr/>
          <a:lstStyle/>
          <a:p>
            <a:r>
              <a:rPr lang="en-US" dirty="0"/>
              <a:t>Intel has several different groups of registers</a:t>
            </a:r>
          </a:p>
          <a:p>
            <a:pPr lvl="1"/>
            <a:r>
              <a:rPr lang="en-US" dirty="0"/>
              <a:t>These are “processor” memory and are accessed very quickly.</a:t>
            </a:r>
          </a:p>
          <a:p>
            <a:pPr lvl="1"/>
            <a:r>
              <a:rPr lang="en-US" dirty="0"/>
              <a:t>Can be used as “variables” for the code</a:t>
            </a:r>
          </a:p>
          <a:p>
            <a:pPr lvl="1"/>
            <a:r>
              <a:rPr lang="en-US" dirty="0"/>
              <a:t>Are addressed by name in the code</a:t>
            </a:r>
          </a:p>
          <a:p>
            <a:pPr lvl="1"/>
            <a:r>
              <a:rPr lang="en-US" dirty="0"/>
              <a:t>Groups include</a:t>
            </a:r>
          </a:p>
          <a:p>
            <a:pPr lvl="2"/>
            <a:r>
              <a:rPr lang="en-US" dirty="0"/>
              <a:t>Data registers</a:t>
            </a:r>
          </a:p>
          <a:p>
            <a:pPr lvl="2"/>
            <a:r>
              <a:rPr lang="en-US" dirty="0"/>
              <a:t>Address registers</a:t>
            </a:r>
          </a:p>
          <a:p>
            <a:pPr lvl="2"/>
            <a:r>
              <a:rPr lang="en-US" dirty="0"/>
              <a:t>Conditional registers</a:t>
            </a:r>
          </a:p>
          <a:p>
            <a:pPr lvl="2"/>
            <a:r>
              <a:rPr lang="en-US" dirty="0"/>
              <a:t>General purpose registers</a:t>
            </a:r>
          </a:p>
          <a:p>
            <a:pPr lvl="2"/>
            <a:r>
              <a:rPr lang="en-US" dirty="0"/>
              <a:t>Special purpose registers</a:t>
            </a:r>
          </a:p>
          <a:p>
            <a:pPr lvl="2"/>
            <a:r>
              <a:rPr lang="en-US" dirty="0"/>
              <a:t>Floating point registers</a:t>
            </a:r>
          </a:p>
          <a:p>
            <a:pPr lvl="2"/>
            <a:r>
              <a:rPr lang="en-US" dirty="0"/>
              <a:t>Vector arithmetic registers</a:t>
            </a:r>
          </a:p>
          <a:p>
            <a:pPr lvl="2"/>
            <a:r>
              <a:rPr lang="en-US" dirty="0"/>
              <a:t>…</a:t>
            </a:r>
          </a:p>
          <a:p>
            <a:pPr lvl="1"/>
            <a:endParaRPr lang="en-US" dirty="0"/>
          </a:p>
        </p:txBody>
      </p:sp>
      <p:sp>
        <p:nvSpPr>
          <p:cNvPr id="4" name="Slide Number Placeholder 3">
            <a:extLst>
              <a:ext uri="{FF2B5EF4-FFF2-40B4-BE49-F238E27FC236}">
                <a16:creationId xmlns="" xmlns:a16="http://schemas.microsoft.com/office/drawing/2014/main" id="{D2FEBB4F-1BAA-40DA-B9EE-73E1269E2A6E}"/>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932872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94444-7389-4951-A659-C1548A7C1337}"/>
              </a:ext>
            </a:extLst>
          </p:cNvPr>
          <p:cNvSpPr>
            <a:spLocks noGrp="1"/>
          </p:cNvSpPr>
          <p:nvPr>
            <p:ph type="title"/>
          </p:nvPr>
        </p:nvSpPr>
        <p:spPr/>
        <p:txBody>
          <a:bodyPr/>
          <a:lstStyle/>
          <a:p>
            <a:r>
              <a:rPr lang="en-US" dirty="0"/>
              <a:t>IA-32 General Purpose Registers</a:t>
            </a:r>
          </a:p>
        </p:txBody>
      </p:sp>
      <p:sp>
        <p:nvSpPr>
          <p:cNvPr id="3" name="Content Placeholder 2">
            <a:extLst>
              <a:ext uri="{FF2B5EF4-FFF2-40B4-BE49-F238E27FC236}">
                <a16:creationId xmlns="" xmlns:a16="http://schemas.microsoft.com/office/drawing/2014/main" id="{6E8BCFA1-1D4A-4A66-B787-8433C7F78DFD}"/>
              </a:ext>
            </a:extLst>
          </p:cNvPr>
          <p:cNvSpPr>
            <a:spLocks noGrp="1"/>
          </p:cNvSpPr>
          <p:nvPr>
            <p:ph idx="1"/>
          </p:nvPr>
        </p:nvSpPr>
        <p:spPr/>
        <p:txBody>
          <a:bodyPr/>
          <a:lstStyle/>
          <a:p>
            <a:r>
              <a:rPr lang="en-US" sz="2400" dirty="0"/>
              <a:t>General purpose registers are 32-bits wide, and portion can be accessed through special names</a:t>
            </a:r>
          </a:p>
        </p:txBody>
      </p:sp>
      <p:sp>
        <p:nvSpPr>
          <p:cNvPr id="4" name="Slide Number Placeholder 3">
            <a:extLst>
              <a:ext uri="{FF2B5EF4-FFF2-40B4-BE49-F238E27FC236}">
                <a16:creationId xmlns="" xmlns:a16="http://schemas.microsoft.com/office/drawing/2014/main" id="{E0D7758A-2E42-4B06-8FBD-F93036826049}"/>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graphicFrame>
        <p:nvGraphicFramePr>
          <p:cNvPr id="5" name="Table 4">
            <a:extLst>
              <a:ext uri="{FF2B5EF4-FFF2-40B4-BE49-F238E27FC236}">
                <a16:creationId xmlns="" xmlns:a16="http://schemas.microsoft.com/office/drawing/2014/main" id="{36AFA559-7D8E-4A00-928D-865507080EBE}"/>
              </a:ext>
            </a:extLst>
          </p:cNvPr>
          <p:cNvGraphicFramePr>
            <a:graphicFrameLocks noGrp="1"/>
          </p:cNvGraphicFramePr>
          <p:nvPr>
            <p:extLst>
              <p:ext uri="{D42A27DB-BD31-4B8C-83A1-F6EECF244321}">
                <p14:modId xmlns:p14="http://schemas.microsoft.com/office/powerpoint/2010/main" val="3467713720"/>
              </p:ext>
            </p:extLst>
          </p:nvPr>
        </p:nvGraphicFramePr>
        <p:xfrm>
          <a:off x="628650" y="2092325"/>
          <a:ext cx="8284240" cy="4170680"/>
        </p:xfrm>
        <a:graphic>
          <a:graphicData uri="http://schemas.openxmlformats.org/drawingml/2006/table">
            <a:tbl>
              <a:tblPr firstRow="1" bandRow="1">
                <a:tableStyleId>{5C22544A-7EE6-4342-B048-85BDC9FD1C3A}</a:tableStyleId>
              </a:tblPr>
              <a:tblGrid>
                <a:gridCol w="1089618">
                  <a:extLst>
                    <a:ext uri="{9D8B030D-6E8A-4147-A177-3AD203B41FA5}">
                      <a16:colId xmlns="" xmlns:a16="http://schemas.microsoft.com/office/drawing/2014/main" val="665140698"/>
                    </a:ext>
                  </a:extLst>
                </a:gridCol>
                <a:gridCol w="1055077">
                  <a:extLst>
                    <a:ext uri="{9D8B030D-6E8A-4147-A177-3AD203B41FA5}">
                      <a16:colId xmlns="" xmlns:a16="http://schemas.microsoft.com/office/drawing/2014/main" val="2585116710"/>
                    </a:ext>
                  </a:extLst>
                </a:gridCol>
                <a:gridCol w="1336431">
                  <a:extLst>
                    <a:ext uri="{9D8B030D-6E8A-4147-A177-3AD203B41FA5}">
                      <a16:colId xmlns="" xmlns:a16="http://schemas.microsoft.com/office/drawing/2014/main" val="1190925024"/>
                    </a:ext>
                  </a:extLst>
                </a:gridCol>
                <a:gridCol w="1286189">
                  <a:extLst>
                    <a:ext uri="{9D8B030D-6E8A-4147-A177-3AD203B41FA5}">
                      <a16:colId xmlns="" xmlns:a16="http://schemas.microsoft.com/office/drawing/2014/main" val="3920513700"/>
                    </a:ext>
                  </a:extLst>
                </a:gridCol>
                <a:gridCol w="3516925">
                  <a:extLst>
                    <a:ext uri="{9D8B030D-6E8A-4147-A177-3AD203B41FA5}">
                      <a16:colId xmlns="" xmlns:a16="http://schemas.microsoft.com/office/drawing/2014/main" val="4285910571"/>
                    </a:ext>
                  </a:extLst>
                </a:gridCol>
              </a:tblGrid>
              <a:tr h="370840">
                <a:tc>
                  <a:txBody>
                    <a:bodyPr/>
                    <a:lstStyle/>
                    <a:p>
                      <a:pPr algn="ctr"/>
                      <a:r>
                        <a:rPr lang="en-US" sz="1600" dirty="0"/>
                        <a:t>32-bit name</a:t>
                      </a:r>
                    </a:p>
                  </a:txBody>
                  <a:tcPr/>
                </a:tc>
                <a:tc>
                  <a:txBody>
                    <a:bodyPr/>
                    <a:lstStyle/>
                    <a:p>
                      <a:pPr algn="ctr"/>
                      <a:r>
                        <a:rPr lang="en-US" sz="1600" dirty="0"/>
                        <a:t>Lower 16 bits</a:t>
                      </a:r>
                    </a:p>
                  </a:txBody>
                  <a:tcPr/>
                </a:tc>
                <a:tc>
                  <a:txBody>
                    <a:bodyPr/>
                    <a:lstStyle/>
                    <a:p>
                      <a:pPr algn="ctr"/>
                      <a:r>
                        <a:rPr lang="en-US" sz="1600" dirty="0"/>
                        <a:t>High byte of lower 16 bits</a:t>
                      </a:r>
                    </a:p>
                  </a:txBody>
                  <a:tcPr/>
                </a:tc>
                <a:tc>
                  <a:txBody>
                    <a:bodyPr/>
                    <a:lstStyle/>
                    <a:p>
                      <a:pPr algn="ctr"/>
                      <a:r>
                        <a:rPr lang="en-US" sz="1600" dirty="0"/>
                        <a:t>Low byte of lower 16 bits</a:t>
                      </a:r>
                    </a:p>
                  </a:txBody>
                  <a:tcPr/>
                </a:tc>
                <a:tc>
                  <a:txBody>
                    <a:bodyPr/>
                    <a:lstStyle/>
                    <a:p>
                      <a:pPr algn="ctr"/>
                      <a:r>
                        <a:rPr lang="en-US" sz="1600" dirty="0"/>
                        <a:t>Use</a:t>
                      </a:r>
                    </a:p>
                  </a:txBody>
                  <a:tcPr/>
                </a:tc>
                <a:extLst>
                  <a:ext uri="{0D108BD9-81ED-4DB2-BD59-A6C34878D82A}">
                    <a16:rowId xmlns="" xmlns:a16="http://schemas.microsoft.com/office/drawing/2014/main" val="1402408194"/>
                  </a:ext>
                </a:extLst>
              </a:tr>
              <a:tr h="370840">
                <a:tc>
                  <a:txBody>
                    <a:bodyPr/>
                    <a:lstStyle/>
                    <a:p>
                      <a:pPr algn="ctr"/>
                      <a:r>
                        <a:rPr lang="en-US" sz="1600" dirty="0" err="1"/>
                        <a:t>eax</a:t>
                      </a:r>
                      <a:endParaRPr lang="en-US" sz="1600" dirty="0"/>
                    </a:p>
                  </a:txBody>
                  <a:tcPr anchor="ctr"/>
                </a:tc>
                <a:tc>
                  <a:txBody>
                    <a:bodyPr/>
                    <a:lstStyle/>
                    <a:p>
                      <a:pPr algn="ctr"/>
                      <a:r>
                        <a:rPr lang="en-US" sz="1600" dirty="0"/>
                        <a:t>ax</a:t>
                      </a:r>
                    </a:p>
                  </a:txBody>
                  <a:tcPr anchor="ctr"/>
                </a:tc>
                <a:tc>
                  <a:txBody>
                    <a:bodyPr/>
                    <a:lstStyle/>
                    <a:p>
                      <a:pPr algn="ctr"/>
                      <a:r>
                        <a:rPr lang="en-US" sz="1600" dirty="0"/>
                        <a:t>ah</a:t>
                      </a:r>
                    </a:p>
                  </a:txBody>
                  <a:tcPr anchor="ctr"/>
                </a:tc>
                <a:tc>
                  <a:txBody>
                    <a:bodyPr/>
                    <a:lstStyle/>
                    <a:p>
                      <a:pPr algn="ctr"/>
                      <a:r>
                        <a:rPr lang="en-US" sz="1600" dirty="0"/>
                        <a:t>al</a:t>
                      </a:r>
                    </a:p>
                  </a:txBody>
                  <a:tcPr anchor="ctr"/>
                </a:tc>
                <a:tc>
                  <a:txBody>
                    <a:bodyPr/>
                    <a:lstStyle/>
                    <a:p>
                      <a:pPr algn="l"/>
                      <a:r>
                        <a:rPr lang="en-US" sz="1600" dirty="0"/>
                        <a:t>General storage, accumulator, results</a:t>
                      </a:r>
                    </a:p>
                  </a:txBody>
                  <a:tcPr/>
                </a:tc>
                <a:extLst>
                  <a:ext uri="{0D108BD9-81ED-4DB2-BD59-A6C34878D82A}">
                    <a16:rowId xmlns="" xmlns:a16="http://schemas.microsoft.com/office/drawing/2014/main" val="2528493593"/>
                  </a:ext>
                </a:extLst>
              </a:tr>
              <a:tr h="370840">
                <a:tc>
                  <a:txBody>
                    <a:bodyPr/>
                    <a:lstStyle/>
                    <a:p>
                      <a:pPr algn="ctr"/>
                      <a:r>
                        <a:rPr lang="en-US" sz="1600" dirty="0" err="1"/>
                        <a:t>ebx</a:t>
                      </a:r>
                      <a:endParaRPr lang="en-US" sz="1600" dirty="0"/>
                    </a:p>
                  </a:txBody>
                  <a:tcPr anchor="ctr"/>
                </a:tc>
                <a:tc>
                  <a:txBody>
                    <a:bodyPr/>
                    <a:lstStyle/>
                    <a:p>
                      <a:pPr algn="ctr"/>
                      <a:r>
                        <a:rPr lang="en-US" sz="1600" dirty="0" err="1"/>
                        <a:t>bx</a:t>
                      </a:r>
                      <a:endParaRPr lang="en-US" sz="1600" dirty="0"/>
                    </a:p>
                  </a:txBody>
                  <a:tcPr anchor="ctr"/>
                </a:tc>
                <a:tc>
                  <a:txBody>
                    <a:bodyPr/>
                    <a:lstStyle/>
                    <a:p>
                      <a:pPr algn="ctr"/>
                      <a:r>
                        <a:rPr lang="en-US" sz="1600" dirty="0" err="1"/>
                        <a:t>bh</a:t>
                      </a:r>
                      <a:endParaRPr lang="en-US" sz="1600" dirty="0"/>
                    </a:p>
                  </a:txBody>
                  <a:tcPr anchor="ctr"/>
                </a:tc>
                <a:tc>
                  <a:txBody>
                    <a:bodyPr/>
                    <a:lstStyle/>
                    <a:p>
                      <a:pPr algn="ctr"/>
                      <a:r>
                        <a:rPr lang="en-US" sz="1600" dirty="0" err="1"/>
                        <a:t>bl</a:t>
                      </a:r>
                      <a:endParaRPr lang="en-US" sz="1600" dirty="0"/>
                    </a:p>
                  </a:txBody>
                  <a:tcPr anchor="ctr"/>
                </a:tc>
                <a:tc>
                  <a:txBody>
                    <a:bodyPr/>
                    <a:lstStyle/>
                    <a:p>
                      <a:pPr algn="l"/>
                      <a:r>
                        <a:rPr lang="en-US" sz="1600" dirty="0"/>
                        <a:t>General storage, base pointer for data is DS segment</a:t>
                      </a:r>
                    </a:p>
                  </a:txBody>
                  <a:tcPr/>
                </a:tc>
                <a:extLst>
                  <a:ext uri="{0D108BD9-81ED-4DB2-BD59-A6C34878D82A}">
                    <a16:rowId xmlns="" xmlns:a16="http://schemas.microsoft.com/office/drawing/2014/main" val="3529202923"/>
                  </a:ext>
                </a:extLst>
              </a:tr>
              <a:tr h="370840">
                <a:tc>
                  <a:txBody>
                    <a:bodyPr/>
                    <a:lstStyle/>
                    <a:p>
                      <a:pPr algn="ctr"/>
                      <a:r>
                        <a:rPr lang="en-US" sz="1600" dirty="0" err="1"/>
                        <a:t>ecx</a:t>
                      </a:r>
                      <a:endParaRPr lang="en-US" sz="1600" dirty="0"/>
                    </a:p>
                  </a:txBody>
                  <a:tcPr anchor="ctr"/>
                </a:tc>
                <a:tc>
                  <a:txBody>
                    <a:bodyPr/>
                    <a:lstStyle/>
                    <a:p>
                      <a:pPr algn="ctr"/>
                      <a:r>
                        <a:rPr lang="en-US" sz="1600" dirty="0"/>
                        <a:t>cx</a:t>
                      </a:r>
                    </a:p>
                  </a:txBody>
                  <a:tcPr anchor="ctr"/>
                </a:tc>
                <a:tc>
                  <a:txBody>
                    <a:bodyPr/>
                    <a:lstStyle/>
                    <a:p>
                      <a:pPr algn="ctr"/>
                      <a:r>
                        <a:rPr lang="en-US" sz="1600" dirty="0" err="1"/>
                        <a:t>ch</a:t>
                      </a:r>
                      <a:endParaRPr lang="en-US" sz="1600" dirty="0"/>
                    </a:p>
                  </a:txBody>
                  <a:tcPr anchor="ctr"/>
                </a:tc>
                <a:tc>
                  <a:txBody>
                    <a:bodyPr/>
                    <a:lstStyle/>
                    <a:p>
                      <a:pPr algn="ctr"/>
                      <a:r>
                        <a:rPr lang="en-US" sz="1600" dirty="0"/>
                        <a:t>cl</a:t>
                      </a:r>
                    </a:p>
                  </a:txBody>
                  <a:tcPr anchor="ctr"/>
                </a:tc>
                <a:tc>
                  <a:txBody>
                    <a:bodyPr/>
                    <a:lstStyle/>
                    <a:p>
                      <a:pPr algn="l"/>
                      <a:r>
                        <a:rPr lang="en-US" sz="1600" dirty="0"/>
                        <a:t>General storage, counter</a:t>
                      </a:r>
                    </a:p>
                  </a:txBody>
                  <a:tcPr/>
                </a:tc>
                <a:extLst>
                  <a:ext uri="{0D108BD9-81ED-4DB2-BD59-A6C34878D82A}">
                    <a16:rowId xmlns="" xmlns:a16="http://schemas.microsoft.com/office/drawing/2014/main" val="536747131"/>
                  </a:ext>
                </a:extLst>
              </a:tr>
              <a:tr h="370840">
                <a:tc>
                  <a:txBody>
                    <a:bodyPr/>
                    <a:lstStyle/>
                    <a:p>
                      <a:pPr algn="ctr"/>
                      <a:r>
                        <a:rPr lang="en-US" sz="1600" dirty="0" err="1"/>
                        <a:t>edx</a:t>
                      </a:r>
                      <a:endParaRPr lang="en-US" sz="1600" dirty="0"/>
                    </a:p>
                  </a:txBody>
                  <a:tcPr anchor="ctr"/>
                </a:tc>
                <a:tc>
                  <a:txBody>
                    <a:bodyPr/>
                    <a:lstStyle/>
                    <a:p>
                      <a:pPr algn="ctr"/>
                      <a:r>
                        <a:rPr lang="en-US" sz="1600" dirty="0"/>
                        <a:t>dx</a:t>
                      </a:r>
                    </a:p>
                  </a:txBody>
                  <a:tcPr anchor="ctr"/>
                </a:tc>
                <a:tc>
                  <a:txBody>
                    <a:bodyPr/>
                    <a:lstStyle/>
                    <a:p>
                      <a:pPr algn="ctr"/>
                      <a:r>
                        <a:rPr lang="en-US" sz="1600" dirty="0"/>
                        <a:t>dh</a:t>
                      </a:r>
                    </a:p>
                  </a:txBody>
                  <a:tcPr anchor="ctr"/>
                </a:tc>
                <a:tc>
                  <a:txBody>
                    <a:bodyPr/>
                    <a:lstStyle/>
                    <a:p>
                      <a:pPr algn="ctr"/>
                      <a:r>
                        <a:rPr lang="en-US" sz="1600" dirty="0"/>
                        <a:t>dl</a:t>
                      </a:r>
                    </a:p>
                  </a:txBody>
                  <a:tcPr anchor="ctr"/>
                </a:tc>
                <a:tc>
                  <a:txBody>
                    <a:bodyPr/>
                    <a:lstStyle/>
                    <a:p>
                      <a:pPr algn="l"/>
                      <a:r>
                        <a:rPr lang="en-US" sz="1600" dirty="0"/>
                        <a:t>General storage, data, I/O pointer</a:t>
                      </a:r>
                    </a:p>
                  </a:txBody>
                  <a:tcPr/>
                </a:tc>
                <a:extLst>
                  <a:ext uri="{0D108BD9-81ED-4DB2-BD59-A6C34878D82A}">
                    <a16:rowId xmlns="" xmlns:a16="http://schemas.microsoft.com/office/drawing/2014/main" val="3021531956"/>
                  </a:ext>
                </a:extLst>
              </a:tr>
              <a:tr h="370840">
                <a:tc>
                  <a:txBody>
                    <a:bodyPr/>
                    <a:lstStyle/>
                    <a:p>
                      <a:pPr algn="ctr"/>
                      <a:r>
                        <a:rPr lang="en-US" sz="1600" dirty="0" err="1"/>
                        <a:t>esi</a:t>
                      </a:r>
                      <a:endParaRPr lang="en-US" sz="1600" dirty="0"/>
                    </a:p>
                  </a:txBody>
                  <a:tcPr anchor="ctr"/>
                </a:tc>
                <a:tc>
                  <a:txBody>
                    <a:bodyPr/>
                    <a:lstStyle/>
                    <a:p>
                      <a:pPr algn="ctr"/>
                      <a:r>
                        <a:rPr lang="en-US" sz="1600" dirty="0" err="1"/>
                        <a:t>si</a:t>
                      </a:r>
                      <a:endParaRPr lang="en-US" sz="1600" dirty="0"/>
                    </a:p>
                  </a:txBody>
                  <a:tcPr anchor="ctr"/>
                </a:tc>
                <a:tc>
                  <a:txBody>
                    <a:bodyPr/>
                    <a:lstStyle/>
                    <a:p>
                      <a:pPr algn="ctr"/>
                      <a:r>
                        <a:rPr lang="en-US" sz="16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General storage, pointer for memory copying operations, source index</a:t>
                      </a:r>
                    </a:p>
                  </a:txBody>
                  <a:tcPr/>
                </a:tc>
                <a:extLst>
                  <a:ext uri="{0D108BD9-81ED-4DB2-BD59-A6C34878D82A}">
                    <a16:rowId xmlns="" xmlns:a16="http://schemas.microsoft.com/office/drawing/2014/main" val="3721160575"/>
                  </a:ext>
                </a:extLst>
              </a:tr>
              <a:tr h="370840">
                <a:tc>
                  <a:txBody>
                    <a:bodyPr/>
                    <a:lstStyle/>
                    <a:p>
                      <a:pPr algn="ctr"/>
                      <a:r>
                        <a:rPr lang="en-US" sz="1600" dirty="0" err="1"/>
                        <a:t>edi</a:t>
                      </a:r>
                      <a:endParaRPr lang="en-US" sz="1600" dirty="0"/>
                    </a:p>
                  </a:txBody>
                  <a:tcPr anchor="ctr"/>
                </a:tc>
                <a:tc>
                  <a:txBody>
                    <a:bodyPr/>
                    <a:lstStyle/>
                    <a:p>
                      <a:pPr algn="ctr"/>
                      <a:r>
                        <a:rPr lang="en-US" sz="1600" dirty="0"/>
                        <a:t>di</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General storage, pointer for memory copying operations, destination index</a:t>
                      </a:r>
                    </a:p>
                  </a:txBody>
                  <a:tcPr/>
                </a:tc>
                <a:extLst>
                  <a:ext uri="{0D108BD9-81ED-4DB2-BD59-A6C34878D82A}">
                    <a16:rowId xmlns="" xmlns:a16="http://schemas.microsoft.com/office/drawing/2014/main" val="1251601303"/>
                  </a:ext>
                </a:extLst>
              </a:tr>
              <a:tr h="370840">
                <a:tc>
                  <a:txBody>
                    <a:bodyPr/>
                    <a:lstStyle/>
                    <a:p>
                      <a:pPr algn="ctr"/>
                      <a:r>
                        <a:rPr lang="en-US" sz="1600" dirty="0" err="1"/>
                        <a:t>ebp</a:t>
                      </a:r>
                      <a:endParaRPr lang="en-US" sz="1600" dirty="0"/>
                    </a:p>
                  </a:txBody>
                  <a:tcPr anchor="ctr"/>
                </a:tc>
                <a:tc>
                  <a:txBody>
                    <a:bodyPr/>
                    <a:lstStyle/>
                    <a:p>
                      <a:pPr algn="ctr"/>
                      <a:r>
                        <a:rPr lang="en-US" sz="1600" dirty="0" err="1"/>
                        <a:t>bp</a:t>
                      </a:r>
                      <a:endParaRPr lang="en-US" sz="16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Stack “base pointer”</a:t>
                      </a:r>
                    </a:p>
                  </a:txBody>
                  <a:tcPr/>
                </a:tc>
                <a:extLst>
                  <a:ext uri="{0D108BD9-81ED-4DB2-BD59-A6C34878D82A}">
                    <a16:rowId xmlns="" xmlns:a16="http://schemas.microsoft.com/office/drawing/2014/main" val="400494269"/>
                  </a:ext>
                </a:extLst>
              </a:tr>
              <a:tr h="370840">
                <a:tc>
                  <a:txBody>
                    <a:bodyPr/>
                    <a:lstStyle/>
                    <a:p>
                      <a:pPr algn="ctr"/>
                      <a:r>
                        <a:rPr lang="en-US" sz="1600" dirty="0" err="1"/>
                        <a:t>esp</a:t>
                      </a:r>
                      <a:endParaRPr lang="en-US" sz="1600" dirty="0"/>
                    </a:p>
                  </a:txBody>
                  <a:tcPr anchor="ctr"/>
                </a:tc>
                <a:tc>
                  <a:txBody>
                    <a:bodyPr/>
                    <a:lstStyle/>
                    <a:p>
                      <a:pPr algn="ctr"/>
                      <a:r>
                        <a:rPr lang="en-US" sz="1600" dirty="0" err="1"/>
                        <a:t>sp</a:t>
                      </a:r>
                      <a:endParaRPr lang="en-US" sz="16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“stack pointer”</a:t>
                      </a:r>
                    </a:p>
                  </a:txBody>
                  <a:tcPr/>
                </a:tc>
                <a:extLst>
                  <a:ext uri="{0D108BD9-81ED-4DB2-BD59-A6C34878D82A}">
                    <a16:rowId xmlns="" xmlns:a16="http://schemas.microsoft.com/office/drawing/2014/main" val="1020408726"/>
                  </a:ext>
                </a:extLst>
              </a:tr>
            </a:tbl>
          </a:graphicData>
        </a:graphic>
      </p:graphicFrame>
    </p:spTree>
    <p:custDataLst>
      <p:tags r:id="rId1"/>
    </p:custDataLst>
    <p:extLst>
      <p:ext uri="{BB962C8B-B14F-4D97-AF65-F5344CB8AC3E}">
        <p14:creationId xmlns:p14="http://schemas.microsoft.com/office/powerpoint/2010/main" val="1277870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BF540C-99A8-4D56-BAA3-91A770BF085A}"/>
              </a:ext>
            </a:extLst>
          </p:cNvPr>
          <p:cNvSpPr>
            <a:spLocks noGrp="1"/>
          </p:cNvSpPr>
          <p:nvPr>
            <p:ph type="title"/>
          </p:nvPr>
        </p:nvSpPr>
        <p:spPr/>
        <p:txBody>
          <a:bodyPr/>
          <a:lstStyle/>
          <a:p>
            <a:r>
              <a:rPr lang="en-US" dirty="0"/>
              <a:t>IA-32 Special Registers</a:t>
            </a:r>
          </a:p>
        </p:txBody>
      </p:sp>
      <p:sp>
        <p:nvSpPr>
          <p:cNvPr id="3" name="Content Placeholder 2">
            <a:extLst>
              <a:ext uri="{FF2B5EF4-FFF2-40B4-BE49-F238E27FC236}">
                <a16:creationId xmlns="" xmlns:a16="http://schemas.microsoft.com/office/drawing/2014/main" id="{EE5E5DEB-70E9-42C4-A986-83E7347350DF}"/>
              </a:ext>
            </a:extLst>
          </p:cNvPr>
          <p:cNvSpPr>
            <a:spLocks noGrp="1"/>
          </p:cNvSpPr>
          <p:nvPr>
            <p:ph idx="1"/>
          </p:nvPr>
        </p:nvSpPr>
        <p:spPr/>
        <p:txBody>
          <a:bodyPr/>
          <a:lstStyle/>
          <a:p>
            <a:r>
              <a:rPr lang="en-US" dirty="0"/>
              <a:t>EIP (extending instruction pointer)</a:t>
            </a:r>
          </a:p>
          <a:p>
            <a:pPr lvl="1"/>
            <a:r>
              <a:rPr lang="en-US" dirty="0"/>
              <a:t>Program counter</a:t>
            </a:r>
          </a:p>
          <a:p>
            <a:pPr lvl="1"/>
            <a:r>
              <a:rPr lang="en-US" dirty="0"/>
              <a:t>32-bit address for next instruction</a:t>
            </a:r>
          </a:p>
          <a:p>
            <a:pPr lvl="1"/>
            <a:r>
              <a:rPr lang="en-US" dirty="0"/>
              <a:t>Altered by special instructions, not directly by programmer</a:t>
            </a:r>
          </a:p>
          <a:p>
            <a:pPr lvl="2"/>
            <a:r>
              <a:rPr lang="en-US" dirty="0"/>
              <a:t>JMP, </a:t>
            </a:r>
            <a:r>
              <a:rPr lang="en-US" dirty="0" err="1"/>
              <a:t>Jcc</a:t>
            </a:r>
            <a:r>
              <a:rPr lang="en-US" dirty="0"/>
              <a:t>, CALL, RET, IRET</a:t>
            </a:r>
          </a:p>
          <a:p>
            <a:pPr lvl="1"/>
            <a:r>
              <a:rPr lang="en-US" dirty="0"/>
              <a:t>Control flow attacks focus on controlling this register</a:t>
            </a:r>
          </a:p>
          <a:p>
            <a:r>
              <a:rPr lang="en-US" dirty="0"/>
              <a:t>Status Control Register (EFLAGS)</a:t>
            </a:r>
          </a:p>
          <a:p>
            <a:pPr lvl="1"/>
            <a:r>
              <a:rPr lang="en-US" dirty="0"/>
              <a:t>Basis for conditional control flow</a:t>
            </a:r>
          </a:p>
          <a:p>
            <a:pPr lvl="2"/>
            <a:r>
              <a:rPr lang="en-US" dirty="0"/>
              <a:t>CF (carry flag), PF (parity flag), ZF (zero flag), SF (sign flag), OF (overflow flag)</a:t>
            </a:r>
          </a:p>
          <a:p>
            <a:pPr lvl="1"/>
            <a:r>
              <a:rPr lang="en-US" dirty="0"/>
              <a:t>Processor status</a:t>
            </a:r>
          </a:p>
          <a:p>
            <a:pPr marL="685800" lvl="2" indent="0">
              <a:buNone/>
            </a:pPr>
            <a:endParaRPr lang="en-US" dirty="0"/>
          </a:p>
        </p:txBody>
      </p:sp>
      <p:sp>
        <p:nvSpPr>
          <p:cNvPr id="4" name="Slide Number Placeholder 3">
            <a:extLst>
              <a:ext uri="{FF2B5EF4-FFF2-40B4-BE49-F238E27FC236}">
                <a16:creationId xmlns="" xmlns:a16="http://schemas.microsoft.com/office/drawing/2014/main" id="{E2403927-1A62-4B65-957E-779A178C51A1}"/>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40947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3A530-81C1-45C4-8EFD-0D62E7E60085}"/>
              </a:ext>
            </a:extLst>
          </p:cNvPr>
          <p:cNvSpPr>
            <a:spLocks noGrp="1"/>
          </p:cNvSpPr>
          <p:nvPr>
            <p:ph type="title"/>
          </p:nvPr>
        </p:nvSpPr>
        <p:spPr/>
        <p:txBody>
          <a:bodyPr/>
          <a:lstStyle/>
          <a:p>
            <a:r>
              <a:rPr lang="en-US" dirty="0"/>
              <a:t>IA-32 Segmented memory model </a:t>
            </a:r>
          </a:p>
        </p:txBody>
      </p:sp>
      <p:sp>
        <p:nvSpPr>
          <p:cNvPr id="3" name="Content Placeholder 2">
            <a:extLst>
              <a:ext uri="{FF2B5EF4-FFF2-40B4-BE49-F238E27FC236}">
                <a16:creationId xmlns="" xmlns:a16="http://schemas.microsoft.com/office/drawing/2014/main" id="{E8A2A7B1-F1CA-448B-A761-02658E18FA21}"/>
              </a:ext>
            </a:extLst>
          </p:cNvPr>
          <p:cNvSpPr>
            <a:spLocks noGrp="1"/>
          </p:cNvSpPr>
          <p:nvPr>
            <p:ph idx="1"/>
          </p:nvPr>
        </p:nvSpPr>
        <p:spPr/>
        <p:txBody>
          <a:bodyPr/>
          <a:lstStyle/>
          <a:p>
            <a:r>
              <a:rPr lang="en-US" dirty="0"/>
              <a:t>In general not used. </a:t>
            </a:r>
          </a:p>
          <a:p>
            <a:r>
              <a:rPr lang="en-US" dirty="0"/>
              <a:t>Special registers </a:t>
            </a:r>
          </a:p>
          <a:p>
            <a:pPr lvl="1"/>
            <a:r>
              <a:rPr lang="en-US" dirty="0"/>
              <a:t>CS – code segment, DS – data segments, SS stack segment</a:t>
            </a:r>
          </a:p>
          <a:p>
            <a:pPr lvl="1"/>
            <a:r>
              <a:rPr lang="en-US" dirty="0"/>
              <a:t>ES, FS, GS – extra data segments</a:t>
            </a:r>
          </a:p>
          <a:p>
            <a:pPr lvl="1"/>
            <a:r>
              <a:rPr lang="en-US" dirty="0"/>
              <a:t>In 64-bit mode, CS, DS, SS and ES are forced to 0</a:t>
            </a:r>
          </a:p>
          <a:p>
            <a:r>
              <a:rPr lang="en-US" dirty="0"/>
              <a:t>Segment registers contain 16 bits</a:t>
            </a:r>
          </a:p>
          <a:p>
            <a:pPr lvl="1"/>
            <a:r>
              <a:rPr lang="en-US" dirty="0"/>
              <a:t>These are pointers into a segment table which gives the start address of a segment. All other addresses are treated as offsets.</a:t>
            </a:r>
          </a:p>
          <a:p>
            <a:pPr lvl="1"/>
            <a:r>
              <a:rPr lang="en-US" dirty="0" err="1"/>
              <a:t>mov</a:t>
            </a:r>
            <a:r>
              <a:rPr lang="en-US" dirty="0"/>
              <a:t> </a:t>
            </a:r>
            <a:r>
              <a:rPr lang="en-US" dirty="0" err="1"/>
              <a:t>ss</a:t>
            </a:r>
            <a:r>
              <a:rPr lang="en-US" dirty="0"/>
              <a:t>:[</a:t>
            </a:r>
            <a:r>
              <a:rPr lang="en-US" dirty="0" err="1"/>
              <a:t>edx</a:t>
            </a:r>
            <a:r>
              <a:rPr lang="en-US" dirty="0"/>
              <a:t>], </a:t>
            </a:r>
            <a:r>
              <a:rPr lang="en-US" dirty="0" err="1"/>
              <a:t>es</a:t>
            </a:r>
            <a:r>
              <a:rPr lang="en-US" dirty="0"/>
              <a:t> //  moves value stored at SS address +</a:t>
            </a:r>
            <a:r>
              <a:rPr lang="en-US" dirty="0" err="1"/>
              <a:t>edx</a:t>
            </a:r>
            <a:endParaRPr lang="en-US" dirty="0"/>
          </a:p>
        </p:txBody>
      </p:sp>
      <p:sp>
        <p:nvSpPr>
          <p:cNvPr id="4" name="Slide Number Placeholder 3">
            <a:extLst>
              <a:ext uri="{FF2B5EF4-FFF2-40B4-BE49-F238E27FC236}">
                <a16:creationId xmlns="" xmlns:a16="http://schemas.microsoft.com/office/drawing/2014/main" id="{3C421E1B-7B95-46E9-8C24-857DD491565C}"/>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349333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5"/>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3954</TotalTime>
  <Words>3139</Words>
  <Application>Microsoft Macintosh PowerPoint</Application>
  <PresentationFormat>On-screen Show (4:3)</PresentationFormat>
  <Paragraphs>515</Paragraphs>
  <Slides>34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PP_C5Modules_CC_License_standard</vt:lpstr>
      <vt:lpstr>  Module 0: Introduction</vt:lpstr>
      <vt:lpstr>Learning Outcomes</vt:lpstr>
      <vt:lpstr>Introduction</vt:lpstr>
      <vt:lpstr>Notation</vt:lpstr>
      <vt:lpstr>Notational Conventions</vt:lpstr>
      <vt:lpstr>Registers</vt:lpstr>
      <vt:lpstr>IA-32 General Purpose Registers</vt:lpstr>
      <vt:lpstr>IA-32 Special Registers</vt:lpstr>
      <vt:lpstr>IA-32 Segmented memory model </vt:lpstr>
      <vt:lpstr>IA-32 Other registers</vt:lpstr>
      <vt:lpstr>Operands</vt:lpstr>
      <vt:lpstr>Operand Addressing</vt:lpstr>
      <vt:lpstr>Data Types</vt:lpstr>
      <vt:lpstr>Common Instructions -- Move</vt:lpstr>
      <vt:lpstr>Push</vt:lpstr>
      <vt:lpstr>Pop</vt:lpstr>
      <vt:lpstr>LEA (Load Effective Address)</vt:lpstr>
      <vt:lpstr>NOP</vt:lpstr>
      <vt:lpstr>Arithmetic and Logic Instructions -- Addition</vt:lpstr>
      <vt:lpstr>Subtraction</vt:lpstr>
      <vt:lpstr>Increment and Decrement</vt:lpstr>
      <vt:lpstr>Integer Multiplication</vt:lpstr>
      <vt:lpstr>Integer Division</vt:lpstr>
      <vt:lpstr>Bitwise logic</vt:lpstr>
      <vt:lpstr>Bitwise Logical not</vt:lpstr>
      <vt:lpstr>Negation</vt:lpstr>
      <vt:lpstr>Shifting</vt:lpstr>
      <vt:lpstr>Control Flow Instructions -- Jump</vt:lpstr>
      <vt:lpstr>Conditional jump</vt:lpstr>
      <vt:lpstr>Comparison</vt:lpstr>
      <vt:lpstr>String Operations (details later as needed)</vt:lpstr>
      <vt:lpstr>Subroutine Call and Return</vt:lpstr>
      <vt:lpstr>Interrupts</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278</cp:revision>
  <cp:lastPrinted>2016-07-18T16:40:10Z</cp:lastPrinted>
  <dcterms:created xsi:type="dcterms:W3CDTF">2016-07-03T20:12:42Z</dcterms:created>
  <dcterms:modified xsi:type="dcterms:W3CDTF">2018-04-24T20:55:03Z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F41A71E3-5F50-4045-8696-B61426306104</vt:lpwstr>
  </property>
  <property fmtid="{D5CDD505-2E9C-101B-9397-08002B2CF9AE}" pid="6" name="ArticulateProjectFull">
    <vt:lpwstr>C:\Users\Jim\cnap\Teaching-Materials\SoftwareAnalysis\Lesson_2_Intel_Assembly.ppta</vt:lpwstr>
  </property>
</Properties>
</file>