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sldIdLst>
    <p:sldId id="256"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9A3ADC96-F5DC-40EF-886B-FB6706F82D52}">
          <p14:sldIdLst>
            <p14:sldId id="256"/>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3" autoAdjust="0"/>
    <p:restoredTop sz="81930" autoAdjust="0"/>
  </p:normalViewPr>
  <p:slideViewPr>
    <p:cSldViewPr snapToGrid="0" snapToObjects="1">
      <p:cViewPr varScale="1">
        <p:scale>
          <a:sx n="66" d="100"/>
          <a:sy n="66" d="100"/>
        </p:scale>
        <p:origin x="21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587323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chemeClr val="accent5">
                    <a:lumMod val="75000"/>
                  </a:schemeClr>
                </a:solidFill>
              </a:rPr>
              <a:t>Module 2: Software Auditing</a:t>
            </a:r>
            <a:endParaRPr lang="en-US" dirty="0"/>
          </a:p>
        </p:txBody>
      </p:sp>
      <p:sp>
        <p:nvSpPr>
          <p:cNvPr id="12290" name="Subtitle 2"/>
          <p:cNvSpPr>
            <a:spLocks noGrp="1"/>
          </p:cNvSpPr>
          <p:nvPr>
            <p:ph type="body" sz="quarter" idx="13"/>
          </p:nvPr>
        </p:nvSpPr>
        <p:spPr/>
        <p:txBody>
          <a:bodyPr/>
          <a:lstStyle/>
          <a:p>
            <a:r>
              <a:rPr lang="en-US"/>
              <a:t>Lesson </a:t>
            </a:r>
            <a:r>
              <a:rPr lang="en-US" smtClean="0"/>
              <a:t>3: </a:t>
            </a:r>
            <a:r>
              <a:rPr lang="en-US" dirty="0"/>
              <a:t>High Level Audit</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2BBF4-01AE-49BC-A9AD-7CC5675F50FD}"/>
              </a:ext>
            </a:extLst>
          </p:cNvPr>
          <p:cNvSpPr>
            <a:spLocks noGrp="1"/>
          </p:cNvSpPr>
          <p:nvPr>
            <p:ph type="title"/>
          </p:nvPr>
        </p:nvSpPr>
        <p:spPr/>
        <p:txBody>
          <a:bodyPr/>
          <a:lstStyle/>
          <a:p>
            <a:r>
              <a:rPr lang="en-US" dirty="0"/>
              <a:t>Format String Vulnerabilities</a:t>
            </a:r>
          </a:p>
        </p:txBody>
      </p:sp>
      <p:sp>
        <p:nvSpPr>
          <p:cNvPr id="3" name="Content Placeholder 2">
            <a:extLst>
              <a:ext uri="{FF2B5EF4-FFF2-40B4-BE49-F238E27FC236}">
                <a16:creationId xmlns:a16="http://schemas.microsoft.com/office/drawing/2014/main" xmlns="" id="{58FC4167-9797-4282-BED9-CE79FCA51E80}"/>
              </a:ext>
            </a:extLst>
          </p:cNvPr>
          <p:cNvSpPr>
            <a:spLocks noGrp="1"/>
          </p:cNvSpPr>
          <p:nvPr>
            <p:ph idx="1"/>
          </p:nvPr>
        </p:nvSpPr>
        <p:spPr/>
        <p:txBody>
          <a:bodyPr/>
          <a:lstStyle/>
          <a:p>
            <a:r>
              <a:rPr lang="en-US" dirty="0"/>
              <a:t>When attempting to locate format string vulnerabilities, search for all instances of </a:t>
            </a:r>
            <a:r>
              <a:rPr lang="en-US" dirty="0" err="1"/>
              <a:t>printf</a:t>
            </a:r>
            <a:r>
              <a:rPr lang="en-US" dirty="0"/>
              <a:t>(), err(), or syslog() functions that accept a </a:t>
            </a:r>
            <a:r>
              <a:rPr lang="en-US" dirty="0" err="1"/>
              <a:t>nonstatic</a:t>
            </a:r>
            <a:r>
              <a:rPr lang="en-US" dirty="0"/>
              <a:t> format string argument, and then trace the format argument backward to see whether any part can be controlled by attackers.</a:t>
            </a:r>
          </a:p>
          <a:p>
            <a:pPr lvl="1"/>
            <a:r>
              <a:rPr lang="en-US" dirty="0"/>
              <a:t>If functions in the application take variable arguments and pass them unchecked to </a:t>
            </a:r>
            <a:r>
              <a:rPr lang="en-US" dirty="0" err="1"/>
              <a:t>printf</a:t>
            </a:r>
            <a:r>
              <a:rPr lang="en-US" dirty="0"/>
              <a:t>(), syslog(), or err() functions, search every instance of their use for </a:t>
            </a:r>
            <a:r>
              <a:rPr lang="en-US" dirty="0" err="1"/>
              <a:t>nonstatic</a:t>
            </a:r>
            <a:r>
              <a:rPr lang="en-US" dirty="0"/>
              <a:t> format string arguments in the same way you would search for </a:t>
            </a:r>
            <a:r>
              <a:rPr lang="en-US" dirty="0" err="1"/>
              <a:t>printf</a:t>
            </a:r>
            <a:r>
              <a:rPr lang="en-US" dirty="0"/>
              <a:t>() and so forth.</a:t>
            </a:r>
          </a:p>
          <a:p>
            <a:endParaRPr lang="en-US" dirty="0"/>
          </a:p>
        </p:txBody>
      </p:sp>
      <p:sp>
        <p:nvSpPr>
          <p:cNvPr id="4" name="Slide Number Placeholder 3">
            <a:extLst>
              <a:ext uri="{FF2B5EF4-FFF2-40B4-BE49-F238E27FC236}">
                <a16:creationId xmlns:a16="http://schemas.microsoft.com/office/drawing/2014/main" xmlns="" id="{70103B03-0B59-42ED-9ED4-7B635BE8A451}"/>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0253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8E0512-30E7-4AF0-AE08-56F402C92821}"/>
              </a:ext>
            </a:extLst>
          </p:cNvPr>
          <p:cNvSpPr>
            <a:spLocks noGrp="1"/>
          </p:cNvSpPr>
          <p:nvPr>
            <p:ph type="title"/>
          </p:nvPr>
        </p:nvSpPr>
        <p:spPr/>
        <p:txBody>
          <a:bodyPr/>
          <a:lstStyle/>
          <a:p>
            <a:r>
              <a:rPr lang="en-US" dirty="0"/>
              <a:t>File Descriptors</a:t>
            </a:r>
          </a:p>
        </p:txBody>
      </p:sp>
      <p:sp>
        <p:nvSpPr>
          <p:cNvPr id="3" name="Content Placeholder 2">
            <a:extLst>
              <a:ext uri="{FF2B5EF4-FFF2-40B4-BE49-F238E27FC236}">
                <a16:creationId xmlns:a16="http://schemas.microsoft.com/office/drawing/2014/main" xmlns="" id="{D2638A4B-95B8-4048-A158-C8B12F9A4D3A}"/>
              </a:ext>
            </a:extLst>
          </p:cNvPr>
          <p:cNvSpPr>
            <a:spLocks noGrp="1"/>
          </p:cNvSpPr>
          <p:nvPr>
            <p:ph idx="1"/>
          </p:nvPr>
        </p:nvSpPr>
        <p:spPr/>
        <p:txBody>
          <a:bodyPr/>
          <a:lstStyle/>
          <a:p>
            <a:r>
              <a:rPr lang="en-US" dirty="0"/>
              <a:t>You might find a vulnerability in which you can duplicate a file descriptor. </a:t>
            </a:r>
          </a:p>
          <a:p>
            <a:pPr lvl="1"/>
            <a:r>
              <a:rPr lang="en-US" dirty="0"/>
              <a:t>If you have access to an environment similar to one in which the script is running, use </a:t>
            </a:r>
            <a:r>
              <a:rPr lang="en-US" dirty="0" err="1"/>
              <a:t>lsof</a:t>
            </a:r>
            <a:r>
              <a:rPr lang="en-US" dirty="0"/>
              <a:t> or a similar tool to determine what file descriptors are open when the process runs. </a:t>
            </a:r>
          </a:p>
          <a:p>
            <a:pPr lvl="1"/>
            <a:r>
              <a:rPr lang="en-US" dirty="0"/>
              <a:t>This tool should help you see what you might have access to.</a:t>
            </a:r>
          </a:p>
          <a:p>
            <a:pPr marL="0" indent="0">
              <a:buNone/>
            </a:pPr>
            <a:endParaRPr lang="en-US" dirty="0"/>
          </a:p>
        </p:txBody>
      </p:sp>
      <p:sp>
        <p:nvSpPr>
          <p:cNvPr id="4" name="Slide Number Placeholder 3">
            <a:extLst>
              <a:ext uri="{FF2B5EF4-FFF2-40B4-BE49-F238E27FC236}">
                <a16:creationId xmlns:a16="http://schemas.microsoft.com/office/drawing/2014/main" xmlns="" id="{F52A409F-7546-4E4B-A333-DAE4E12D43A1}"/>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custDataLst>
      <p:tags r:id="rId1"/>
    </p:custDataLst>
    <p:extLst>
      <p:ext uri="{BB962C8B-B14F-4D97-AF65-F5344CB8AC3E}">
        <p14:creationId xmlns:p14="http://schemas.microsoft.com/office/powerpoint/2010/main" val="120933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30D5A-928A-4F81-A7C9-A0107FFC2A75}"/>
              </a:ext>
            </a:extLst>
          </p:cNvPr>
          <p:cNvSpPr>
            <a:spLocks noGrp="1"/>
          </p:cNvSpPr>
          <p:nvPr>
            <p:ph type="title"/>
          </p:nvPr>
        </p:nvSpPr>
        <p:spPr/>
        <p:txBody>
          <a:bodyPr/>
          <a:lstStyle/>
          <a:p>
            <a:r>
              <a:rPr lang="en-US" dirty="0"/>
              <a:t>Multicharacter filters</a:t>
            </a:r>
          </a:p>
        </p:txBody>
      </p:sp>
      <p:sp>
        <p:nvSpPr>
          <p:cNvPr id="3" name="Content Placeholder 2">
            <a:extLst>
              <a:ext uri="{FF2B5EF4-FFF2-40B4-BE49-F238E27FC236}">
                <a16:creationId xmlns:a16="http://schemas.microsoft.com/office/drawing/2014/main" xmlns="" id="{268E979B-4476-4885-BCE1-F97D1090C743}"/>
              </a:ext>
            </a:extLst>
          </p:cNvPr>
          <p:cNvSpPr>
            <a:spLocks noGrp="1"/>
          </p:cNvSpPr>
          <p:nvPr>
            <p:ph idx="1"/>
          </p:nvPr>
        </p:nvSpPr>
        <p:spPr/>
        <p:txBody>
          <a:bodyPr/>
          <a:lstStyle/>
          <a:p>
            <a:r>
              <a:rPr lang="en-US" dirty="0"/>
              <a:t>When auditing multicharacter filters, attempt to determine whether building illegal sequences by constructing embedded illegal patterns is possible.</a:t>
            </a:r>
          </a:p>
          <a:p>
            <a:pPr lvl="1"/>
            <a:r>
              <a:rPr lang="en-US" dirty="0"/>
              <a:t>Also, note that these attacks are possible when developers use a single substitution pattern with regular expressions, such as this example: $path =~ s/\.\.\///g; </a:t>
            </a:r>
          </a:p>
          <a:p>
            <a:pPr lvl="1"/>
            <a:r>
              <a:rPr lang="en-US" dirty="0"/>
              <a:t>This approach is prevalent in several programming languages (notably Perl and PHP).</a:t>
            </a:r>
          </a:p>
          <a:p>
            <a:endParaRPr lang="en-US" dirty="0"/>
          </a:p>
        </p:txBody>
      </p:sp>
      <p:sp>
        <p:nvSpPr>
          <p:cNvPr id="4" name="Slide Number Placeholder 3">
            <a:extLst>
              <a:ext uri="{FF2B5EF4-FFF2-40B4-BE49-F238E27FC236}">
                <a16:creationId xmlns:a16="http://schemas.microsoft.com/office/drawing/2014/main" xmlns="" id="{A90FF6A4-6D71-4CAA-8419-AEBBEA032233}"/>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386559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C10CD-B263-4E2F-8E40-B16D6825A61E}"/>
              </a:ext>
            </a:extLst>
          </p:cNvPr>
          <p:cNvSpPr>
            <a:spLocks noGrp="1"/>
          </p:cNvSpPr>
          <p:nvPr>
            <p:ph type="title"/>
          </p:nvPr>
        </p:nvSpPr>
        <p:spPr/>
        <p:txBody>
          <a:bodyPr/>
          <a:lstStyle/>
          <a:p>
            <a:r>
              <a:rPr lang="en-US" dirty="0"/>
              <a:t>Permission Bits</a:t>
            </a:r>
          </a:p>
        </p:txBody>
      </p:sp>
      <p:sp>
        <p:nvSpPr>
          <p:cNvPr id="3" name="Content Placeholder 2">
            <a:extLst>
              <a:ext uri="{FF2B5EF4-FFF2-40B4-BE49-F238E27FC236}">
                <a16:creationId xmlns:a16="http://schemas.microsoft.com/office/drawing/2014/main" xmlns="" id="{7BD04632-7230-4E99-AFCF-767B8307877F}"/>
              </a:ext>
            </a:extLst>
          </p:cNvPr>
          <p:cNvSpPr>
            <a:spLocks noGrp="1"/>
          </p:cNvSpPr>
          <p:nvPr>
            <p:ph idx="1"/>
          </p:nvPr>
        </p:nvSpPr>
        <p:spPr/>
        <p:txBody>
          <a:bodyPr/>
          <a:lstStyle/>
          <a:p>
            <a:r>
              <a:rPr lang="en-US" dirty="0"/>
              <a:t>It’s a common misunderstanding to think that the less specific permission bits are consulted if the more specific permissions prevent an action.</a:t>
            </a:r>
          </a:p>
          <a:p>
            <a:pPr marL="0" indent="0">
              <a:buNone/>
            </a:pPr>
            <a:endParaRPr lang="en-US" dirty="0"/>
          </a:p>
        </p:txBody>
      </p:sp>
      <p:sp>
        <p:nvSpPr>
          <p:cNvPr id="4" name="Slide Number Placeholder 3">
            <a:extLst>
              <a:ext uri="{FF2B5EF4-FFF2-40B4-BE49-F238E27FC236}">
                <a16:creationId xmlns:a16="http://schemas.microsoft.com/office/drawing/2014/main" xmlns="" id="{A6D5E6FE-B64F-44C7-AB67-134F8977F0BA}"/>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150307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3EBBB-D3D3-4DB1-BDEB-EFCD5F1498B6}"/>
              </a:ext>
            </a:extLst>
          </p:cNvPr>
          <p:cNvSpPr>
            <a:spLocks noGrp="1"/>
          </p:cNvSpPr>
          <p:nvPr>
            <p:ph type="title"/>
          </p:nvPr>
        </p:nvSpPr>
        <p:spPr/>
        <p:txBody>
          <a:bodyPr/>
          <a:lstStyle/>
          <a:p>
            <a:r>
              <a:rPr lang="en-US" dirty="0"/>
              <a:t>access() &amp; stat()</a:t>
            </a:r>
          </a:p>
        </p:txBody>
      </p:sp>
      <p:sp>
        <p:nvSpPr>
          <p:cNvPr id="3" name="Content Placeholder 2">
            <a:extLst>
              <a:ext uri="{FF2B5EF4-FFF2-40B4-BE49-F238E27FC236}">
                <a16:creationId xmlns:a16="http://schemas.microsoft.com/office/drawing/2014/main" xmlns="" id="{595CAC07-547F-4183-A2BA-7EF1E7584CA2}"/>
              </a:ext>
            </a:extLst>
          </p:cNvPr>
          <p:cNvSpPr>
            <a:spLocks noGrp="1"/>
          </p:cNvSpPr>
          <p:nvPr>
            <p:ph idx="1"/>
          </p:nvPr>
        </p:nvSpPr>
        <p:spPr/>
        <p:txBody>
          <a:bodyPr/>
          <a:lstStyle/>
          <a:p>
            <a:r>
              <a:rPr lang="en-US" dirty="0"/>
              <a:t>The access() function usually indicates a race condition because the file it checks can often be altered before it’s actually used. </a:t>
            </a:r>
          </a:p>
          <a:p>
            <a:r>
              <a:rPr lang="en-US" dirty="0"/>
              <a:t>The stat() function has a similar problem.</a:t>
            </a:r>
          </a:p>
          <a:p>
            <a:endParaRPr lang="en-US" dirty="0"/>
          </a:p>
        </p:txBody>
      </p:sp>
      <p:sp>
        <p:nvSpPr>
          <p:cNvPr id="4" name="Slide Number Placeholder 3">
            <a:extLst>
              <a:ext uri="{FF2B5EF4-FFF2-40B4-BE49-F238E27FC236}">
                <a16:creationId xmlns:a16="http://schemas.microsoft.com/office/drawing/2014/main" xmlns="" id="{90E81276-600D-4044-83DB-C002E254DDF8}"/>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68521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00AF8-535D-421E-8955-34FD2F403C91}"/>
              </a:ext>
            </a:extLst>
          </p:cNvPr>
          <p:cNvSpPr>
            <a:spLocks noGrp="1"/>
          </p:cNvSpPr>
          <p:nvPr>
            <p:ph type="title"/>
          </p:nvPr>
        </p:nvSpPr>
        <p:spPr/>
        <p:txBody>
          <a:bodyPr/>
          <a:lstStyle/>
          <a:p>
            <a:r>
              <a:rPr lang="en-US" dirty="0" err="1"/>
              <a:t>execvp</a:t>
            </a:r>
            <a:r>
              <a:rPr lang="en-US" dirty="0"/>
              <a:t>() and </a:t>
            </a:r>
            <a:r>
              <a:rPr lang="en-US" dirty="0" err="1"/>
              <a:t>execlp</a:t>
            </a:r>
            <a:r>
              <a:rPr lang="en-US" dirty="0"/>
              <a:t>()</a:t>
            </a:r>
          </a:p>
        </p:txBody>
      </p:sp>
      <p:sp>
        <p:nvSpPr>
          <p:cNvPr id="3" name="Content Placeholder 2">
            <a:extLst>
              <a:ext uri="{FF2B5EF4-FFF2-40B4-BE49-F238E27FC236}">
                <a16:creationId xmlns:a16="http://schemas.microsoft.com/office/drawing/2014/main" xmlns="" id="{356AC052-DE26-4260-AE48-E1530DFB7D10}"/>
              </a:ext>
            </a:extLst>
          </p:cNvPr>
          <p:cNvSpPr>
            <a:spLocks noGrp="1"/>
          </p:cNvSpPr>
          <p:nvPr>
            <p:ph idx="1"/>
          </p:nvPr>
        </p:nvSpPr>
        <p:spPr/>
        <p:txBody>
          <a:bodyPr/>
          <a:lstStyle/>
          <a:p>
            <a:r>
              <a:rPr lang="en-US" dirty="0"/>
              <a:t>When auditing code that’s running with special privileges or running remotely in a way that allows users to affect the environment, verify that any call to </a:t>
            </a:r>
            <a:r>
              <a:rPr lang="en-US" dirty="0" err="1"/>
              <a:t>execvp</a:t>
            </a:r>
            <a:r>
              <a:rPr lang="en-US" dirty="0"/>
              <a:t>() or </a:t>
            </a:r>
            <a:r>
              <a:rPr lang="en-US" dirty="0" err="1"/>
              <a:t>execlp</a:t>
            </a:r>
            <a:r>
              <a:rPr lang="en-US" dirty="0"/>
              <a:t>() is secure. </a:t>
            </a:r>
          </a:p>
          <a:p>
            <a:pPr lvl="1"/>
            <a:r>
              <a:rPr lang="en-US" dirty="0"/>
              <a:t>Any situation in which full pathnames aren’t specified, or the path for the program being run is in any way controlled by users, is potentially dangerous.</a:t>
            </a:r>
          </a:p>
          <a:p>
            <a:endParaRPr lang="en-US" dirty="0"/>
          </a:p>
        </p:txBody>
      </p:sp>
      <p:sp>
        <p:nvSpPr>
          <p:cNvPr id="4" name="Slide Number Placeholder 3">
            <a:extLst>
              <a:ext uri="{FF2B5EF4-FFF2-40B4-BE49-F238E27FC236}">
                <a16:creationId xmlns:a16="http://schemas.microsoft.com/office/drawing/2014/main" xmlns="" id="{65E917B9-8252-4790-91B7-3D0F3BEE0F51}"/>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3653625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FF7C9-46F1-4D72-B7C3-B25BD8EBBD9D}"/>
              </a:ext>
            </a:extLst>
          </p:cNvPr>
          <p:cNvSpPr>
            <a:spLocks noGrp="1"/>
          </p:cNvSpPr>
          <p:nvPr>
            <p:ph type="title"/>
          </p:nvPr>
        </p:nvSpPr>
        <p:spPr/>
        <p:txBody>
          <a:bodyPr/>
          <a:lstStyle/>
          <a:p>
            <a:r>
              <a:rPr lang="en-US" dirty="0"/>
              <a:t>Privileged write()</a:t>
            </a:r>
          </a:p>
        </p:txBody>
      </p:sp>
      <p:sp>
        <p:nvSpPr>
          <p:cNvPr id="3" name="Content Placeholder 2">
            <a:extLst>
              <a:ext uri="{FF2B5EF4-FFF2-40B4-BE49-F238E27FC236}">
                <a16:creationId xmlns:a16="http://schemas.microsoft.com/office/drawing/2014/main" xmlns="" id="{FE38DEC0-6176-4AAE-9FE7-B09143DCC557}"/>
              </a:ext>
            </a:extLst>
          </p:cNvPr>
          <p:cNvSpPr>
            <a:spLocks noGrp="1"/>
          </p:cNvSpPr>
          <p:nvPr>
            <p:ph idx="1"/>
          </p:nvPr>
        </p:nvSpPr>
        <p:spPr/>
        <p:txBody>
          <a:bodyPr/>
          <a:lstStyle/>
          <a:p>
            <a:r>
              <a:rPr lang="en-US" dirty="0"/>
              <a:t>Carefully check for any privileged application that writes to a file without verifying whether writes are successful. </a:t>
            </a:r>
          </a:p>
          <a:p>
            <a:pPr lvl="1"/>
            <a:r>
              <a:rPr lang="en-US" dirty="0"/>
              <a:t>Remember that checking for an error when calling write() might not be sufficient; they also need to check whether the amount of bytes they wrote were successfully stored in their entirety. </a:t>
            </a:r>
          </a:p>
          <a:p>
            <a:pPr lvl="1"/>
            <a:r>
              <a:rPr lang="en-US" dirty="0"/>
              <a:t>Manipulating this application’s </a:t>
            </a:r>
            <a:r>
              <a:rPr lang="en-US" dirty="0" err="1"/>
              <a:t>rlimits</a:t>
            </a:r>
            <a:r>
              <a:rPr lang="en-US" dirty="0"/>
              <a:t> might trigger a security vulnerability by cutting the file short at a strategically advantageous offset.</a:t>
            </a:r>
          </a:p>
          <a:p>
            <a:endParaRPr lang="en-US" dirty="0"/>
          </a:p>
        </p:txBody>
      </p:sp>
      <p:sp>
        <p:nvSpPr>
          <p:cNvPr id="4" name="Slide Number Placeholder 3">
            <a:extLst>
              <a:ext uri="{FF2B5EF4-FFF2-40B4-BE49-F238E27FC236}">
                <a16:creationId xmlns:a16="http://schemas.microsoft.com/office/drawing/2014/main" xmlns="" id="{A82C792E-FCFA-4C62-8F76-49E26343CCE5}"/>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3522335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527D0-A1E6-4B54-A3D5-75C10EE712F5}"/>
              </a:ext>
            </a:extLst>
          </p:cNvPr>
          <p:cNvSpPr>
            <a:spLocks noGrp="1"/>
          </p:cNvSpPr>
          <p:nvPr>
            <p:ph type="title"/>
          </p:nvPr>
        </p:nvSpPr>
        <p:spPr/>
        <p:txBody>
          <a:bodyPr/>
          <a:lstStyle/>
          <a:p>
            <a:r>
              <a:rPr lang="en-US" dirty="0"/>
              <a:t>Unreachable conditions</a:t>
            </a:r>
          </a:p>
        </p:txBody>
      </p:sp>
      <p:sp>
        <p:nvSpPr>
          <p:cNvPr id="3" name="Content Placeholder 2">
            <a:extLst>
              <a:ext uri="{FF2B5EF4-FFF2-40B4-BE49-F238E27FC236}">
                <a16:creationId xmlns:a16="http://schemas.microsoft.com/office/drawing/2014/main" xmlns="" id="{853818BF-26F1-4FEC-B707-377C1025CFB2}"/>
              </a:ext>
            </a:extLst>
          </p:cNvPr>
          <p:cNvSpPr>
            <a:spLocks noGrp="1"/>
          </p:cNvSpPr>
          <p:nvPr>
            <p:ph idx="1"/>
          </p:nvPr>
        </p:nvSpPr>
        <p:spPr/>
        <p:txBody>
          <a:bodyPr/>
          <a:lstStyle/>
          <a:p>
            <a:r>
              <a:rPr lang="en-US" dirty="0"/>
              <a:t>Never assume that a condition is unreachable because it seems unlikely to occur. </a:t>
            </a:r>
          </a:p>
          <a:p>
            <a:pPr lvl="1"/>
            <a:r>
              <a:rPr lang="en-US" dirty="0"/>
              <a:t>Using </a:t>
            </a:r>
            <a:r>
              <a:rPr lang="en-US" dirty="0" err="1"/>
              <a:t>rlimits</a:t>
            </a:r>
            <a:r>
              <a:rPr lang="en-US" dirty="0"/>
              <a:t> is one way to trigger unlikely conditions by restricting the resources a privileged process is allowed to use and potentially forcing a process to die when a system resource is allocated where it usually wouldn’t be. </a:t>
            </a:r>
          </a:p>
          <a:p>
            <a:pPr lvl="1"/>
            <a:r>
              <a:rPr lang="en-US" dirty="0"/>
              <a:t>Depending on the circumstances of the error condition you want to trigger, you might be able to use other methods by manipulating the program’s environment to force an error.</a:t>
            </a:r>
          </a:p>
          <a:p>
            <a:endParaRPr lang="en-US" dirty="0"/>
          </a:p>
        </p:txBody>
      </p:sp>
      <p:sp>
        <p:nvSpPr>
          <p:cNvPr id="4" name="Slide Number Placeholder 3">
            <a:extLst>
              <a:ext uri="{FF2B5EF4-FFF2-40B4-BE49-F238E27FC236}">
                <a16:creationId xmlns:a16="http://schemas.microsoft.com/office/drawing/2014/main" xmlns="" id="{249CFC4E-9E24-40B1-902B-FB958CE2ADDA}"/>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277077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B29ED-7F4F-44B2-94C0-61DAADB96354}"/>
              </a:ext>
            </a:extLst>
          </p:cNvPr>
          <p:cNvSpPr>
            <a:spLocks noGrp="1"/>
          </p:cNvSpPr>
          <p:nvPr>
            <p:ph type="title"/>
          </p:nvPr>
        </p:nvSpPr>
        <p:spPr/>
        <p:txBody>
          <a:bodyPr/>
          <a:lstStyle/>
          <a:p>
            <a:r>
              <a:rPr lang="en-US" dirty="0"/>
              <a:t>TCP Sequence Numbers</a:t>
            </a:r>
          </a:p>
        </p:txBody>
      </p:sp>
      <p:sp>
        <p:nvSpPr>
          <p:cNvPr id="3" name="Content Placeholder 2">
            <a:extLst>
              <a:ext uri="{FF2B5EF4-FFF2-40B4-BE49-F238E27FC236}">
                <a16:creationId xmlns:a16="http://schemas.microsoft.com/office/drawing/2014/main" xmlns="" id="{C8E7B9B7-FB36-4937-ADB7-7F7E3BED62B6}"/>
              </a:ext>
            </a:extLst>
          </p:cNvPr>
          <p:cNvSpPr>
            <a:spLocks noGrp="1"/>
          </p:cNvSpPr>
          <p:nvPr>
            <p:ph idx="1"/>
          </p:nvPr>
        </p:nvSpPr>
        <p:spPr/>
        <p:txBody>
          <a:bodyPr/>
          <a:lstStyle/>
          <a:p>
            <a:r>
              <a:rPr lang="en-US" dirty="0"/>
              <a:t>Examine the TCP sequence number algorithm to see how unpredictable it is. </a:t>
            </a:r>
          </a:p>
          <a:p>
            <a:pPr lvl="1"/>
            <a:r>
              <a:rPr lang="en-US" dirty="0"/>
              <a:t>Make sure some sort of cryptographic random number generator is used. </a:t>
            </a:r>
          </a:p>
          <a:p>
            <a:pPr lvl="1"/>
            <a:r>
              <a:rPr lang="en-US" dirty="0"/>
              <a:t>Try to determine whether any part of the key space can be guessed deductively, which limits the range of possible correct sequence numbers. </a:t>
            </a:r>
          </a:p>
          <a:p>
            <a:pPr lvl="1"/>
            <a:r>
              <a:rPr lang="en-US" dirty="0"/>
              <a:t>Random numbers based on system state (such as system time) might not be secure, as this information could be procured from a remote source in a number of ways.</a:t>
            </a:r>
          </a:p>
          <a:p>
            <a:endParaRPr lang="en-US" dirty="0"/>
          </a:p>
        </p:txBody>
      </p:sp>
      <p:sp>
        <p:nvSpPr>
          <p:cNvPr id="4" name="Slide Number Placeholder 3">
            <a:extLst>
              <a:ext uri="{FF2B5EF4-FFF2-40B4-BE49-F238E27FC236}">
                <a16:creationId xmlns:a16="http://schemas.microsoft.com/office/drawing/2014/main" xmlns="" id="{1E2AE783-6926-4F17-A67F-42C5B61DD5B7}"/>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69463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1D35F5-B18B-4815-AD72-A0D9E58D5D6D}"/>
              </a:ext>
            </a:extLst>
          </p:cNvPr>
          <p:cNvSpPr>
            <a:spLocks noGrp="1"/>
          </p:cNvSpPr>
          <p:nvPr>
            <p:ph type="title"/>
          </p:nvPr>
        </p:nvSpPr>
        <p:spPr/>
        <p:txBody>
          <a:bodyPr/>
          <a:lstStyle/>
          <a:p>
            <a:r>
              <a:rPr lang="en-US" dirty="0"/>
              <a:t>URI</a:t>
            </a:r>
          </a:p>
        </p:txBody>
      </p:sp>
      <p:sp>
        <p:nvSpPr>
          <p:cNvPr id="3" name="Content Placeholder 2">
            <a:extLst>
              <a:ext uri="{FF2B5EF4-FFF2-40B4-BE49-F238E27FC236}">
                <a16:creationId xmlns:a16="http://schemas.microsoft.com/office/drawing/2014/main" xmlns="" id="{F04ED239-C6AD-4CE2-9F4C-D91D20265483}"/>
              </a:ext>
            </a:extLst>
          </p:cNvPr>
          <p:cNvSpPr>
            <a:spLocks noGrp="1"/>
          </p:cNvSpPr>
          <p:nvPr>
            <p:ph idx="1"/>
          </p:nvPr>
        </p:nvSpPr>
        <p:spPr/>
        <p:txBody>
          <a:bodyPr/>
          <a:lstStyle/>
          <a:p>
            <a:r>
              <a:rPr lang="en-US" dirty="0"/>
              <a:t>If you see code performing actions or checks based on the request URI, make sure the developer is handling the path information correctly. </a:t>
            </a:r>
          </a:p>
          <a:p>
            <a:pPr lvl="1"/>
            <a:r>
              <a:rPr lang="en-US" dirty="0"/>
              <a:t>Many servlet programmers use </a:t>
            </a:r>
            <a:r>
              <a:rPr lang="en-US" dirty="0" err="1"/>
              <a:t>request.getRequestURI</a:t>
            </a:r>
            <a:r>
              <a:rPr lang="en-US" dirty="0"/>
              <a:t>() when they intend to use </a:t>
            </a:r>
            <a:r>
              <a:rPr lang="en-US" dirty="0" err="1"/>
              <a:t>request.getServletPath</a:t>
            </a:r>
            <a:r>
              <a:rPr lang="en-US" dirty="0"/>
              <a:t>(), which can definitely have security consequences. </a:t>
            </a:r>
          </a:p>
          <a:p>
            <a:pPr lvl="1"/>
            <a:r>
              <a:rPr lang="en-US" dirty="0"/>
              <a:t>Be sure to look for checks done on file extensions, as supplying unexpected path information can circumvent these checks as well.</a:t>
            </a:r>
          </a:p>
          <a:p>
            <a:endParaRPr lang="en-US" dirty="0"/>
          </a:p>
        </p:txBody>
      </p:sp>
      <p:sp>
        <p:nvSpPr>
          <p:cNvPr id="4" name="Slide Number Placeholder 3">
            <a:extLst>
              <a:ext uri="{FF2B5EF4-FFF2-40B4-BE49-F238E27FC236}">
                <a16:creationId xmlns:a16="http://schemas.microsoft.com/office/drawing/2014/main" xmlns="" id="{5725E5A1-4A56-48FE-AA6D-A36B59961B92}"/>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5269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70736-22B9-4283-AD9A-4986DFFEC9BB}"/>
              </a:ext>
            </a:extLst>
          </p:cNvPr>
          <p:cNvSpPr>
            <a:spLocks noGrp="1"/>
          </p:cNvSpPr>
          <p:nvPr>
            <p:ph type="title"/>
          </p:nvPr>
        </p:nvSpPr>
        <p:spPr/>
        <p:txBody>
          <a:bodyPr/>
          <a:lstStyle/>
          <a:p>
            <a:r>
              <a:rPr lang="en-US" dirty="0" smtClean="0"/>
              <a:t>Software Security Vulnerability Analysis</a:t>
            </a:r>
            <a:endParaRPr lang="en-US" dirty="0"/>
          </a:p>
        </p:txBody>
      </p:sp>
      <p:sp>
        <p:nvSpPr>
          <p:cNvPr id="3" name="Content Placeholder 2">
            <a:extLst>
              <a:ext uri="{FF2B5EF4-FFF2-40B4-BE49-F238E27FC236}">
                <a16:creationId xmlns:a16="http://schemas.microsoft.com/office/drawing/2014/main" xmlns="" id="{4F4F3BB0-3CCB-44AC-B192-040E51DD1C82}"/>
              </a:ext>
            </a:extLst>
          </p:cNvPr>
          <p:cNvSpPr>
            <a:spLocks noGrp="1"/>
          </p:cNvSpPr>
          <p:nvPr>
            <p:ph idx="1"/>
          </p:nvPr>
        </p:nvSpPr>
        <p:spPr/>
        <p:txBody>
          <a:bodyPr/>
          <a:lstStyle/>
          <a:p>
            <a:r>
              <a:rPr lang="en-US" smtClean="0"/>
              <a:t>Auditing Tips</a:t>
            </a:r>
          </a:p>
          <a:p>
            <a:endParaRPr lang="en-US" smtClean="0"/>
          </a:p>
          <a:p>
            <a:r>
              <a:rPr lang="en-US" smtClean="0"/>
              <a:t>From: McDonald, John; Mark Down; Justin Schuh (2006-11-20). The Art of Software Security Assessment: Identifying and Preventing Software Vulnerabilities (Kindle Locations 9192-9197). Pearson Education (USA). Kindle Edition.</a:t>
            </a:r>
          </a:p>
          <a:p>
            <a:endParaRPr lang="en-US" dirty="0"/>
          </a:p>
        </p:txBody>
      </p:sp>
      <p:sp>
        <p:nvSpPr>
          <p:cNvPr id="4" name="Slide Number Placeholder 3">
            <a:extLst>
              <a:ext uri="{FF2B5EF4-FFF2-40B4-BE49-F238E27FC236}">
                <a16:creationId xmlns:a16="http://schemas.microsoft.com/office/drawing/2014/main" xmlns="" id="{60A48C62-4645-4B1E-B880-4029C052FB67}"/>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2474391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65565-2FCD-4572-A95B-22E7FEE6E581}"/>
              </a:ext>
            </a:extLst>
          </p:cNvPr>
          <p:cNvSpPr>
            <a:spLocks noGrp="1"/>
          </p:cNvSpPr>
          <p:nvPr>
            <p:ph type="title"/>
          </p:nvPr>
        </p:nvSpPr>
        <p:spPr/>
        <p:txBody>
          <a:bodyPr/>
          <a:lstStyle/>
          <a:p>
            <a:r>
              <a:rPr lang="en-US" dirty="0"/>
              <a:t>POST vs GET requests</a:t>
            </a:r>
          </a:p>
        </p:txBody>
      </p:sp>
      <p:sp>
        <p:nvSpPr>
          <p:cNvPr id="3" name="Content Placeholder 2">
            <a:extLst>
              <a:ext uri="{FF2B5EF4-FFF2-40B4-BE49-F238E27FC236}">
                <a16:creationId xmlns:a16="http://schemas.microsoft.com/office/drawing/2014/main" xmlns="" id="{53123D5F-6C1E-47D2-832F-02A3DB19DD64}"/>
              </a:ext>
            </a:extLst>
          </p:cNvPr>
          <p:cNvSpPr>
            <a:spLocks noGrp="1"/>
          </p:cNvSpPr>
          <p:nvPr>
            <p:ph idx="1"/>
          </p:nvPr>
        </p:nvSpPr>
        <p:spPr/>
        <p:txBody>
          <a:bodyPr/>
          <a:lstStyle/>
          <a:p>
            <a:r>
              <a:rPr lang="en-US" dirty="0"/>
              <a:t>Generally, you should encourage developers to use POST-style requests for their applications because of the security concerns. </a:t>
            </a:r>
          </a:p>
          <a:p>
            <a:pPr lvl="1"/>
            <a:r>
              <a:rPr lang="en-US" dirty="0"/>
              <a:t>One issue to watch for is the transmission of a session token via a query string, as that creates a risk for the Web application’s clients. </a:t>
            </a:r>
          </a:p>
          <a:p>
            <a:pPr lvl="1"/>
            <a:r>
              <a:rPr lang="en-US" dirty="0"/>
              <a:t>The risk isn’t necessarily a showstopper, but it’s unnecessary and quite easy for a developer or Web designer to avoid.</a:t>
            </a:r>
          </a:p>
          <a:p>
            <a:endParaRPr lang="en-US" dirty="0"/>
          </a:p>
        </p:txBody>
      </p:sp>
      <p:sp>
        <p:nvSpPr>
          <p:cNvPr id="4" name="Slide Number Placeholder 3">
            <a:extLst>
              <a:ext uri="{FF2B5EF4-FFF2-40B4-BE49-F238E27FC236}">
                <a16:creationId xmlns:a16="http://schemas.microsoft.com/office/drawing/2014/main" xmlns="" id="{0288EEF1-09FF-47ED-9B8D-FAEADD772D3F}"/>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2798118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2B7D7-DF6A-4204-83EF-7531936FFCFC}"/>
              </a:ext>
            </a:extLst>
          </p:cNvPr>
          <p:cNvSpPr>
            <a:spLocks noGrp="1"/>
          </p:cNvSpPr>
          <p:nvPr>
            <p:ph type="title"/>
          </p:nvPr>
        </p:nvSpPr>
        <p:spPr/>
        <p:txBody>
          <a:bodyPr/>
          <a:lstStyle/>
          <a:p>
            <a:r>
              <a:rPr lang="en-US" dirty="0"/>
              <a:t>State and Client IP Addresses</a:t>
            </a:r>
          </a:p>
        </p:txBody>
      </p:sp>
      <p:sp>
        <p:nvSpPr>
          <p:cNvPr id="3" name="Content Placeholder 2">
            <a:extLst>
              <a:ext uri="{FF2B5EF4-FFF2-40B4-BE49-F238E27FC236}">
                <a16:creationId xmlns:a16="http://schemas.microsoft.com/office/drawing/2014/main" xmlns="" id="{BFD5EC24-C383-4898-A7D7-FC4CD8F48C03}"/>
              </a:ext>
            </a:extLst>
          </p:cNvPr>
          <p:cNvSpPr>
            <a:spLocks noGrp="1"/>
          </p:cNvSpPr>
          <p:nvPr>
            <p:ph idx="1"/>
          </p:nvPr>
        </p:nvSpPr>
        <p:spPr/>
        <p:txBody>
          <a:bodyPr/>
          <a:lstStyle/>
          <a:p>
            <a:r>
              <a:rPr lang="en-US" dirty="0"/>
              <a:t>Tracking state based on client IP addresses is inappropriate in most situations, as the Internet is filled to capacity with corporate clients going though NAT devices and sharing the same source IP.</a:t>
            </a:r>
          </a:p>
          <a:p>
            <a:pPr lvl="1"/>
            <a:r>
              <a:rPr lang="en-US" dirty="0"/>
              <a:t>Also, you might face clients with changing source IPs if they come from a large ISP that uses an array of proxies, such as AOL. </a:t>
            </a:r>
          </a:p>
          <a:p>
            <a:pPr lvl="1"/>
            <a:r>
              <a:rPr lang="en-US" dirty="0"/>
              <a:t>Finally, there is always the possibility of spoofing attacks that allow IP address impersonation. </a:t>
            </a:r>
          </a:p>
          <a:p>
            <a:pPr lvl="1"/>
            <a:r>
              <a:rPr lang="en-US" dirty="0"/>
              <a:t>There are better ways of tracking state. </a:t>
            </a:r>
          </a:p>
          <a:p>
            <a:pPr lvl="1"/>
            <a:r>
              <a:rPr lang="en-US" dirty="0"/>
              <a:t>As a reviewer, you should look out for any kind of state-tracking mechanism that relies solely on client IPs.</a:t>
            </a:r>
          </a:p>
          <a:p>
            <a:endParaRPr lang="en-US" dirty="0"/>
          </a:p>
        </p:txBody>
      </p:sp>
      <p:sp>
        <p:nvSpPr>
          <p:cNvPr id="4" name="Slide Number Placeholder 3">
            <a:extLst>
              <a:ext uri="{FF2B5EF4-FFF2-40B4-BE49-F238E27FC236}">
                <a16:creationId xmlns:a16="http://schemas.microsoft.com/office/drawing/2014/main" xmlns="" id="{5E4414D7-09F0-412B-9983-9B8636D70DD5}"/>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290984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891F5-17D4-44C6-8992-835CA01036B5}"/>
              </a:ext>
            </a:extLst>
          </p:cNvPr>
          <p:cNvSpPr>
            <a:spLocks noGrp="1"/>
          </p:cNvSpPr>
          <p:nvPr>
            <p:ph type="title"/>
          </p:nvPr>
        </p:nvSpPr>
        <p:spPr/>
        <p:txBody>
          <a:bodyPr/>
          <a:lstStyle/>
          <a:p>
            <a:r>
              <a:rPr lang="en-US" dirty="0"/>
              <a:t>HTTP</a:t>
            </a:r>
          </a:p>
        </p:txBody>
      </p:sp>
      <p:sp>
        <p:nvSpPr>
          <p:cNvPr id="3" name="Content Placeholder 2">
            <a:extLst>
              <a:ext uri="{FF2B5EF4-FFF2-40B4-BE49-F238E27FC236}">
                <a16:creationId xmlns:a16="http://schemas.microsoft.com/office/drawing/2014/main" xmlns="" id="{CA1572BF-CFB3-4C11-B5FB-65DB5A4CCB57}"/>
              </a:ext>
            </a:extLst>
          </p:cNvPr>
          <p:cNvSpPr>
            <a:spLocks noGrp="1"/>
          </p:cNvSpPr>
          <p:nvPr>
            <p:ph idx="1"/>
          </p:nvPr>
        </p:nvSpPr>
        <p:spPr/>
        <p:txBody>
          <a:bodyPr/>
          <a:lstStyle/>
          <a:p>
            <a:r>
              <a:rPr lang="en-US" dirty="0"/>
              <a:t>Weaknesses in the HTTP authentication protocol can prove useful for attackers. </a:t>
            </a:r>
          </a:p>
          <a:p>
            <a:pPr lvl="1"/>
            <a:r>
              <a:rPr lang="en-US" sz="2000" dirty="0"/>
              <a:t>It’s a fairly light protocol, so it is possible to perform brute-force login attempts at a rapid pace. </a:t>
            </a:r>
          </a:p>
          <a:p>
            <a:pPr lvl="1"/>
            <a:r>
              <a:rPr lang="en-US" sz="2000" dirty="0"/>
              <a:t>HTTP authentication mechanisms often don’t do account lockouts, especially when they are authenticating against flat files or local stores maintained by the Web server. </a:t>
            </a:r>
          </a:p>
          <a:p>
            <a:pPr lvl="1"/>
            <a:r>
              <a:rPr lang="en-US" sz="2000" dirty="0"/>
              <a:t>In addition, certain accounts are exempt from lockout and can be brute-forced through exposed authentication interfaces. </a:t>
            </a:r>
          </a:p>
          <a:p>
            <a:pPr lvl="1"/>
            <a:r>
              <a:rPr lang="en-US" sz="2000" dirty="0"/>
              <a:t>For example, NT’s administrator account is immune from lockout, so an exposed Integrated Windows Authentication service could be leveraged to launch a high-speed password guessing attack. </a:t>
            </a:r>
          </a:p>
          <a:p>
            <a:pPr lvl="1"/>
            <a:r>
              <a:rPr lang="en-US" sz="2000" dirty="0"/>
              <a:t>You can find several tools on the Internet to help you launch a brute-force attack against HTTP authentication. </a:t>
            </a:r>
          </a:p>
          <a:p>
            <a:endParaRPr lang="en-US" dirty="0"/>
          </a:p>
        </p:txBody>
      </p:sp>
      <p:sp>
        <p:nvSpPr>
          <p:cNvPr id="4" name="Slide Number Placeholder 3">
            <a:extLst>
              <a:ext uri="{FF2B5EF4-FFF2-40B4-BE49-F238E27FC236}">
                <a16:creationId xmlns:a16="http://schemas.microsoft.com/office/drawing/2014/main" xmlns="" id="{A05BB4B5-6D98-4DAF-A428-769CC3F44AAE}"/>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317327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FB7E1-10B2-4531-AAED-784118FE791B}"/>
              </a:ext>
            </a:extLst>
          </p:cNvPr>
          <p:cNvSpPr>
            <a:spLocks noGrp="1"/>
          </p:cNvSpPr>
          <p:nvPr>
            <p:ph type="title"/>
          </p:nvPr>
        </p:nvSpPr>
        <p:spPr/>
        <p:txBody>
          <a:bodyPr/>
          <a:lstStyle/>
          <a:p>
            <a:r>
              <a:rPr lang="en-US" dirty="0"/>
              <a:t>Website Review</a:t>
            </a:r>
          </a:p>
        </p:txBody>
      </p:sp>
      <p:sp>
        <p:nvSpPr>
          <p:cNvPr id="3" name="Content Placeholder 2">
            <a:extLst>
              <a:ext uri="{FF2B5EF4-FFF2-40B4-BE49-F238E27FC236}">
                <a16:creationId xmlns:a16="http://schemas.microsoft.com/office/drawing/2014/main" xmlns="" id="{DE4F2557-4251-4CCA-81EF-E2E39FB2B5B2}"/>
              </a:ext>
            </a:extLst>
          </p:cNvPr>
          <p:cNvSpPr>
            <a:spLocks noGrp="1"/>
          </p:cNvSpPr>
          <p:nvPr>
            <p:ph idx="1"/>
          </p:nvPr>
        </p:nvSpPr>
        <p:spPr/>
        <p:txBody>
          <a:bodyPr/>
          <a:lstStyle/>
          <a:p>
            <a:r>
              <a:rPr lang="en-US" dirty="0"/>
              <a:t>When you review a Web site, you should pay attention to how it uses cookies. </a:t>
            </a:r>
          </a:p>
          <a:p>
            <a:pPr lvl="1"/>
            <a:r>
              <a:rPr lang="en-US" sz="2000" dirty="0"/>
              <a:t>They can be easy to ignore because they are in the HTTP request and response headers, not in the HTML (usually), but they should be reviewed with the same intensity you devote to GET and POST parameters. </a:t>
            </a:r>
          </a:p>
          <a:p>
            <a:pPr lvl="1"/>
            <a:r>
              <a:rPr lang="en-US" sz="2000" dirty="0"/>
              <a:t>You can get access to cookies with certain browser extensions or by using an intercepting Web proxy tool, such as Paros (www.parosproxy.org) or SPIKE Proxy (www.immunitysec.com). </a:t>
            </a:r>
          </a:p>
          <a:p>
            <a:pPr lvl="1"/>
            <a:r>
              <a:rPr lang="en-US" sz="2000" dirty="0"/>
              <a:t>Make sure cookies are marked secure for sites that use SSL. </a:t>
            </a:r>
          </a:p>
          <a:p>
            <a:pPr lvl="1"/>
            <a:r>
              <a:rPr lang="en-US" sz="2000" dirty="0"/>
              <a:t>This helps mitigate the risk of the cookie ever being transmitted in clear text because of deliberate attacks, such as cross-site scripting, or unintentional configuration and programming mistakes and browser bugs.</a:t>
            </a:r>
          </a:p>
          <a:p>
            <a:endParaRPr lang="en-US" dirty="0"/>
          </a:p>
        </p:txBody>
      </p:sp>
      <p:sp>
        <p:nvSpPr>
          <p:cNvPr id="4" name="Slide Number Placeholder 3">
            <a:extLst>
              <a:ext uri="{FF2B5EF4-FFF2-40B4-BE49-F238E27FC236}">
                <a16:creationId xmlns:a16="http://schemas.microsoft.com/office/drawing/2014/main" xmlns="" id="{B1D2838E-998B-4B93-9824-DC77486D81C6}"/>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custDataLst>
      <p:tags r:id="rId1"/>
    </p:custDataLst>
    <p:extLst>
      <p:ext uri="{BB962C8B-B14F-4D97-AF65-F5344CB8AC3E}">
        <p14:creationId xmlns:p14="http://schemas.microsoft.com/office/powerpoint/2010/main" val="411754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96E1E-9D94-4201-AF2A-622134E0BAF2}"/>
              </a:ext>
            </a:extLst>
          </p:cNvPr>
          <p:cNvSpPr>
            <a:spLocks noGrp="1"/>
          </p:cNvSpPr>
          <p:nvPr>
            <p:ph type="title"/>
          </p:nvPr>
        </p:nvSpPr>
        <p:spPr/>
        <p:txBody>
          <a:bodyPr/>
          <a:lstStyle/>
          <a:p>
            <a:r>
              <a:rPr lang="en-US" dirty="0"/>
              <a:t>Exposed Static  HTML</a:t>
            </a:r>
          </a:p>
        </p:txBody>
      </p:sp>
      <p:sp>
        <p:nvSpPr>
          <p:cNvPr id="3" name="Content Placeholder 2">
            <a:extLst>
              <a:ext uri="{FF2B5EF4-FFF2-40B4-BE49-F238E27FC236}">
                <a16:creationId xmlns:a16="http://schemas.microsoft.com/office/drawing/2014/main" xmlns="" id="{C514B08A-EF5D-4017-81F6-489C7A707751}"/>
              </a:ext>
            </a:extLst>
          </p:cNvPr>
          <p:cNvSpPr>
            <a:spLocks noGrp="1"/>
          </p:cNvSpPr>
          <p:nvPr>
            <p:ph idx="1"/>
          </p:nvPr>
        </p:nvSpPr>
        <p:spPr/>
        <p:txBody>
          <a:bodyPr/>
          <a:lstStyle/>
          <a:p>
            <a:r>
              <a:rPr lang="en-US" dirty="0"/>
              <a:t>Examine all exposed static HTML and the contents of dynamically generated HTML to make sure nothing that could facilitate an attack is exposed unnecessarily. </a:t>
            </a:r>
          </a:p>
          <a:p>
            <a:pPr lvl="1"/>
            <a:r>
              <a:rPr lang="en-US" dirty="0"/>
              <a:t>You should do your best to ensure that information isn’t exposed unnecessarily, but at the same time, look out for security mechanisms that rely on obscurity because they are prone to fail in the Web environment.</a:t>
            </a:r>
          </a:p>
          <a:p>
            <a:endParaRPr lang="en-US" dirty="0"/>
          </a:p>
        </p:txBody>
      </p:sp>
      <p:sp>
        <p:nvSpPr>
          <p:cNvPr id="4" name="Slide Number Placeholder 3">
            <a:extLst>
              <a:ext uri="{FF2B5EF4-FFF2-40B4-BE49-F238E27FC236}">
                <a16:creationId xmlns:a16="http://schemas.microsoft.com/office/drawing/2014/main" xmlns="" id="{D45FBA1D-9327-48EA-831B-C1CC8112D72F}"/>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3796115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14311-DB05-423D-B8CE-539DC19B859A}"/>
              </a:ext>
            </a:extLst>
          </p:cNvPr>
          <p:cNvSpPr>
            <a:spLocks noGrp="1"/>
          </p:cNvSpPr>
          <p:nvPr>
            <p:ph type="title"/>
          </p:nvPr>
        </p:nvSpPr>
        <p:spPr/>
        <p:txBody>
          <a:bodyPr/>
          <a:lstStyle/>
          <a:p>
            <a:r>
              <a:rPr lang="en-US" dirty="0" err="1"/>
              <a:t>Webapp</a:t>
            </a:r>
            <a:r>
              <a:rPr lang="en-US" dirty="0"/>
              <a:t> review</a:t>
            </a:r>
          </a:p>
        </p:txBody>
      </p:sp>
      <p:sp>
        <p:nvSpPr>
          <p:cNvPr id="3" name="Content Placeholder 2">
            <a:extLst>
              <a:ext uri="{FF2B5EF4-FFF2-40B4-BE49-F238E27FC236}">
                <a16:creationId xmlns:a16="http://schemas.microsoft.com/office/drawing/2014/main" xmlns="" id="{DC1A1315-826B-4358-B898-10EB2AA37592}"/>
              </a:ext>
            </a:extLst>
          </p:cNvPr>
          <p:cNvSpPr>
            <a:spLocks noGrp="1"/>
          </p:cNvSpPr>
          <p:nvPr>
            <p:ph idx="1"/>
          </p:nvPr>
        </p:nvSpPr>
        <p:spPr/>
        <p:txBody>
          <a:bodyPr/>
          <a:lstStyle/>
          <a:p>
            <a:r>
              <a:rPr lang="en-US" dirty="0"/>
              <a:t>Look at each page of a Web application as though it exists in a vacuum. </a:t>
            </a:r>
          </a:p>
          <a:p>
            <a:pPr lvl="1"/>
            <a:r>
              <a:rPr lang="en-US" sz="2000" dirty="0"/>
              <a:t>Consider every possible combination of inputs, and look for ways to create a situation the developer didn’t intend. </a:t>
            </a:r>
          </a:p>
          <a:p>
            <a:pPr lvl="1"/>
            <a:r>
              <a:rPr lang="en-US" sz="2000" dirty="0"/>
              <a:t>Determine if any of these unanticipated situations cause a page use the input without first validating it.</a:t>
            </a:r>
          </a:p>
          <a:p>
            <a:pPr lvl="1"/>
            <a:r>
              <a:rPr lang="en-US" sz="2000" dirty="0"/>
              <a:t>Always consider what can happen if attackers visit the pages of a Web application in an order the developer didn’t intend. </a:t>
            </a:r>
          </a:p>
          <a:p>
            <a:pPr lvl="1"/>
            <a:r>
              <a:rPr lang="en-US" sz="2000" dirty="0"/>
              <a:t>Can you bypass certain security checks by skipping past intermediate verification pages to the functionality that actually performs the processing?</a:t>
            </a:r>
          </a:p>
          <a:p>
            <a:pPr lvl="1"/>
            <a:r>
              <a:rPr lang="en-US" sz="2000" dirty="0"/>
              <a:t> Can you take advantage of any race conditions or cause unanticipated results by visiting pages that use session data out of order? </a:t>
            </a:r>
          </a:p>
          <a:p>
            <a:pPr lvl="1"/>
            <a:r>
              <a:rPr lang="en-US" sz="2000" dirty="0"/>
              <a:t>Does any page trust the validity of an information user’s control?</a:t>
            </a:r>
          </a:p>
          <a:p>
            <a:pPr lvl="1"/>
            <a:endParaRPr lang="en-US" dirty="0"/>
          </a:p>
          <a:p>
            <a:endParaRPr lang="en-US" dirty="0"/>
          </a:p>
        </p:txBody>
      </p:sp>
      <p:sp>
        <p:nvSpPr>
          <p:cNvPr id="4" name="Slide Number Placeholder 3">
            <a:extLst>
              <a:ext uri="{FF2B5EF4-FFF2-40B4-BE49-F238E27FC236}">
                <a16:creationId xmlns:a16="http://schemas.microsoft.com/office/drawing/2014/main" xmlns="" id="{70E5E665-543F-42E1-ACD4-A3816BB45A67}"/>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166494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63972-3A1B-47B8-8623-F0CB8D630035}"/>
              </a:ext>
            </a:extLst>
          </p:cNvPr>
          <p:cNvSpPr>
            <a:spLocks noGrp="1"/>
          </p:cNvSpPr>
          <p:nvPr>
            <p:ph type="title"/>
          </p:nvPr>
        </p:nvSpPr>
        <p:spPr/>
        <p:txBody>
          <a:bodyPr/>
          <a:lstStyle/>
          <a:p>
            <a:r>
              <a:rPr lang="en-US" dirty="0"/>
              <a:t>More </a:t>
            </a:r>
            <a:r>
              <a:rPr lang="en-US" dirty="0" err="1"/>
              <a:t>webapp</a:t>
            </a:r>
            <a:r>
              <a:rPr lang="en-US" dirty="0"/>
              <a:t> review</a:t>
            </a:r>
          </a:p>
        </p:txBody>
      </p:sp>
      <p:sp>
        <p:nvSpPr>
          <p:cNvPr id="3" name="Content Placeholder 2">
            <a:extLst>
              <a:ext uri="{FF2B5EF4-FFF2-40B4-BE49-F238E27FC236}">
                <a16:creationId xmlns:a16="http://schemas.microsoft.com/office/drawing/2014/main" xmlns="" id="{169D70E2-AF21-4DD7-B5B3-0E77F6CC00A5}"/>
              </a:ext>
            </a:extLst>
          </p:cNvPr>
          <p:cNvSpPr>
            <a:spLocks noGrp="1"/>
          </p:cNvSpPr>
          <p:nvPr>
            <p:ph idx="1"/>
          </p:nvPr>
        </p:nvSpPr>
        <p:spPr/>
        <p:txBody>
          <a:bodyPr/>
          <a:lstStyle/>
          <a:p>
            <a:r>
              <a:rPr lang="en-US" dirty="0"/>
              <a:t>First, focus on content that’s available without any kind of authentication because this code is most exposed to Internet-based attackers. </a:t>
            </a:r>
          </a:p>
          <a:p>
            <a:pPr lvl="1"/>
            <a:r>
              <a:rPr lang="en-US" dirty="0"/>
              <a:t>Then study the authentication system in depth, looking for any kind of issue that lets you access content without valid credentials.</a:t>
            </a:r>
          </a:p>
          <a:p>
            <a:pPr lvl="1"/>
            <a:r>
              <a:rPr lang="en-US" dirty="0"/>
              <a:t>When reviewing authorization, you need to ensure that it’s enforced consistently throughout the application. Do this by enumerating all privilege levels, user roles, and privileges in use.</a:t>
            </a:r>
          </a:p>
          <a:p>
            <a:endParaRPr lang="en-US" dirty="0"/>
          </a:p>
        </p:txBody>
      </p:sp>
      <p:sp>
        <p:nvSpPr>
          <p:cNvPr id="4" name="Slide Number Placeholder 3">
            <a:extLst>
              <a:ext uri="{FF2B5EF4-FFF2-40B4-BE49-F238E27FC236}">
                <a16:creationId xmlns:a16="http://schemas.microsoft.com/office/drawing/2014/main" xmlns="" id="{8A9D10A5-80F4-4B9B-A866-68443BD718F4}"/>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281533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93507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66503-01D1-439B-AC8E-59FA70EB8B98}"/>
              </a:ext>
            </a:extLst>
          </p:cNvPr>
          <p:cNvSpPr>
            <a:spLocks noGrp="1"/>
          </p:cNvSpPr>
          <p:nvPr>
            <p:ph type="title"/>
          </p:nvPr>
        </p:nvSpPr>
        <p:spPr/>
        <p:txBody>
          <a:bodyPr/>
          <a:lstStyle/>
          <a:p>
            <a:r>
              <a:rPr lang="en-US" dirty="0"/>
              <a:t>Reviewing comparisons</a:t>
            </a:r>
          </a:p>
        </p:txBody>
      </p:sp>
      <p:sp>
        <p:nvSpPr>
          <p:cNvPr id="3" name="Content Placeholder 2">
            <a:extLst>
              <a:ext uri="{FF2B5EF4-FFF2-40B4-BE49-F238E27FC236}">
                <a16:creationId xmlns:a16="http://schemas.microsoft.com/office/drawing/2014/main" xmlns="" id="{EB1FC9F1-8AB4-4DCE-A417-232A2ADD25D6}"/>
              </a:ext>
            </a:extLst>
          </p:cNvPr>
          <p:cNvSpPr>
            <a:spLocks noGrp="1"/>
          </p:cNvSpPr>
          <p:nvPr>
            <p:ph idx="1"/>
          </p:nvPr>
        </p:nvSpPr>
        <p:spPr/>
        <p:txBody>
          <a:bodyPr/>
          <a:lstStyle/>
          <a:p>
            <a:pPr lvl="0"/>
            <a:r>
              <a:rPr lang="en-US" dirty="0"/>
              <a:t>Pay attention to comparisons that protect allocation, array indexing, and copy operations. </a:t>
            </a:r>
          </a:p>
          <a:p>
            <a:pPr lvl="1"/>
            <a:r>
              <a:rPr lang="en-US" dirty="0"/>
              <a:t>Best way to examine these comparisons is to go line by line and carefully study each relevant expression. 	</a:t>
            </a:r>
          </a:p>
          <a:p>
            <a:pPr lvl="1"/>
            <a:r>
              <a:rPr lang="en-US" dirty="0"/>
              <a:t>Keep track of each variable and its underlying data type. If you can trace the input to a function back to a source you’re familiar with, you should have a good idea of the possible values each input variable can have. </a:t>
            </a:r>
          </a:p>
          <a:p>
            <a:pPr lvl="1"/>
            <a:r>
              <a:rPr lang="en-US" dirty="0"/>
              <a:t>Proceed through each potentially interesting calculation or comparison, and keep track of potential values of the variables at different points in the function evaluation. You can use a process similar to one for locating integer boundary condition issues. </a:t>
            </a:r>
          </a:p>
          <a:p>
            <a:endParaRPr lang="en-US" dirty="0"/>
          </a:p>
        </p:txBody>
      </p:sp>
      <p:sp>
        <p:nvSpPr>
          <p:cNvPr id="4" name="Slide Number Placeholder 3">
            <a:extLst>
              <a:ext uri="{FF2B5EF4-FFF2-40B4-BE49-F238E27FC236}">
                <a16:creationId xmlns:a16="http://schemas.microsoft.com/office/drawing/2014/main" xmlns="" id="{A3D03C76-E89D-4E56-A735-D6636F31E99F}"/>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custDataLst>
      <p:tags r:id="rId1"/>
    </p:custDataLst>
    <p:extLst>
      <p:ext uri="{BB962C8B-B14F-4D97-AF65-F5344CB8AC3E}">
        <p14:creationId xmlns:p14="http://schemas.microsoft.com/office/powerpoint/2010/main" val="123829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83BB5-8292-4923-9B09-F9429DA4AFD6}"/>
              </a:ext>
            </a:extLst>
          </p:cNvPr>
          <p:cNvSpPr>
            <a:spLocks noGrp="1"/>
          </p:cNvSpPr>
          <p:nvPr>
            <p:ph type="title"/>
          </p:nvPr>
        </p:nvSpPr>
        <p:spPr/>
        <p:txBody>
          <a:bodyPr/>
          <a:lstStyle/>
          <a:p>
            <a:r>
              <a:rPr lang="en-US" dirty="0"/>
              <a:t>Reviewing Comparisons Part 2</a:t>
            </a:r>
          </a:p>
        </p:txBody>
      </p:sp>
      <p:sp>
        <p:nvSpPr>
          <p:cNvPr id="3" name="Content Placeholder 2">
            <a:extLst>
              <a:ext uri="{FF2B5EF4-FFF2-40B4-BE49-F238E27FC236}">
                <a16:creationId xmlns:a16="http://schemas.microsoft.com/office/drawing/2014/main" xmlns="" id="{3BF3FA01-8CED-42C8-9101-9D635D4201B5}"/>
              </a:ext>
            </a:extLst>
          </p:cNvPr>
          <p:cNvSpPr>
            <a:spLocks noGrp="1"/>
          </p:cNvSpPr>
          <p:nvPr>
            <p:ph idx="1"/>
          </p:nvPr>
        </p:nvSpPr>
        <p:spPr/>
        <p:txBody>
          <a:bodyPr/>
          <a:lstStyle/>
          <a:p>
            <a:pPr lvl="1"/>
            <a:r>
              <a:rPr lang="en-US" dirty="0"/>
              <a:t>When you evaluate a comparison, be sure to watch for unsigned integer values that cause their peer operands to be promoted to unsigned integers. </a:t>
            </a:r>
            <a:r>
              <a:rPr lang="en-US" dirty="0" err="1"/>
              <a:t>sizeof</a:t>
            </a:r>
            <a:r>
              <a:rPr lang="en-US" dirty="0"/>
              <a:t> and </a:t>
            </a:r>
            <a:r>
              <a:rPr lang="en-US" dirty="0" err="1"/>
              <a:t>strlen</a:t>
            </a:r>
            <a:r>
              <a:rPr lang="en-US" dirty="0"/>
              <a:t> () are classic examples of operands that cause this promotion. </a:t>
            </a:r>
          </a:p>
          <a:p>
            <a:pPr lvl="2"/>
            <a:r>
              <a:rPr lang="en-US" dirty="0"/>
              <a:t>Remember to keep an eye out for unsigned variables used in comparisons, like the following:</a:t>
            </a:r>
          </a:p>
          <a:p>
            <a:endParaRPr lang="en-US" dirty="0"/>
          </a:p>
          <a:p>
            <a:pPr lvl="1"/>
            <a:r>
              <a:rPr lang="en-US" dirty="0"/>
              <a:t>if (</a:t>
            </a:r>
            <a:r>
              <a:rPr lang="en-US" dirty="0" err="1"/>
              <a:t>uvar</a:t>
            </a:r>
            <a:r>
              <a:rPr lang="en-US" dirty="0"/>
              <a:t> &lt; 0) ...if (</a:t>
            </a:r>
            <a:r>
              <a:rPr lang="en-US" dirty="0" err="1"/>
              <a:t>uvar</a:t>
            </a:r>
            <a:r>
              <a:rPr lang="en-US" dirty="0"/>
              <a:t> &lt;= 0) ... The first form typically causes the compiler to emit a warning, but the second form doesn’t. (Try it)</a:t>
            </a:r>
          </a:p>
          <a:p>
            <a:pPr lvl="2"/>
            <a:r>
              <a:rPr lang="en-US" dirty="0"/>
              <a:t>If you see this pattern, it’s a good indication something is probably wrong with that section of the code. </a:t>
            </a:r>
          </a:p>
          <a:p>
            <a:pPr lvl="2"/>
            <a:r>
              <a:rPr lang="en-US" dirty="0"/>
              <a:t>You should do a careful line-by-line analysis of the surrounding functionality.</a:t>
            </a:r>
          </a:p>
          <a:p>
            <a:endParaRPr lang="en-US" dirty="0"/>
          </a:p>
        </p:txBody>
      </p:sp>
      <p:sp>
        <p:nvSpPr>
          <p:cNvPr id="4" name="Slide Number Placeholder 3">
            <a:extLst>
              <a:ext uri="{FF2B5EF4-FFF2-40B4-BE49-F238E27FC236}">
                <a16:creationId xmlns:a16="http://schemas.microsoft.com/office/drawing/2014/main" xmlns="" id="{0985996E-57E2-49BE-995D-2FE8DF486EB7}"/>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5458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B3B73-5832-4238-9D9A-52FDE58475D7}"/>
              </a:ext>
            </a:extLst>
          </p:cNvPr>
          <p:cNvSpPr>
            <a:spLocks noGrp="1"/>
          </p:cNvSpPr>
          <p:nvPr>
            <p:ph type="title"/>
          </p:nvPr>
        </p:nvSpPr>
        <p:spPr/>
        <p:txBody>
          <a:bodyPr/>
          <a:lstStyle/>
          <a:p>
            <a:r>
              <a:rPr lang="en-US" dirty="0"/>
              <a:t>Pointer arithmetic bugs</a:t>
            </a:r>
          </a:p>
        </p:txBody>
      </p:sp>
      <p:sp>
        <p:nvSpPr>
          <p:cNvPr id="3" name="Content Placeholder 2">
            <a:extLst>
              <a:ext uri="{FF2B5EF4-FFF2-40B4-BE49-F238E27FC236}">
                <a16:creationId xmlns:a16="http://schemas.microsoft.com/office/drawing/2014/main" xmlns="" id="{038AC766-0B1C-434C-98C2-5AD6A3DC53A5}"/>
              </a:ext>
            </a:extLst>
          </p:cNvPr>
          <p:cNvSpPr>
            <a:spLocks noGrp="1"/>
          </p:cNvSpPr>
          <p:nvPr>
            <p:ph idx="1"/>
          </p:nvPr>
        </p:nvSpPr>
        <p:spPr/>
        <p:txBody>
          <a:bodyPr/>
          <a:lstStyle/>
          <a:p>
            <a:r>
              <a:rPr lang="en-US" dirty="0"/>
              <a:t>Pointer arithmetic bugs can be hard to spot.</a:t>
            </a:r>
          </a:p>
          <a:p>
            <a:pPr lvl="1"/>
            <a:r>
              <a:rPr lang="en-US" dirty="0"/>
              <a:t>Whenever an arithmetic operation is performed that involves pointers, look up the type of those pointers and then check whether the operation agrees with the implicit arithmetic taking place. </a:t>
            </a:r>
          </a:p>
          <a:p>
            <a:pPr lvl="1"/>
            <a:r>
              <a:rPr lang="en-US" dirty="0"/>
              <a:t>Has a similar operation happened in which the developer assumed the pointer type won’t affect how the operation is performed?</a:t>
            </a:r>
          </a:p>
          <a:p>
            <a:endParaRPr lang="en-US" dirty="0"/>
          </a:p>
        </p:txBody>
      </p:sp>
      <p:sp>
        <p:nvSpPr>
          <p:cNvPr id="4" name="Slide Number Placeholder 3">
            <a:extLst>
              <a:ext uri="{FF2B5EF4-FFF2-40B4-BE49-F238E27FC236}">
                <a16:creationId xmlns:a16="http://schemas.microsoft.com/office/drawing/2014/main" xmlns="" id="{03BB9DD0-8EE4-45F2-A9CA-95E9EDB0E923}"/>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80499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F4645-580D-4253-83A1-47F4B2BAE8DE}"/>
              </a:ext>
            </a:extLst>
          </p:cNvPr>
          <p:cNvSpPr>
            <a:spLocks noGrp="1"/>
          </p:cNvSpPr>
          <p:nvPr>
            <p:ph type="title"/>
          </p:nvPr>
        </p:nvSpPr>
        <p:spPr/>
        <p:txBody>
          <a:bodyPr/>
          <a:lstStyle/>
          <a:p>
            <a:r>
              <a:rPr lang="en-US" dirty="0"/>
              <a:t>Variable relationships</a:t>
            </a:r>
          </a:p>
        </p:txBody>
      </p:sp>
      <p:sp>
        <p:nvSpPr>
          <p:cNvPr id="3" name="Content Placeholder 2">
            <a:extLst>
              <a:ext uri="{FF2B5EF4-FFF2-40B4-BE49-F238E27FC236}">
                <a16:creationId xmlns:a16="http://schemas.microsoft.com/office/drawing/2014/main" xmlns="" id="{2AE32079-40A2-4537-BF45-90ECBBF3FD16}"/>
              </a:ext>
            </a:extLst>
          </p:cNvPr>
          <p:cNvSpPr>
            <a:spLocks noGrp="1"/>
          </p:cNvSpPr>
          <p:nvPr>
            <p:ph idx="1"/>
          </p:nvPr>
        </p:nvSpPr>
        <p:spPr/>
        <p:txBody>
          <a:bodyPr/>
          <a:lstStyle/>
          <a:p>
            <a:r>
              <a:rPr lang="en-US" dirty="0"/>
              <a:t>Determine what each variable in the definition means and how each variable relates to the others.</a:t>
            </a:r>
          </a:p>
          <a:p>
            <a:pPr lvl="1"/>
            <a:r>
              <a:rPr lang="en-US" dirty="0"/>
              <a:t>After you understand the relationships, check the member functions or interface functions to determine whether inconsistencies could occur in identified variable relationships. </a:t>
            </a:r>
          </a:p>
          <a:p>
            <a:pPr lvl="1"/>
            <a:r>
              <a:rPr lang="en-US" dirty="0"/>
              <a:t>To do this, identify code paths in which one variable is updated and the other one isn’t.</a:t>
            </a:r>
          </a:p>
          <a:p>
            <a:endParaRPr lang="en-US" dirty="0"/>
          </a:p>
        </p:txBody>
      </p:sp>
      <p:sp>
        <p:nvSpPr>
          <p:cNvPr id="4" name="Slide Number Placeholder 3">
            <a:extLst>
              <a:ext uri="{FF2B5EF4-FFF2-40B4-BE49-F238E27FC236}">
                <a16:creationId xmlns:a16="http://schemas.microsoft.com/office/drawing/2014/main" xmlns="" id="{F6376E96-E8E4-4E35-A3E2-97A0969E4434}"/>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282931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9DF0B-CC84-4FA6-9567-CCBBB882D45D}"/>
              </a:ext>
            </a:extLst>
          </p:cNvPr>
          <p:cNvSpPr>
            <a:spLocks noGrp="1"/>
          </p:cNvSpPr>
          <p:nvPr>
            <p:ph type="title"/>
          </p:nvPr>
        </p:nvSpPr>
        <p:spPr/>
        <p:txBody>
          <a:bodyPr/>
          <a:lstStyle/>
          <a:p>
            <a:r>
              <a:rPr lang="en-US" dirty="0"/>
              <a:t>Non-initialization</a:t>
            </a:r>
          </a:p>
        </p:txBody>
      </p:sp>
      <p:sp>
        <p:nvSpPr>
          <p:cNvPr id="3" name="Content Placeholder 2">
            <a:extLst>
              <a:ext uri="{FF2B5EF4-FFF2-40B4-BE49-F238E27FC236}">
                <a16:creationId xmlns:a16="http://schemas.microsoft.com/office/drawing/2014/main" xmlns="" id="{1E3F918B-CC1F-4E5D-A5CC-463DEE7568DD}"/>
              </a:ext>
            </a:extLst>
          </p:cNvPr>
          <p:cNvSpPr>
            <a:spLocks noGrp="1"/>
          </p:cNvSpPr>
          <p:nvPr>
            <p:ph idx="1"/>
          </p:nvPr>
        </p:nvSpPr>
        <p:spPr/>
        <p:txBody>
          <a:bodyPr/>
          <a:lstStyle/>
          <a:p>
            <a:r>
              <a:rPr lang="en-US" dirty="0"/>
              <a:t>When variables are read, determine whether a code path exists in which the variable is not initialized with a value. </a:t>
            </a:r>
          </a:p>
          <a:p>
            <a:pPr lvl="1"/>
            <a:r>
              <a:rPr lang="en-US" dirty="0"/>
              <a:t>Pay close attention to cleanup epilogues that are jumped to from multiple locations in a function, as they are the most likely places where vulnerabilities of this nature might occur. </a:t>
            </a:r>
          </a:p>
          <a:p>
            <a:pPr lvl="1"/>
            <a:r>
              <a:rPr lang="en-US" dirty="0"/>
              <a:t>Also, watch out for functions that assume variables are initialized elsewhere in the program. </a:t>
            </a:r>
          </a:p>
          <a:p>
            <a:pPr lvl="1"/>
            <a:r>
              <a:rPr lang="en-US" dirty="0"/>
              <a:t>When you find this type of code, attempt to determine whether there’s a way to call functions making these assumptions at points when those assumptions are incorrect.</a:t>
            </a:r>
          </a:p>
          <a:p>
            <a:endParaRPr lang="en-US" dirty="0"/>
          </a:p>
        </p:txBody>
      </p:sp>
      <p:sp>
        <p:nvSpPr>
          <p:cNvPr id="4" name="Slide Number Placeholder 3">
            <a:extLst>
              <a:ext uri="{FF2B5EF4-FFF2-40B4-BE49-F238E27FC236}">
                <a16:creationId xmlns:a16="http://schemas.microsoft.com/office/drawing/2014/main" xmlns="" id="{C7960CC9-4225-448C-9A24-EC3CD2A9303F}"/>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91129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8243E-F79B-40CA-B2F5-5F8FF742FA3F}"/>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xmlns="" id="{8BAD3051-0E1D-44EF-A086-B9542FF0BB15}"/>
              </a:ext>
            </a:extLst>
          </p:cNvPr>
          <p:cNvSpPr>
            <a:spLocks noGrp="1"/>
          </p:cNvSpPr>
          <p:nvPr>
            <p:ph idx="1"/>
          </p:nvPr>
        </p:nvSpPr>
        <p:spPr/>
        <p:txBody>
          <a:bodyPr/>
          <a:lstStyle/>
          <a:p>
            <a:r>
              <a:rPr lang="en-US" dirty="0"/>
              <a:t>When data copies in loops are performed with no size validation, check every code path leading to the dangerous loop and determine whether it can be reached in such a way that the source buffer can be larger than the destination buffer.</a:t>
            </a:r>
          </a:p>
          <a:p>
            <a:r>
              <a:rPr lang="en-US" dirty="0"/>
              <a:t>Mark all the conditions for exiting a loop as well as all variables manipulated by the loop. </a:t>
            </a:r>
          </a:p>
          <a:p>
            <a:pPr lvl="1"/>
            <a:r>
              <a:rPr lang="en-US" dirty="0"/>
              <a:t>Determine whether any conditions exist in which variables are left in an inconsistent state. </a:t>
            </a:r>
          </a:p>
          <a:p>
            <a:pPr lvl="1"/>
            <a:r>
              <a:rPr lang="en-US" dirty="0"/>
              <a:t>Pay attention to places where the loop is terminated because of an unexpected error, as these situations are more likely to leave variables in an inconsistent state.</a:t>
            </a:r>
          </a:p>
          <a:p>
            <a:endParaRPr lang="en-US" dirty="0"/>
          </a:p>
          <a:p>
            <a:endParaRPr lang="en-US" dirty="0"/>
          </a:p>
        </p:txBody>
      </p:sp>
      <p:sp>
        <p:nvSpPr>
          <p:cNvPr id="4" name="Slide Number Placeholder 3">
            <a:extLst>
              <a:ext uri="{FF2B5EF4-FFF2-40B4-BE49-F238E27FC236}">
                <a16:creationId xmlns:a16="http://schemas.microsoft.com/office/drawing/2014/main" xmlns="" id="{921C1184-65F8-45A8-B243-9EB2A2E0821E}"/>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52497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5F4647-8F1C-48DF-A925-6B79FA6C2DB5}"/>
              </a:ext>
            </a:extLst>
          </p:cNvPr>
          <p:cNvSpPr>
            <a:spLocks noGrp="1"/>
          </p:cNvSpPr>
          <p:nvPr>
            <p:ph type="title"/>
          </p:nvPr>
        </p:nvSpPr>
        <p:spPr/>
        <p:txBody>
          <a:bodyPr/>
          <a:lstStyle/>
          <a:p>
            <a:r>
              <a:rPr lang="en-US" dirty="0" err="1"/>
              <a:t>snprintf</a:t>
            </a:r>
            <a:endParaRPr lang="en-US" dirty="0"/>
          </a:p>
        </p:txBody>
      </p:sp>
      <p:sp>
        <p:nvSpPr>
          <p:cNvPr id="3" name="Content Placeholder 2">
            <a:extLst>
              <a:ext uri="{FF2B5EF4-FFF2-40B4-BE49-F238E27FC236}">
                <a16:creationId xmlns:a16="http://schemas.microsoft.com/office/drawing/2014/main" xmlns="" id="{EAB3B07B-E6D9-4DC2-ABBE-A71EC37D5F05}"/>
              </a:ext>
            </a:extLst>
          </p:cNvPr>
          <p:cNvSpPr>
            <a:spLocks noGrp="1"/>
          </p:cNvSpPr>
          <p:nvPr>
            <p:ph idx="1"/>
          </p:nvPr>
        </p:nvSpPr>
        <p:spPr/>
        <p:txBody>
          <a:bodyPr/>
          <a:lstStyle/>
          <a:p>
            <a:r>
              <a:rPr lang="en-US" dirty="0"/>
              <a:t>Code that uses </a:t>
            </a:r>
            <a:r>
              <a:rPr lang="en-US" dirty="0" err="1"/>
              <a:t>snprintf</a:t>
            </a:r>
            <a:r>
              <a:rPr lang="en-US" dirty="0"/>
              <a:t>() and equivalents often does so because the developer wants to combine user-controlled data with static string elements. </a:t>
            </a:r>
          </a:p>
          <a:p>
            <a:pPr lvl="1"/>
            <a:r>
              <a:rPr lang="en-US" dirty="0"/>
              <a:t>This use may indicate that delimiters can be embedded or some level of truncation can be performed. </a:t>
            </a:r>
          </a:p>
          <a:p>
            <a:pPr lvl="1"/>
            <a:r>
              <a:rPr lang="en-US" dirty="0"/>
              <a:t>To spot the possibility of truncation, concentrate on static data following attacker-controllable elements that can be of excessive length.</a:t>
            </a:r>
          </a:p>
          <a:p>
            <a:endParaRPr lang="en-US" dirty="0"/>
          </a:p>
        </p:txBody>
      </p:sp>
      <p:sp>
        <p:nvSpPr>
          <p:cNvPr id="4" name="Slide Number Placeholder 3">
            <a:extLst>
              <a:ext uri="{FF2B5EF4-FFF2-40B4-BE49-F238E27FC236}">
                <a16:creationId xmlns:a16="http://schemas.microsoft.com/office/drawing/2014/main" xmlns="" id="{35C351F2-2D2C-489C-BDA4-9F894A006A77}"/>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840567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PROJECT_OPEN" val="0"/>
  <p:tag name="ARTICULATE_SLIDE_COUNT" val="2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4188</TotalTime>
  <Words>2060</Words>
  <Application>Microsoft Macintosh PowerPoint</Application>
  <PresentationFormat>On-screen Show (4:3)</PresentationFormat>
  <Paragraphs>145</Paragraphs>
  <Slides>27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Calibri Light</vt:lpstr>
      <vt:lpstr>Arial</vt:lpstr>
      <vt:lpstr>PP_C5Modules_CC_License_standard</vt:lpstr>
      <vt:lpstr>  Module 2: Software Auditing</vt:lpstr>
      <vt:lpstr>Software Security Vulnerability Analysis</vt:lpstr>
      <vt:lpstr>Reviewing comparisons</vt:lpstr>
      <vt:lpstr>Reviewing Comparisons Part 2</vt:lpstr>
      <vt:lpstr>Pointer arithmetic bugs</vt:lpstr>
      <vt:lpstr>Variable relationships</vt:lpstr>
      <vt:lpstr>Non-initialization</vt:lpstr>
      <vt:lpstr>Loops</vt:lpstr>
      <vt:lpstr>snprintf</vt:lpstr>
      <vt:lpstr>Format String Vulnerabilities</vt:lpstr>
      <vt:lpstr>File Descriptors</vt:lpstr>
      <vt:lpstr>Multicharacter filters</vt:lpstr>
      <vt:lpstr>Permission Bits</vt:lpstr>
      <vt:lpstr>access() &amp; stat()</vt:lpstr>
      <vt:lpstr>execvp() and execlp()</vt:lpstr>
      <vt:lpstr>Privileged write()</vt:lpstr>
      <vt:lpstr>Unreachable conditions</vt:lpstr>
      <vt:lpstr>TCP Sequence Numbers</vt:lpstr>
      <vt:lpstr>URI</vt:lpstr>
      <vt:lpstr>POST vs GET requests</vt:lpstr>
      <vt:lpstr>State and Client IP Addresses</vt:lpstr>
      <vt:lpstr>HTTP</vt:lpstr>
      <vt:lpstr>Website Review</vt:lpstr>
      <vt:lpstr>Exposed Static  HTML</vt:lpstr>
      <vt:lpstr>Webapp review</vt:lpstr>
      <vt:lpstr>More webapp review</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321</cp:revision>
  <cp:lastPrinted>2016-07-18T16:40:10Z</cp:lastPrinted>
  <dcterms:created xsi:type="dcterms:W3CDTF">2016-07-03T20:12:42Z</dcterms:created>
  <dcterms:modified xsi:type="dcterms:W3CDTF">2018-04-24T21:04:13Z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F1709619-66F4-4D83-BA0A-B03D9B42044C</vt:lpwstr>
  </property>
  <property fmtid="{D5CDD505-2E9C-101B-9397-08002B2CF9AE}" pid="6" name="ArticulateProjectFull">
    <vt:lpwstr>J:\CNAP\AppliedSecurity\Lesson_3_Software_Auditing_Part1.ppta</vt:lpwstr>
  </property>
</Properties>
</file>