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71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  <p:sldId id="427" r:id="rId52"/>
    <p:sldId id="428" r:id="rId53"/>
    <p:sldId id="429" r:id="rId54"/>
    <p:sldId id="430" r:id="rId55"/>
    <p:sldId id="431" r:id="rId56"/>
    <p:sldId id="432" r:id="rId57"/>
    <p:sldId id="433" r:id="rId58"/>
    <p:sldId id="434" r:id="rId59"/>
    <p:sldId id="435" r:id="rId60"/>
    <p:sldId id="436" r:id="rId61"/>
    <p:sldId id="437" r:id="rId62"/>
    <p:sldId id="438" r:id="rId63"/>
    <p:sldId id="439" r:id="rId64"/>
    <p:sldId id="440" r:id="rId65"/>
    <p:sldId id="441" r:id="rId66"/>
    <p:sldId id="442" r:id="rId67"/>
    <p:sldId id="443" r:id="rId68"/>
    <p:sldId id="444" r:id="rId69"/>
    <p:sldId id="445" r:id="rId70"/>
  </p:sldIdLst>
  <p:sldSz cx="9144000" cy="6858000" type="screen4x3"/>
  <p:notesSz cx="7315200" cy="9601200"/>
  <p:custDataLst>
    <p:tags r:id="rId7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9A3ADC96-F5DC-40EF-886B-FB6706F82D52}">
          <p14:sldIdLst>
            <p14:sldId id="25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 autoAdjust="0"/>
    <p:restoredTop sz="81930" autoAdjust="0"/>
  </p:normalViewPr>
  <p:slideViewPr>
    <p:cSldViewPr snapToGrid="0" snapToObjects="1">
      <p:cViewPr>
        <p:scale>
          <a:sx n="71" d="100"/>
          <a:sy n="71" d="100"/>
        </p:scale>
        <p:origin x="1960" y="-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71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7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5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8</a:t>
            </a: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67.x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69.x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71.x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73.x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74.x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75.x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tags" Target="../tags/tag77.x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tags" Target="../tags/tag78.x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tags" Target="../tags/tag79.xml"/><Relationship Id="rId2" Type="http://schemas.openxmlformats.org/officeDocument/2006/relationships/slideLayout" Target="../slideLayouts/slideLayout2.xml"/><Relationship Id="rId3" Type="http://schemas.openxmlformats.org/officeDocument/2006/relationships/hyperlink" Target="mailto:jennifer.guild@navy.mil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tags" Target="../tags/tag80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Module 4: Assessment</a:t>
            </a:r>
            <a:endParaRPr lang="en-US" dirty="0"/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4: </a:t>
            </a:r>
            <a:r>
              <a:rPr lang="en-US" dirty="0" smtClean="0"/>
              <a:t>A </a:t>
            </a:r>
            <a:r>
              <a:rPr lang="en-US" dirty="0" smtClean="0"/>
              <a:t>Methodology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Assessment Methodology based  on Models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Provides assessor mechanism to map evidence to  mathematical models representing assessor’s  assessment findings</a:t>
            </a:r>
          </a:p>
          <a:p>
            <a:r>
              <a:rPr lang="en-US" smtClean="0"/>
              <a:t>Complementary to existing methodologies</a:t>
            </a:r>
          </a:p>
          <a:p>
            <a:r>
              <a:rPr lang="en-US" smtClean="0"/>
              <a:t>Increases</a:t>
            </a:r>
          </a:p>
          <a:p>
            <a:pPr lvl="1"/>
            <a:r>
              <a:rPr lang="en-US" smtClean="0"/>
              <a:t>System reuse</a:t>
            </a:r>
          </a:p>
          <a:p>
            <a:pPr lvl="1"/>
            <a:r>
              <a:rPr lang="en-US" smtClean="0"/>
              <a:t>Reciprocity</a:t>
            </a:r>
          </a:p>
          <a:p>
            <a:pPr lvl="1"/>
            <a:r>
              <a:rPr lang="en-US" smtClean="0"/>
              <a:t>Risk acceptance</a:t>
            </a:r>
          </a:p>
          <a:p>
            <a:r>
              <a:rPr lang="en-US" smtClean="0"/>
              <a:t>Decreases amount of time for subsequent  assessments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10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44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of Models, Methodology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The objective of a robustness/assurance assessment is to  characterize the system to an AO that will make the final risk  decision</a:t>
            </a:r>
          </a:p>
          <a:p>
            <a:r>
              <a:rPr lang="en-US" sz="2400" smtClean="0"/>
              <a:t>The Model Methodology (MM) does:</a:t>
            </a:r>
          </a:p>
          <a:p>
            <a:pPr lvl="1"/>
            <a:r>
              <a:rPr lang="en-US" sz="2000" smtClean="0"/>
              <a:t>Use models which increases</a:t>
            </a:r>
          </a:p>
          <a:p>
            <a:pPr lvl="2"/>
            <a:r>
              <a:rPr lang="en-US" sz="1600" smtClean="0"/>
              <a:t>Objectiveness/Explicitness</a:t>
            </a:r>
          </a:p>
          <a:p>
            <a:pPr lvl="2"/>
            <a:r>
              <a:rPr lang="en-US" sz="1600" smtClean="0"/>
              <a:t>Repeatability</a:t>
            </a:r>
          </a:p>
          <a:p>
            <a:pPr lvl="2"/>
            <a:r>
              <a:rPr lang="en-US" sz="1600" smtClean="0"/>
              <a:t>Knowledge of system robustness from assessor to risk acceptor (AO),  as well as assessor to assessor</a:t>
            </a:r>
          </a:p>
          <a:p>
            <a:pPr lvl="1"/>
            <a:r>
              <a:rPr lang="en-US" sz="2000" smtClean="0"/>
              <a:t>Maps evidence to mathematical models to provide consistency of  assessor’s findings</a:t>
            </a:r>
          </a:p>
          <a:p>
            <a:r>
              <a:rPr lang="en-US" sz="2400" smtClean="0"/>
              <a:t>The Model Methodology (MM) presented is not:</a:t>
            </a:r>
          </a:p>
          <a:p>
            <a:pPr lvl="1"/>
            <a:r>
              <a:rPr lang="en-US" sz="2000" smtClean="0"/>
              <a:t>Checklist</a:t>
            </a:r>
          </a:p>
          <a:p>
            <a:pPr lvl="1"/>
            <a:r>
              <a:rPr lang="en-US" sz="2000" smtClean="0"/>
              <a:t>Formula to grade systems</a:t>
            </a:r>
            <a:endParaRPr lang="en-US" sz="2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13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– part 1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ISSE is key to the entire methodology as it removes any  possible bias from a vendor, design team, program  manager, command,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It also forces the government entity funding the system to  allot and fund a separate entity, thereby increasing the  visibility and difficulty of not funding the security engineer at  the necessary levels to continue the assessment.</a:t>
            </a:r>
          </a:p>
          <a:p>
            <a:r>
              <a:rPr lang="en-US" dirty="0" smtClean="0"/>
              <a:t>Applying the same methodology allows for ease of  comparison of results of the technical and operational  assessments, </a:t>
            </a:r>
            <a:r>
              <a:rPr lang="en-US" dirty="0" err="1" smtClean="0"/>
              <a:t>ie</a:t>
            </a:r>
            <a:r>
              <a:rPr lang="en-US" dirty="0" smtClean="0"/>
              <a:t> comparing oranges to oranges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922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Aspects – part 2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MM provides the ISSEs mechanisms to map the  evidence to mathematical models to representing  ISSE’s assessment findings, thereby providing  consistency of ISSE’s findings</a:t>
            </a:r>
          </a:p>
          <a:p>
            <a:r>
              <a:rPr lang="en-US" dirty="0" smtClean="0"/>
              <a:t>Currently, assessors and decision makers must rely on  documents and designs provided by the vendor, which  are biased to provide the assurance specified by the  vendor</a:t>
            </a:r>
          </a:p>
          <a:p>
            <a:r>
              <a:rPr lang="en-US" dirty="0" smtClean="0"/>
              <a:t>Testing of a system and its components, however, can  only provide assurance regarding the exploits being  exercised against known vulnerabilities.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2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Human Bias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MM is meant to limit the bias by presenting what is  known and verifiable as well as the unknown and  unverified</a:t>
            </a:r>
          </a:p>
          <a:p>
            <a:r>
              <a:rPr lang="en-US" dirty="0" smtClean="0"/>
              <a:t>The models and their correlation to the evidence will</a:t>
            </a:r>
          </a:p>
          <a:p>
            <a:r>
              <a:rPr lang="en-US" dirty="0" smtClean="0"/>
              <a:t>Assist the risk acceptor visually identify</a:t>
            </a:r>
          </a:p>
          <a:p>
            <a:pPr lvl="1"/>
            <a:r>
              <a:rPr lang="en-US" dirty="0" smtClean="0"/>
              <a:t>The aspects of the system that were considered</a:t>
            </a:r>
          </a:p>
          <a:p>
            <a:pPr lvl="1"/>
            <a:r>
              <a:rPr lang="en-US" dirty="0" smtClean="0"/>
              <a:t>Data correlation will indicate what was not confirmed with  evidence</a:t>
            </a:r>
          </a:p>
          <a:p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699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System’s States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is possible to model the fluidity of  systems' states without modeling every single  state</a:t>
            </a:r>
          </a:p>
          <a:p>
            <a:r>
              <a:rPr lang="en-US" dirty="0" smtClean="0"/>
              <a:t>A specific operational environment is a  situational instance or state</a:t>
            </a:r>
          </a:p>
          <a:p>
            <a:pPr lvl="1"/>
            <a:r>
              <a:rPr lang="en-US" dirty="0" smtClean="0"/>
              <a:t>Reflects a physical characterization of the  operational environments</a:t>
            </a:r>
          </a:p>
          <a:p>
            <a:pPr lvl="1"/>
            <a:r>
              <a:rPr lang="en-US" dirty="0" smtClean="0"/>
              <a:t>Ex. An aircraft in flight vs an aircraft parked on  the deck of an aircraft carrier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74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a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Content of these models will go from generalized to  specific as the assessment progresses</a:t>
            </a:r>
          </a:p>
          <a:p>
            <a:r>
              <a:rPr lang="en-US" smtClean="0"/>
              <a:t>Each state is individually modeled for  countermeasures, vulnerabilities, threats,  probabilities, attack vectors, impacts, risk, and  effects</a:t>
            </a:r>
          </a:p>
          <a:p>
            <a:pPr lvl="1"/>
            <a:r>
              <a:rPr lang="en-US" smtClean="0"/>
              <a:t>Greatly improve the conciseness and objectivity of  evidence for assessment</a:t>
            </a:r>
          </a:p>
          <a:p>
            <a:pPr lvl="1"/>
            <a:r>
              <a:rPr lang="en-US" smtClean="0"/>
              <a:t>Provide increased reciprocation among assessors</a:t>
            </a:r>
          </a:p>
          <a:p>
            <a:pPr lvl="1"/>
            <a:r>
              <a:rPr lang="en-US" smtClean="0"/>
              <a:t>Justification of effort (cost, etc.) for design and  assessment of systems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3663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Mathematical Model Aspects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Flaws</a:t>
            </a:r>
          </a:p>
          <a:p>
            <a:r>
              <a:rPr lang="en-US" dirty="0" smtClean="0"/>
              <a:t>Countermeasures and </a:t>
            </a:r>
            <a:r>
              <a:rPr lang="en-US" dirty="0" err="1" smtClean="0"/>
              <a:t>Vulnerablities</a:t>
            </a:r>
            <a:endParaRPr lang="en-US" dirty="0" smtClean="0"/>
          </a:p>
          <a:p>
            <a:r>
              <a:rPr lang="en-US" dirty="0" smtClean="0"/>
              <a:t>Threats</a:t>
            </a:r>
          </a:p>
          <a:p>
            <a:r>
              <a:rPr lang="en-US" dirty="0" smtClean="0"/>
              <a:t>Probabilities</a:t>
            </a:r>
          </a:p>
          <a:p>
            <a:r>
              <a:rPr lang="en-US" dirty="0" smtClean="0"/>
              <a:t>Attack vectors</a:t>
            </a:r>
          </a:p>
          <a:p>
            <a:r>
              <a:rPr lang="en-US" dirty="0" smtClean="0"/>
              <a:t>Impacts</a:t>
            </a:r>
          </a:p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92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 Model Aspects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Flaws are modeled based upon whether they are  technical or operational in nature, and if there is a known  exploit or not.</a:t>
            </a:r>
          </a:p>
          <a:p>
            <a:r>
              <a:rPr lang="en-US" dirty="0" smtClean="0"/>
              <a:t>Define in terms of three orthogonal taxonomies: origin,  vulnerability to exploitation, and existence of  countermeasures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57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 Origin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Flaws (F) exist in both the technical system and in all  operational environments:</a:t>
            </a:r>
          </a:p>
          <a:p>
            <a:pPr lvl="1"/>
            <a:r>
              <a:rPr lang="en-US" sz="2000" dirty="0" smtClean="0"/>
              <a:t>F represents the set of all flaws</a:t>
            </a:r>
          </a:p>
          <a:p>
            <a:pPr lvl="1"/>
            <a:r>
              <a:rPr lang="en-US" sz="2000" dirty="0" smtClean="0"/>
              <a:t>FT </a:t>
            </a:r>
            <a:r>
              <a:rPr lang="en-US" sz="2000" spc="6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lang="en-US" sz="2000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/>
              <a:t> F is the set of technical flaws</a:t>
            </a:r>
          </a:p>
          <a:p>
            <a:pPr lvl="1"/>
            <a:r>
              <a:rPr lang="en-US" sz="2000" dirty="0" smtClean="0"/>
              <a:t>FO </a:t>
            </a:r>
            <a:r>
              <a:rPr lang="en-US" sz="2000" spc="6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lang="en-US" sz="2000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/>
              <a:t> F is the set of operational environment flaw</a:t>
            </a:r>
          </a:p>
          <a:p>
            <a:pPr lvl="1"/>
            <a:r>
              <a:rPr lang="en-US" sz="2000" dirty="0" smtClean="0"/>
              <a:t>FU </a:t>
            </a:r>
            <a:r>
              <a:rPr lang="en-US" sz="2000" spc="6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en-US" sz="2000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lang="en-US" sz="2000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/>
              <a:t> F is the set of unknown technical or operational flaws</a:t>
            </a:r>
          </a:p>
          <a:p>
            <a:r>
              <a:rPr lang="en-US" sz="2400" dirty="0" smtClean="0"/>
              <a:t>F = FT U FO U FU</a:t>
            </a:r>
          </a:p>
          <a:p>
            <a:r>
              <a:rPr lang="en-US" sz="2400" dirty="0" smtClean="0"/>
              <a:t>An operational environment may already contain one or more  systems that contain technical flaws</a:t>
            </a:r>
          </a:p>
          <a:p>
            <a:r>
              <a:rPr lang="en-US" sz="2400" dirty="0" smtClean="0"/>
              <a:t>Flaws not necessarily distinct from those of the integrating  system</a:t>
            </a:r>
          </a:p>
          <a:p>
            <a:r>
              <a:rPr lang="en-US" sz="2400" dirty="0" smtClean="0"/>
              <a:t>The identification and mitigations must be distinct</a:t>
            </a:r>
            <a:endParaRPr lang="en-US" sz="2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53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Assessment Methodology,  Models For</a:t>
            </a:r>
          </a:p>
          <a:p>
            <a:r>
              <a:rPr lang="en-US" smtClean="0"/>
              <a:t>Cyber 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PhD Dissertation of Jennifer Guild</a:t>
            </a:r>
          </a:p>
          <a:p>
            <a:endParaRPr lang="en-US" dirty="0" smtClean="0"/>
          </a:p>
          <a:p>
            <a:r>
              <a:rPr lang="en-US" dirty="0" smtClean="0"/>
              <a:t>Major Professor: Jim Alves-Foss, Ph.D.  </a:t>
            </a:r>
          </a:p>
          <a:p>
            <a:endParaRPr lang="en-US" dirty="0"/>
          </a:p>
          <a:p>
            <a:r>
              <a:rPr lang="en-US" dirty="0" smtClean="0"/>
              <a:t>Committee Members: George W. </a:t>
            </a:r>
            <a:r>
              <a:rPr lang="en-US" dirty="0" err="1" smtClean="0"/>
              <a:t>Dinolt</a:t>
            </a:r>
            <a:r>
              <a:rPr lang="en-US" dirty="0" smtClean="0"/>
              <a:t>, Ph.D.;  Paul Oman, Ph.D.; Clinton Jeffery, Ph.D.</a:t>
            </a:r>
          </a:p>
          <a:p>
            <a:endParaRPr lang="en-US" dirty="0" smtClean="0"/>
          </a:p>
          <a:p>
            <a:r>
              <a:rPr lang="en-US" dirty="0" smtClean="0"/>
              <a:t>University of Idaho  28 June 2016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645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Quad-copter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8406" marR="235896" indent="-457200">
              <a:lnSpc>
                <a:spcPts val="2330"/>
              </a:lnSpc>
              <a:spcBef>
                <a:spcPts val="357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dirty="0">
                <a:latin typeface="Arial"/>
                <a:cs typeface="Arial"/>
              </a:rPr>
              <a:t>Flight Control Operating System including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unsecured  interfaces(F</a:t>
            </a:r>
            <a:r>
              <a:rPr lang="en-US" baseline="-21072" dirty="0">
                <a:latin typeface="Arial"/>
                <a:cs typeface="Arial"/>
              </a:rPr>
              <a:t>FOS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5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baseline="-21072" dirty="0">
                <a:latin typeface="Arial"/>
                <a:cs typeface="Arial"/>
              </a:rPr>
              <a:t>T1</a:t>
            </a:r>
          </a:p>
          <a:p>
            <a:pPr marL="468406" marR="4483" indent="-457200">
              <a:lnSpc>
                <a:spcPts val="2338"/>
              </a:lnSpc>
              <a:spcBef>
                <a:spcPts val="1755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dirty="0">
                <a:latin typeface="Arial"/>
                <a:cs typeface="Arial"/>
              </a:rPr>
              <a:t>Mission Control Operating System including</a:t>
            </a:r>
            <a:r>
              <a:rPr lang="en-US" spc="-88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unsecured  interfaces (F</a:t>
            </a:r>
            <a:r>
              <a:rPr lang="en-US" baseline="-21072" dirty="0">
                <a:latin typeface="Arial"/>
                <a:cs typeface="Arial"/>
              </a:rPr>
              <a:t>MOS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5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baseline="-21072" dirty="0">
                <a:latin typeface="Arial"/>
                <a:cs typeface="Arial"/>
              </a:rPr>
              <a:t>T1</a:t>
            </a:r>
          </a:p>
          <a:p>
            <a:pPr marL="468406" indent="-457200">
              <a:spcBef>
                <a:spcPts val="1504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dirty="0">
                <a:latin typeface="Arial"/>
                <a:cs typeface="Arial"/>
              </a:rPr>
              <a:t>Bluetooth including enabling Bluetooth </a:t>
            </a:r>
            <a:r>
              <a:rPr lang="en-US" spc="4" dirty="0">
                <a:latin typeface="Arial"/>
                <a:cs typeface="Arial"/>
              </a:rPr>
              <a:t>(</a:t>
            </a:r>
            <a:r>
              <a:rPr lang="en-US" spc="4" dirty="0" err="1">
                <a:latin typeface="Arial"/>
                <a:cs typeface="Arial"/>
              </a:rPr>
              <a:t>F</a:t>
            </a:r>
            <a:r>
              <a:rPr lang="en-US" spc="6" baseline="-21072" dirty="0" err="1">
                <a:latin typeface="Arial"/>
                <a:cs typeface="Arial"/>
              </a:rPr>
              <a:t>Bluetooth</a:t>
            </a:r>
            <a:r>
              <a:rPr lang="en-US" spc="4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-13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Arial"/>
                <a:cs typeface="Arial"/>
              </a:rPr>
              <a:t>F</a:t>
            </a:r>
            <a:r>
              <a:rPr lang="en-US" baseline="-21072" dirty="0" smtClean="0">
                <a:latin typeface="Arial"/>
                <a:cs typeface="Arial"/>
              </a:rPr>
              <a:t>T1</a:t>
            </a:r>
          </a:p>
          <a:p>
            <a:pPr marL="468406" indent="-457200">
              <a:spcBef>
                <a:spcPts val="1504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spc="-26" dirty="0" smtClean="0">
                <a:latin typeface="Arial"/>
                <a:cs typeface="Arial"/>
              </a:rPr>
              <a:t>802.11 </a:t>
            </a:r>
            <a:r>
              <a:rPr lang="en-US" dirty="0">
                <a:latin typeface="Arial"/>
                <a:cs typeface="Arial"/>
              </a:rPr>
              <a:t>not encrypted </a:t>
            </a:r>
            <a:r>
              <a:rPr lang="en-US" spc="-9" dirty="0">
                <a:latin typeface="Arial"/>
                <a:cs typeface="Arial"/>
              </a:rPr>
              <a:t>(F</a:t>
            </a:r>
            <a:r>
              <a:rPr lang="en-US" spc="-13" baseline="-21072" dirty="0">
                <a:latin typeface="Arial"/>
                <a:cs typeface="Arial"/>
              </a:rPr>
              <a:t>802.11</a:t>
            </a:r>
            <a:r>
              <a:rPr lang="en-US" spc="-9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8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baseline="-21072" dirty="0">
                <a:latin typeface="Arial"/>
                <a:cs typeface="Arial"/>
              </a:rPr>
              <a:t>T1</a:t>
            </a:r>
          </a:p>
          <a:p>
            <a:pPr marL="468406" indent="-457200">
              <a:spcBef>
                <a:spcPts val="1557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spc="-4" dirty="0">
                <a:latin typeface="Arial"/>
                <a:cs typeface="Arial"/>
              </a:rPr>
              <a:t>No </a:t>
            </a:r>
            <a:r>
              <a:rPr lang="en-US" spc="-9" dirty="0">
                <a:latin typeface="Arial"/>
                <a:cs typeface="Arial"/>
              </a:rPr>
              <a:t>Anti-Virus </a:t>
            </a:r>
            <a:r>
              <a:rPr lang="en-US" spc="-44" dirty="0">
                <a:latin typeface="Arial"/>
                <a:cs typeface="Arial"/>
              </a:rPr>
              <a:t>(F</a:t>
            </a:r>
            <a:r>
              <a:rPr lang="en-US" spc="-66" baseline="-21072" dirty="0">
                <a:latin typeface="Arial"/>
                <a:cs typeface="Arial"/>
              </a:rPr>
              <a:t>AV</a:t>
            </a:r>
            <a:r>
              <a:rPr lang="en-US" spc="-44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-13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baseline="-21072" dirty="0">
                <a:latin typeface="Arial"/>
                <a:cs typeface="Arial"/>
              </a:rPr>
              <a:t>T1</a:t>
            </a:r>
          </a:p>
          <a:p>
            <a:pPr marL="468406" indent="-457200">
              <a:spcBef>
                <a:spcPts val="1553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dirty="0">
                <a:latin typeface="Arial"/>
                <a:cs typeface="Arial"/>
              </a:rPr>
              <a:t>Firewall not enabled (</a:t>
            </a:r>
            <a:r>
              <a:rPr lang="en-US" dirty="0" err="1">
                <a:latin typeface="Arial"/>
                <a:cs typeface="Arial"/>
              </a:rPr>
              <a:t>F</a:t>
            </a:r>
            <a:r>
              <a:rPr lang="en-US" baseline="-21072" dirty="0" err="1">
                <a:latin typeface="Arial"/>
                <a:cs typeface="Arial"/>
              </a:rPr>
              <a:t>Firewall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57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Arial"/>
                <a:cs typeface="Arial"/>
              </a:rPr>
              <a:t>F</a:t>
            </a:r>
            <a:r>
              <a:rPr lang="en-US" baseline="-21072" dirty="0">
                <a:latin typeface="Arial"/>
                <a:cs typeface="Arial"/>
              </a:rPr>
              <a:t>T1</a:t>
            </a:r>
          </a:p>
          <a:p>
            <a:pPr marL="468406" indent="-457200">
              <a:spcBef>
                <a:spcPts val="1549"/>
              </a:spcBef>
              <a:buClr>
                <a:srgbClr val="6FB7D7"/>
              </a:buClr>
              <a:buSzPct val="109090"/>
              <a:tabLst>
                <a:tab pos="318824" algn="l"/>
                <a:tab pos="319385" algn="l"/>
              </a:tabLst>
            </a:pPr>
            <a:r>
              <a:rPr lang="en-US" dirty="0">
                <a:latin typeface="Arial"/>
                <a:cs typeface="Arial"/>
              </a:rPr>
              <a:t>RF </a:t>
            </a:r>
            <a:r>
              <a:rPr lang="en-US" dirty="0" err="1">
                <a:latin typeface="Arial"/>
                <a:cs typeface="Arial"/>
              </a:rPr>
              <a:t>Comms</a:t>
            </a:r>
            <a:r>
              <a:rPr lang="en-US" dirty="0">
                <a:latin typeface="Arial"/>
                <a:cs typeface="Arial"/>
              </a:rPr>
              <a:t> not encrypted (F</a:t>
            </a:r>
            <a:r>
              <a:rPr lang="en-US" baseline="-21072" dirty="0">
                <a:latin typeface="Arial"/>
                <a:cs typeface="Arial"/>
              </a:rPr>
              <a:t>RF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>
                <a:latin typeface="Symbol"/>
                <a:cs typeface="Symbol"/>
              </a:rPr>
              <a:t></a:t>
            </a:r>
            <a:r>
              <a:rPr lang="en-US" spc="66" dirty="0">
                <a:latin typeface="Times New Roman"/>
                <a:cs typeface="Times New Roman"/>
              </a:rPr>
              <a:t> </a:t>
            </a:r>
            <a:r>
              <a:rPr lang="en-US" spc="4" dirty="0">
                <a:latin typeface="Arial"/>
                <a:cs typeface="Arial"/>
              </a:rPr>
              <a:t>F</a:t>
            </a:r>
            <a:r>
              <a:rPr lang="en-US" spc="6" baseline="-21072" dirty="0">
                <a:latin typeface="Arial"/>
                <a:cs typeface="Arial"/>
              </a:rPr>
              <a:t>O1</a:t>
            </a:r>
            <a:endParaRPr lang="en-US" baseline="-2107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35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 States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model the dynamic nature of the system  we define the sets of flaws for a specific  system when it is in a particular state</a:t>
            </a:r>
          </a:p>
          <a:p>
            <a:pPr lvl="1"/>
            <a:r>
              <a:rPr lang="en-US" dirty="0" smtClean="0"/>
              <a:t>In other words, those operational states that  affect the environment of the system</a:t>
            </a:r>
          </a:p>
          <a:p>
            <a:r>
              <a:rPr lang="en-US" dirty="0" smtClean="0"/>
              <a:t>The flaws for a specific state will be those  possible flaws given the value of the state  variables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21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986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Flaw Models Summary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-25000" dirty="0" smtClean="0"/>
              <a:t>n</a:t>
            </a:r>
            <a:r>
              <a:rPr lang="en-US" dirty="0" smtClean="0"/>
              <a:t> and (FO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-25000" dirty="0" smtClean="0"/>
              <a:t>n</a:t>
            </a:r>
            <a:r>
              <a:rPr lang="en-US" dirty="0" smtClean="0"/>
              <a:t> represents the set of technical and  operational environment flaws for system s1 in state n</a:t>
            </a:r>
          </a:p>
          <a:p>
            <a:r>
              <a:rPr lang="en-US" dirty="0" smtClean="0"/>
              <a:t>(F</a:t>
            </a:r>
            <a:r>
              <a:rPr lang="en-US" baseline="-25000" dirty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r>
              <a:rPr lang="en-US" baseline="-25000" dirty="0" smtClean="0"/>
              <a:t>n</a:t>
            </a:r>
            <a:r>
              <a:rPr lang="en-US" dirty="0" smtClean="0"/>
              <a:t> = (FT1)</a:t>
            </a:r>
            <a:r>
              <a:rPr lang="en-US" baseline="-25000" dirty="0" smtClean="0"/>
              <a:t>n</a:t>
            </a:r>
            <a:r>
              <a:rPr lang="en-US" dirty="0" smtClean="0"/>
              <a:t> U (FO1)</a:t>
            </a:r>
            <a:r>
              <a:rPr lang="en-US" baseline="-25000" dirty="0" smtClean="0"/>
              <a:t>n</a:t>
            </a:r>
            <a:endParaRPr lang="en-US" dirty="0" smtClean="0"/>
          </a:p>
          <a:p>
            <a:r>
              <a:rPr lang="en-US" dirty="0" err="1" smtClean="0"/>
              <a:t>EvF</a:t>
            </a:r>
            <a:r>
              <a:rPr lang="en-US" dirty="0" smtClean="0"/>
              <a:t> (F</a:t>
            </a:r>
            <a:r>
              <a:rPr lang="en-US" baseline="-25000" dirty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) represents the assessment of the flaws in  system s1 and </a:t>
            </a:r>
            <a:r>
              <a:rPr lang="en-US" dirty="0" err="1" smtClean="0"/>
              <a:t>i</a:t>
            </a:r>
            <a:r>
              <a:rPr lang="en-US" dirty="0" smtClean="0"/>
              <a:t> represents one of the possible k states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EvF</a:t>
            </a:r>
            <a:r>
              <a:rPr lang="en-US" dirty="0" smtClean="0"/>
              <a:t> (F</a:t>
            </a:r>
            <a:r>
              <a:rPr lang="en-US" baseline="-25000" dirty="0" smtClean="0"/>
              <a:t>s1</a:t>
            </a:r>
            <a:r>
              <a:rPr lang="en-US" dirty="0" smtClean="0"/>
              <a:t>) = U 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=1...k </a:t>
            </a:r>
            <a:r>
              <a:rPr lang="en-US" dirty="0" err="1" smtClean="0"/>
              <a:t>EvF</a:t>
            </a:r>
            <a:r>
              <a:rPr lang="en-US" dirty="0" smtClean="0"/>
              <a:t> ((F</a:t>
            </a:r>
            <a:r>
              <a:rPr lang="en-US" baseline="-25000" dirty="0"/>
              <a:t>s1</a:t>
            </a:r>
            <a:r>
              <a:rPr lang="en-US" dirty="0" smtClean="0"/>
              <a:t>)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22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88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Quad-copter States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106" indent="-342900">
              <a:lnSpc>
                <a:spcPts val="2735"/>
              </a:lnSpc>
              <a:spcBef>
                <a:spcPts val="124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lang="en-US" spc="-4" dirty="0">
                <a:latin typeface="Arial"/>
                <a:cs typeface="Arial"/>
              </a:rPr>
              <a:t>(F</a:t>
            </a:r>
            <a:r>
              <a:rPr lang="en-US" spc="-6" baseline="-20833" dirty="0">
                <a:latin typeface="Arial"/>
                <a:cs typeface="Arial"/>
              </a:rPr>
              <a:t>S1</a:t>
            </a:r>
            <a:r>
              <a:rPr lang="en-US" spc="-4" dirty="0">
                <a:latin typeface="Arial"/>
                <a:cs typeface="Arial"/>
              </a:rPr>
              <a:t>)</a:t>
            </a:r>
            <a:r>
              <a:rPr lang="en-US" i="1" spc="-6" baseline="-20833" dirty="0">
                <a:latin typeface="Arial"/>
                <a:cs typeface="Arial"/>
              </a:rPr>
              <a:t>n </a:t>
            </a:r>
            <a:r>
              <a:rPr lang="en-US" spc="-4" dirty="0">
                <a:latin typeface="Arial"/>
                <a:cs typeface="Arial"/>
              </a:rPr>
              <a:t>to represent the set of flaws for system s1 in</a:t>
            </a:r>
            <a:r>
              <a:rPr lang="en-US" spc="-110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state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i="1" spc="-4" dirty="0" smtClean="0">
                <a:latin typeface="Arial"/>
                <a:cs typeface="Arial"/>
              </a:rPr>
              <a:t>n</a:t>
            </a:r>
            <a:endParaRPr lang="en-US" dirty="0" smtClean="0">
              <a:latin typeface="Arial"/>
              <a:cs typeface="Arial"/>
            </a:endParaRPr>
          </a:p>
          <a:p>
            <a:pPr marL="468406" indent="-457200">
              <a:spcBef>
                <a:spcPts val="2109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lang="en-US" sz="3600" spc="-6" baseline="13888" dirty="0">
                <a:latin typeface="Arial"/>
                <a:cs typeface="Arial"/>
              </a:rPr>
              <a:t>Powered On</a:t>
            </a:r>
            <a:r>
              <a:rPr lang="en-US" sz="3600" spc="13" baseline="13888" dirty="0">
                <a:latin typeface="Arial"/>
                <a:cs typeface="Arial"/>
              </a:rPr>
              <a:t> </a:t>
            </a:r>
            <a:r>
              <a:rPr lang="en-US" sz="3600" b="1" spc="-6" baseline="13888" dirty="0">
                <a:latin typeface="Arial"/>
                <a:cs typeface="Arial"/>
              </a:rPr>
              <a:t>(</a:t>
            </a:r>
            <a:r>
              <a:rPr lang="en-US" sz="3600" spc="-6" baseline="13888" dirty="0">
                <a:latin typeface="Arial"/>
                <a:cs typeface="Arial"/>
              </a:rPr>
              <a:t>F</a:t>
            </a:r>
            <a:r>
              <a:rPr lang="en-US" sz="1800" b="1" spc="-4" dirty="0">
                <a:latin typeface="Arial"/>
                <a:cs typeface="Arial"/>
              </a:rPr>
              <a:t>S1</a:t>
            </a:r>
            <a:r>
              <a:rPr lang="en-US" sz="3600" b="1" spc="-6" baseline="13888" dirty="0">
                <a:latin typeface="Arial"/>
                <a:cs typeface="Arial"/>
              </a:rPr>
              <a:t>)</a:t>
            </a:r>
            <a:r>
              <a:rPr lang="en-US" sz="1800" b="1" spc="-4" dirty="0" err="1">
                <a:latin typeface="Arial"/>
                <a:cs typeface="Arial"/>
              </a:rPr>
              <a:t>QuadPoweredOn</a:t>
            </a:r>
            <a:endParaRPr lang="en-US" sz="1800" dirty="0">
              <a:latin typeface="Arial"/>
              <a:cs typeface="Arial"/>
            </a:endParaRPr>
          </a:p>
          <a:p>
            <a:pPr marL="354106" indent="-342900">
              <a:spcBef>
                <a:spcPts val="1032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lang="en-US" spc="-4" dirty="0" smtClean="0">
                <a:latin typeface="Arial"/>
                <a:cs typeface="Arial"/>
              </a:rPr>
              <a:t>In-flight</a:t>
            </a:r>
            <a:r>
              <a:rPr lang="en-US" spc="-4" dirty="0">
                <a:latin typeface="Arial"/>
                <a:cs typeface="Arial"/>
              </a:rPr>
              <a:t>, testing on US military base</a:t>
            </a:r>
            <a:r>
              <a:rPr lang="en-US" spc="40" dirty="0">
                <a:latin typeface="Arial"/>
                <a:cs typeface="Arial"/>
              </a:rPr>
              <a:t> </a:t>
            </a:r>
            <a:r>
              <a:rPr lang="en-US" b="1" spc="-13" dirty="0">
                <a:latin typeface="Arial"/>
                <a:cs typeface="Arial"/>
              </a:rPr>
              <a:t>(</a:t>
            </a:r>
            <a:r>
              <a:rPr lang="en-US" spc="-13" dirty="0">
                <a:latin typeface="Arial"/>
                <a:cs typeface="Arial"/>
              </a:rPr>
              <a:t>F</a:t>
            </a:r>
            <a:r>
              <a:rPr lang="en-US" b="1" spc="-19" baseline="-20833" dirty="0">
                <a:latin typeface="Arial"/>
                <a:cs typeface="Arial"/>
              </a:rPr>
              <a:t>S1</a:t>
            </a:r>
            <a:r>
              <a:rPr lang="en-US" b="1" spc="-13" dirty="0">
                <a:latin typeface="Arial"/>
                <a:cs typeface="Arial"/>
              </a:rPr>
              <a:t>)</a:t>
            </a:r>
            <a:r>
              <a:rPr lang="en-US" b="1" spc="-19" baseline="-20833" dirty="0" err="1">
                <a:latin typeface="Arial"/>
                <a:cs typeface="Arial"/>
              </a:rPr>
              <a:t>QuadTest</a:t>
            </a:r>
            <a:endParaRPr lang="en-US" baseline="-20833" dirty="0">
              <a:latin typeface="Arial"/>
              <a:cs typeface="Arial"/>
            </a:endParaRPr>
          </a:p>
          <a:p>
            <a:pPr marL="354106" indent="-342900">
              <a:spcBef>
                <a:spcPts val="1553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lang="en-US" spc="-4" dirty="0">
                <a:latin typeface="Arial"/>
                <a:cs typeface="Arial"/>
              </a:rPr>
              <a:t>In-flight, active engagement</a:t>
            </a:r>
            <a:r>
              <a:rPr lang="en-US" spc="31" dirty="0">
                <a:latin typeface="Arial"/>
                <a:cs typeface="Arial"/>
              </a:rPr>
              <a:t> </a:t>
            </a:r>
            <a:r>
              <a:rPr lang="en-US" b="1" spc="-4" dirty="0">
                <a:latin typeface="Arial"/>
                <a:cs typeface="Arial"/>
              </a:rPr>
              <a:t>(</a:t>
            </a:r>
            <a:r>
              <a:rPr lang="en-US" spc="-4" dirty="0">
                <a:latin typeface="Arial"/>
                <a:cs typeface="Arial"/>
              </a:rPr>
              <a:t>F</a:t>
            </a:r>
            <a:r>
              <a:rPr lang="en-US" b="1" spc="-6" baseline="-20833" dirty="0">
                <a:latin typeface="Arial"/>
                <a:cs typeface="Arial"/>
              </a:rPr>
              <a:t>S1</a:t>
            </a:r>
            <a:r>
              <a:rPr lang="en-US" b="1" spc="-4" dirty="0">
                <a:latin typeface="Arial"/>
                <a:cs typeface="Arial"/>
              </a:rPr>
              <a:t>)</a:t>
            </a:r>
            <a:r>
              <a:rPr lang="en-US" b="1" spc="-6" baseline="-20833" dirty="0" err="1">
                <a:latin typeface="Arial"/>
                <a:cs typeface="Arial"/>
              </a:rPr>
              <a:t>QuadEngaged</a:t>
            </a:r>
            <a:endParaRPr lang="en-US" baseline="-20833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617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QuadTest</a:t>
            </a:r>
            <a:r>
              <a:rPr lang="en-US" dirty="0" smtClean="0"/>
              <a:t> State Flaws  Example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6233272" cy="38357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106" marR="61075" indent="-342900">
              <a:lnSpc>
                <a:spcPts val="2550"/>
              </a:lnSpc>
              <a:spcBef>
                <a:spcPts val="375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Battery life including battery exhaustion </a:t>
            </a:r>
            <a:r>
              <a:rPr sz="2118" spc="-9" dirty="0">
                <a:latin typeface="Arial"/>
                <a:cs typeface="Arial"/>
              </a:rPr>
              <a:t>mid-flight  </a:t>
            </a:r>
            <a:r>
              <a:rPr sz="2118" spc="-4" dirty="0">
                <a:latin typeface="Arial"/>
                <a:cs typeface="Arial"/>
              </a:rPr>
              <a:t>crashing Quad (F</a:t>
            </a:r>
            <a:r>
              <a:rPr sz="2118" spc="-6" baseline="-20833" dirty="0">
                <a:latin typeface="Arial"/>
                <a:cs typeface="Arial"/>
              </a:rPr>
              <a:t>DeadBat</a:t>
            </a:r>
            <a:r>
              <a:rPr sz="2118" spc="-4" dirty="0">
                <a:latin typeface="Arial"/>
                <a:cs typeface="Arial"/>
              </a:rPr>
              <a:t>) </a:t>
            </a:r>
            <a:r>
              <a:rPr sz="2118" dirty="0">
                <a:latin typeface="Symbol"/>
                <a:cs typeface="Symbol"/>
              </a:rPr>
              <a:t></a:t>
            </a:r>
            <a:r>
              <a:rPr sz="2118" spc="75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Arial"/>
                <a:cs typeface="Arial"/>
              </a:rPr>
              <a:t>(F</a:t>
            </a:r>
            <a:r>
              <a:rPr sz="2118" spc="-26" baseline="-20833" dirty="0">
                <a:latin typeface="Arial"/>
                <a:cs typeface="Arial"/>
              </a:rPr>
              <a:t>T1</a:t>
            </a:r>
            <a:r>
              <a:rPr sz="2118" spc="-18" dirty="0">
                <a:latin typeface="Arial"/>
                <a:cs typeface="Arial"/>
              </a:rPr>
              <a:t>)</a:t>
            </a:r>
            <a:r>
              <a:rPr sz="2118" spc="-26" baseline="-20833" dirty="0">
                <a:latin typeface="Arial"/>
                <a:cs typeface="Arial"/>
              </a:rPr>
              <a:t>QuadTest</a:t>
            </a:r>
            <a:endParaRPr sz="2118" baseline="-20833" dirty="0">
              <a:latin typeface="Arial"/>
              <a:cs typeface="Arial"/>
            </a:endParaRPr>
          </a:p>
          <a:p>
            <a:pPr marL="354106" indent="-342900">
              <a:spcBef>
                <a:spcPts val="1500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Acoustic Emanations (F</a:t>
            </a:r>
            <a:r>
              <a:rPr sz="2118" spc="-6" baseline="-20833" dirty="0">
                <a:latin typeface="Arial"/>
                <a:cs typeface="Arial"/>
              </a:rPr>
              <a:t>Noise</a:t>
            </a:r>
            <a:r>
              <a:rPr sz="2118" spc="-4" dirty="0">
                <a:latin typeface="Arial"/>
                <a:cs typeface="Arial"/>
              </a:rPr>
              <a:t>) </a:t>
            </a:r>
            <a:r>
              <a:rPr sz="2118" dirty="0">
                <a:latin typeface="Symbol"/>
                <a:cs typeface="Symbol"/>
              </a:rPr>
              <a:t></a:t>
            </a:r>
            <a:r>
              <a:rPr sz="2118" spc="57" dirty="0">
                <a:latin typeface="Times New Roman"/>
                <a:cs typeface="Times New Roman"/>
              </a:rPr>
              <a:t> </a:t>
            </a:r>
            <a:r>
              <a:rPr sz="2118" spc="-18" dirty="0">
                <a:latin typeface="Arial"/>
                <a:cs typeface="Arial"/>
              </a:rPr>
              <a:t>(F</a:t>
            </a:r>
            <a:r>
              <a:rPr sz="2118" spc="-26" baseline="-20833" dirty="0">
                <a:latin typeface="Arial"/>
                <a:cs typeface="Arial"/>
              </a:rPr>
              <a:t>O1</a:t>
            </a:r>
            <a:r>
              <a:rPr sz="2118" spc="-18" dirty="0">
                <a:latin typeface="Arial"/>
                <a:cs typeface="Arial"/>
              </a:rPr>
              <a:t>)</a:t>
            </a:r>
            <a:r>
              <a:rPr sz="2118" spc="-26" baseline="-20833" dirty="0">
                <a:latin typeface="Arial"/>
                <a:cs typeface="Arial"/>
              </a:rPr>
              <a:t>QuadTest</a:t>
            </a:r>
            <a:endParaRPr sz="2118" baseline="-20833" dirty="0">
              <a:latin typeface="Arial"/>
              <a:cs typeface="Arial"/>
            </a:endParaRPr>
          </a:p>
          <a:p>
            <a:pPr marL="354106" marR="30257" indent="-342900">
              <a:lnSpc>
                <a:spcPct val="117900"/>
              </a:lnSpc>
              <a:spcBef>
                <a:spcPts val="1054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Authorization to fly including not notifying security </a:t>
            </a:r>
            <a:r>
              <a:rPr sz="3177" spc="-6" baseline="13888" dirty="0">
                <a:latin typeface="Arial"/>
                <a:cs typeface="Arial"/>
              </a:rPr>
              <a:t> (F</a:t>
            </a:r>
            <a:r>
              <a:rPr sz="1412" spc="-4" dirty="0">
                <a:latin typeface="Arial"/>
                <a:cs typeface="Arial"/>
              </a:rPr>
              <a:t>NoNoteSec</a:t>
            </a:r>
            <a:r>
              <a:rPr sz="3177" spc="-6" baseline="13888" dirty="0">
                <a:latin typeface="Arial"/>
                <a:cs typeface="Arial"/>
              </a:rPr>
              <a:t>) </a:t>
            </a:r>
            <a:r>
              <a:rPr sz="3177" baseline="13888" dirty="0">
                <a:latin typeface="Symbol"/>
                <a:cs typeface="Symbol"/>
              </a:rPr>
              <a:t></a:t>
            </a:r>
            <a:r>
              <a:rPr sz="3177" spc="46" baseline="13888" dirty="0">
                <a:latin typeface="Times New Roman"/>
                <a:cs typeface="Times New Roman"/>
              </a:rPr>
              <a:t> </a:t>
            </a:r>
            <a:r>
              <a:rPr sz="3177" spc="-26" baseline="13888" dirty="0">
                <a:latin typeface="Arial"/>
                <a:cs typeface="Arial"/>
              </a:rPr>
              <a:t>(F</a:t>
            </a:r>
            <a:r>
              <a:rPr sz="1412" spc="-18" dirty="0">
                <a:latin typeface="Arial"/>
                <a:cs typeface="Arial"/>
              </a:rPr>
              <a:t>O1</a:t>
            </a:r>
            <a:r>
              <a:rPr sz="3177" spc="-26" baseline="13888" dirty="0">
                <a:latin typeface="Arial"/>
                <a:cs typeface="Arial"/>
              </a:rPr>
              <a:t>)</a:t>
            </a:r>
            <a:r>
              <a:rPr sz="1412" spc="-18" dirty="0">
                <a:latin typeface="Arial"/>
                <a:cs typeface="Arial"/>
              </a:rPr>
              <a:t>QuadTest</a:t>
            </a:r>
            <a:endParaRPr sz="1412" dirty="0">
              <a:latin typeface="Arial"/>
              <a:cs typeface="Arial"/>
            </a:endParaRPr>
          </a:p>
          <a:p>
            <a:pPr marL="354106" marR="4483" indent="-342900">
              <a:lnSpc>
                <a:spcPct val="117900"/>
              </a:lnSpc>
              <a:spcBef>
                <a:spcPts val="565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RF jamming including </a:t>
            </a:r>
            <a:r>
              <a:rPr sz="2118" spc="-31" dirty="0">
                <a:latin typeface="Arial"/>
                <a:cs typeface="Arial"/>
              </a:rPr>
              <a:t>802.11 </a:t>
            </a:r>
            <a:r>
              <a:rPr sz="2118" spc="-4" dirty="0">
                <a:latin typeface="Arial"/>
                <a:cs typeface="Arial"/>
              </a:rPr>
              <a:t>blocking </a:t>
            </a:r>
            <a:r>
              <a:rPr sz="2118" spc="-9" dirty="0">
                <a:latin typeface="Arial"/>
                <a:cs typeface="Arial"/>
              </a:rPr>
              <a:t>technology </a:t>
            </a:r>
            <a:r>
              <a:rPr sz="3177" spc="-13" baseline="13888" dirty="0">
                <a:latin typeface="Arial"/>
                <a:cs typeface="Arial"/>
              </a:rPr>
              <a:t> </a:t>
            </a:r>
            <a:r>
              <a:rPr sz="3177" spc="-26" baseline="13888" dirty="0">
                <a:latin typeface="Arial"/>
                <a:cs typeface="Arial"/>
              </a:rPr>
              <a:t>(F</a:t>
            </a:r>
            <a:r>
              <a:rPr sz="1412" spc="-18" dirty="0">
                <a:latin typeface="Arial"/>
                <a:cs typeface="Arial"/>
              </a:rPr>
              <a:t>802.11</a:t>
            </a:r>
            <a:r>
              <a:rPr sz="3177" spc="-26" baseline="13888" dirty="0">
                <a:latin typeface="Arial"/>
                <a:cs typeface="Arial"/>
              </a:rPr>
              <a:t>) </a:t>
            </a:r>
            <a:r>
              <a:rPr sz="3177" baseline="13888" dirty="0">
                <a:latin typeface="Symbol"/>
                <a:cs typeface="Symbol"/>
              </a:rPr>
              <a:t></a:t>
            </a:r>
            <a:r>
              <a:rPr sz="3177" spc="92" baseline="13888" dirty="0">
                <a:latin typeface="Times New Roman"/>
                <a:cs typeface="Times New Roman"/>
              </a:rPr>
              <a:t> </a:t>
            </a:r>
            <a:r>
              <a:rPr sz="3177" spc="-26" baseline="13888" dirty="0">
                <a:latin typeface="Arial"/>
                <a:cs typeface="Arial"/>
              </a:rPr>
              <a:t>(F</a:t>
            </a:r>
            <a:r>
              <a:rPr sz="1412" spc="-18" dirty="0">
                <a:latin typeface="Arial"/>
                <a:cs typeface="Arial"/>
              </a:rPr>
              <a:t>O1</a:t>
            </a:r>
            <a:r>
              <a:rPr sz="3177" spc="-26" baseline="13888" dirty="0">
                <a:latin typeface="Arial"/>
                <a:cs typeface="Arial"/>
              </a:rPr>
              <a:t>)</a:t>
            </a:r>
            <a:r>
              <a:rPr sz="1412" spc="-18" dirty="0">
                <a:latin typeface="Arial"/>
                <a:cs typeface="Arial"/>
              </a:rPr>
              <a:t>QuadTest</a:t>
            </a:r>
            <a:endParaRPr sz="1412" dirty="0">
              <a:latin typeface="Arial"/>
              <a:cs typeface="Arial"/>
            </a:endParaRPr>
          </a:p>
          <a:p>
            <a:pPr marL="354106" marR="27456" indent="-342900">
              <a:lnSpc>
                <a:spcPct val="117900"/>
              </a:lnSpc>
              <a:spcBef>
                <a:spcPts val="565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Susceptibility to kinetic attack including bird strike </a:t>
            </a:r>
            <a:r>
              <a:rPr sz="3177" spc="-6" baseline="13888" dirty="0">
                <a:latin typeface="Arial"/>
                <a:cs typeface="Arial"/>
              </a:rPr>
              <a:t> (F</a:t>
            </a:r>
            <a:r>
              <a:rPr sz="1412" spc="-4" dirty="0">
                <a:latin typeface="Arial"/>
                <a:cs typeface="Arial"/>
              </a:rPr>
              <a:t>Kinetic</a:t>
            </a:r>
            <a:r>
              <a:rPr sz="3177" spc="-6" baseline="13888" dirty="0">
                <a:latin typeface="Arial"/>
                <a:cs typeface="Arial"/>
              </a:rPr>
              <a:t>) </a:t>
            </a:r>
            <a:r>
              <a:rPr sz="3177" baseline="13888" dirty="0">
                <a:latin typeface="Symbol"/>
                <a:cs typeface="Symbol"/>
              </a:rPr>
              <a:t></a:t>
            </a:r>
            <a:r>
              <a:rPr sz="3177" spc="66" baseline="13888" dirty="0">
                <a:latin typeface="Times New Roman"/>
                <a:cs typeface="Times New Roman"/>
              </a:rPr>
              <a:t> </a:t>
            </a:r>
            <a:r>
              <a:rPr sz="3177" spc="-26" baseline="13888" dirty="0">
                <a:latin typeface="Arial"/>
                <a:cs typeface="Arial"/>
              </a:rPr>
              <a:t>(F</a:t>
            </a:r>
            <a:r>
              <a:rPr sz="1412" spc="-18" dirty="0">
                <a:latin typeface="Arial"/>
                <a:cs typeface="Arial"/>
              </a:rPr>
              <a:t>O1</a:t>
            </a:r>
            <a:r>
              <a:rPr sz="3177" spc="-26" baseline="13888" dirty="0">
                <a:latin typeface="Arial"/>
                <a:cs typeface="Arial"/>
              </a:rPr>
              <a:t>)</a:t>
            </a:r>
            <a:r>
              <a:rPr sz="1412" spc="-18" dirty="0">
                <a:latin typeface="Arial"/>
                <a:cs typeface="Arial"/>
              </a:rPr>
              <a:t>QuadTest</a:t>
            </a:r>
            <a:endParaRPr sz="1412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208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61170" marR="4483" indent="-2078802">
              <a:lnSpc>
                <a:spcPct val="100000"/>
              </a:lnSpc>
              <a:spcBef>
                <a:spcPts val="88"/>
              </a:spcBef>
            </a:pPr>
            <a:r>
              <a:rPr dirty="0"/>
              <a:t>QuadEngaged State</a:t>
            </a:r>
            <a:r>
              <a:rPr spc="-97" dirty="0"/>
              <a:t> </a:t>
            </a:r>
            <a:r>
              <a:rPr dirty="0"/>
              <a:t>Flaws  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25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39421"/>
            <a:ext cx="7021606" cy="4237201"/>
          </a:xfrm>
          <a:prstGeom prst="rect">
            <a:avLst/>
          </a:prstGeom>
        </p:spPr>
        <p:txBody>
          <a:bodyPr vert="horz" wrap="square" lIns="0" tIns="81803" rIns="0" bIns="0" rtlCol="0">
            <a:spAutoFit/>
          </a:bodyPr>
          <a:lstStyle/>
          <a:p>
            <a:pPr marL="354106" indent="-342900">
              <a:spcBef>
                <a:spcPts val="644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  <a:tab pos="5672720" algn="l"/>
              </a:tabLst>
            </a:pPr>
            <a:r>
              <a:rPr sz="2118" spc="-4" dirty="0">
                <a:latin typeface="Arial"/>
                <a:cs typeface="Arial"/>
              </a:rPr>
              <a:t>RF Comms including not</a:t>
            </a:r>
            <a:r>
              <a:rPr sz="2118" spc="40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encrypting</a:t>
            </a:r>
            <a:r>
              <a:rPr sz="2118" spc="22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comms	(F</a:t>
            </a:r>
            <a:r>
              <a:rPr sz="2118" spc="-6" baseline="-20833" dirty="0">
                <a:latin typeface="Arial"/>
                <a:cs typeface="Arial"/>
              </a:rPr>
              <a:t>RF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spc="-22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</a:t>
            </a:r>
          </a:p>
          <a:p>
            <a:pPr marL="776024" indent="-457200">
              <a:spcBef>
                <a:spcPts val="485"/>
              </a:spcBef>
              <a:buFont typeface="Arial" panose="020B0604020202020204" pitchFamily="34" charset="0"/>
              <a:buChar char="•"/>
            </a:pPr>
            <a:r>
              <a:rPr sz="3177" spc="-6" baseline="13888" dirty="0">
                <a:latin typeface="Arial"/>
                <a:cs typeface="Arial"/>
              </a:rPr>
              <a:t>(F</a:t>
            </a:r>
            <a:r>
              <a:rPr sz="1412" spc="-4" dirty="0">
                <a:latin typeface="Arial"/>
                <a:cs typeface="Arial"/>
              </a:rPr>
              <a:t>T1</a:t>
            </a:r>
            <a:r>
              <a:rPr sz="3177" spc="-6" baseline="13888" dirty="0">
                <a:latin typeface="Arial"/>
                <a:cs typeface="Arial"/>
              </a:rPr>
              <a:t>)</a:t>
            </a:r>
            <a:r>
              <a:rPr sz="3177" spc="-297" baseline="13888" dirty="0">
                <a:latin typeface="Arial"/>
                <a:cs typeface="Arial"/>
              </a:rPr>
              <a:t> </a:t>
            </a:r>
            <a:r>
              <a:rPr sz="1412" spc="-4" dirty="0">
                <a:latin typeface="Arial"/>
                <a:cs typeface="Arial"/>
              </a:rPr>
              <a:t>QuadEngaged</a:t>
            </a:r>
            <a:endParaRPr sz="1412" dirty="0">
              <a:latin typeface="Arial"/>
              <a:cs typeface="Arial"/>
            </a:endParaRPr>
          </a:p>
          <a:p>
            <a:pPr marL="354106" indent="-342900">
              <a:spcBef>
                <a:spcPts val="1068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Battery life including limiting operations (F</a:t>
            </a:r>
            <a:r>
              <a:rPr sz="2118" spc="-6" baseline="-20833" dirty="0">
                <a:latin typeface="Arial"/>
                <a:cs typeface="Arial"/>
              </a:rPr>
              <a:t>DeadBat</a:t>
            </a:r>
            <a:r>
              <a:rPr sz="2118" spc="-4" dirty="0">
                <a:latin typeface="Arial"/>
                <a:cs typeface="Arial"/>
              </a:rPr>
              <a:t>) </a:t>
            </a:r>
            <a:r>
              <a:rPr sz="2118" dirty="0">
                <a:latin typeface="Symbol"/>
                <a:cs typeface="Symbol"/>
              </a:rPr>
              <a:t></a:t>
            </a:r>
            <a:r>
              <a:rPr sz="2118" spc="79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"/>
                <a:cs typeface="Arial"/>
              </a:rPr>
              <a:t>(</a:t>
            </a:r>
            <a:r>
              <a:rPr sz="2118" spc="-4" dirty="0" smtClean="0">
                <a:latin typeface="Arial"/>
                <a:cs typeface="Arial"/>
              </a:rPr>
              <a:t>F</a:t>
            </a:r>
            <a:r>
              <a:rPr sz="2118" spc="-6" baseline="-20833" dirty="0" smtClean="0">
                <a:latin typeface="Arial"/>
                <a:cs typeface="Arial"/>
              </a:rPr>
              <a:t>O1</a:t>
            </a:r>
            <a:r>
              <a:rPr sz="2118" spc="-4" dirty="0" smtClean="0">
                <a:latin typeface="Arial"/>
                <a:cs typeface="Arial"/>
              </a:rPr>
              <a:t>)</a:t>
            </a:r>
            <a:r>
              <a:rPr sz="1412" spc="-4" dirty="0" err="1" smtClean="0">
                <a:latin typeface="Arial"/>
                <a:cs typeface="Arial"/>
              </a:rPr>
              <a:t>QuadEngaged</a:t>
            </a:r>
            <a:endParaRPr sz="1412" dirty="0">
              <a:latin typeface="Arial"/>
              <a:cs typeface="Arial"/>
            </a:endParaRPr>
          </a:p>
          <a:p>
            <a:pPr marL="285750" indent="-285750"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235" dirty="0">
              <a:latin typeface="Times New Roman"/>
              <a:cs typeface="Times New Roman"/>
            </a:endParaRPr>
          </a:p>
          <a:p>
            <a:pPr marL="354106" marR="337875" indent="-342900">
              <a:lnSpc>
                <a:spcPts val="2550"/>
              </a:lnSpc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Authorization to fly including not getting permission to  engage quad </a:t>
            </a:r>
            <a:r>
              <a:rPr sz="2118" spc="-22" dirty="0">
                <a:latin typeface="Arial"/>
                <a:cs typeface="Arial"/>
              </a:rPr>
              <a:t>(F</a:t>
            </a:r>
            <a:r>
              <a:rPr sz="2118" spc="-33" baseline="-20833" dirty="0">
                <a:latin typeface="Arial"/>
                <a:cs typeface="Arial"/>
              </a:rPr>
              <a:t>Auth</a:t>
            </a:r>
            <a:r>
              <a:rPr sz="2118" spc="-22" dirty="0">
                <a:latin typeface="Arial"/>
                <a:cs typeface="Arial"/>
              </a:rPr>
              <a:t>) </a:t>
            </a:r>
            <a:r>
              <a:rPr sz="2118" dirty="0">
                <a:latin typeface="Symbol"/>
                <a:cs typeface="Symbol"/>
              </a:rPr>
              <a:t>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Arial"/>
                <a:cs typeface="Arial"/>
              </a:rPr>
              <a:t>(F</a:t>
            </a:r>
            <a:r>
              <a:rPr sz="2118" spc="-6" baseline="-20833" dirty="0">
                <a:latin typeface="Arial"/>
                <a:cs typeface="Arial"/>
              </a:rPr>
              <a:t>O1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spc="-93" dirty="0">
                <a:latin typeface="Arial"/>
                <a:cs typeface="Arial"/>
              </a:rPr>
              <a:t> </a:t>
            </a:r>
            <a:r>
              <a:rPr sz="2118" spc="-6" baseline="-20833" dirty="0">
                <a:latin typeface="Arial"/>
                <a:cs typeface="Arial"/>
              </a:rPr>
              <a:t>QuadEngaged</a:t>
            </a:r>
            <a:endParaRPr sz="2118" baseline="-20833" dirty="0">
              <a:latin typeface="Arial"/>
              <a:cs typeface="Arial"/>
            </a:endParaRPr>
          </a:p>
          <a:p>
            <a:pPr marL="354106" marR="792298" indent="-342900">
              <a:lnSpc>
                <a:spcPct val="117900"/>
              </a:lnSpc>
              <a:spcBef>
                <a:spcPts val="1002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RF jamming including </a:t>
            </a:r>
            <a:r>
              <a:rPr sz="2118" spc="-31" dirty="0">
                <a:latin typeface="Arial"/>
                <a:cs typeface="Arial"/>
              </a:rPr>
              <a:t>802.11 </a:t>
            </a:r>
            <a:r>
              <a:rPr sz="2118" spc="-4" dirty="0">
                <a:latin typeface="Arial"/>
                <a:cs typeface="Arial"/>
              </a:rPr>
              <a:t>blocking </a:t>
            </a:r>
            <a:r>
              <a:rPr sz="2118" spc="-9" dirty="0">
                <a:latin typeface="Arial"/>
                <a:cs typeface="Arial"/>
              </a:rPr>
              <a:t>technology </a:t>
            </a:r>
            <a:r>
              <a:rPr sz="3177" spc="-13" baseline="13888" dirty="0">
                <a:latin typeface="Arial"/>
                <a:cs typeface="Arial"/>
              </a:rPr>
              <a:t> </a:t>
            </a:r>
            <a:r>
              <a:rPr sz="3177" spc="-26" baseline="13888" dirty="0">
                <a:latin typeface="Arial"/>
                <a:cs typeface="Arial"/>
              </a:rPr>
              <a:t>(F</a:t>
            </a:r>
            <a:r>
              <a:rPr sz="1412" spc="-18" dirty="0">
                <a:latin typeface="Arial"/>
                <a:cs typeface="Arial"/>
              </a:rPr>
              <a:t>802.11</a:t>
            </a:r>
            <a:r>
              <a:rPr sz="3177" spc="-26" baseline="13888" dirty="0">
                <a:latin typeface="Arial"/>
                <a:cs typeface="Arial"/>
              </a:rPr>
              <a:t>) </a:t>
            </a:r>
            <a:r>
              <a:rPr sz="3177" baseline="13888" dirty="0">
                <a:latin typeface="Symbol"/>
                <a:cs typeface="Symbol"/>
              </a:rPr>
              <a:t></a:t>
            </a:r>
            <a:r>
              <a:rPr sz="3177" spc="92" baseline="13888" dirty="0">
                <a:latin typeface="Times New Roman"/>
                <a:cs typeface="Times New Roman"/>
              </a:rPr>
              <a:t> </a:t>
            </a:r>
            <a:r>
              <a:rPr sz="3177" spc="-6" baseline="13888" dirty="0">
                <a:latin typeface="Arial"/>
                <a:cs typeface="Arial"/>
              </a:rPr>
              <a:t>(F</a:t>
            </a:r>
            <a:r>
              <a:rPr sz="1412" spc="-4" dirty="0">
                <a:latin typeface="Arial"/>
                <a:cs typeface="Arial"/>
              </a:rPr>
              <a:t>O1</a:t>
            </a:r>
            <a:r>
              <a:rPr sz="3177" spc="-6" baseline="13888" dirty="0">
                <a:latin typeface="Arial"/>
                <a:cs typeface="Arial"/>
              </a:rPr>
              <a:t>)</a:t>
            </a:r>
            <a:r>
              <a:rPr sz="1412" spc="-4" dirty="0">
                <a:latin typeface="Arial"/>
                <a:cs typeface="Arial"/>
              </a:rPr>
              <a:t>QuadEngaged</a:t>
            </a:r>
            <a:endParaRPr sz="1412" dirty="0">
              <a:latin typeface="Arial"/>
              <a:cs typeface="Arial"/>
            </a:endParaRPr>
          </a:p>
          <a:p>
            <a:pPr marL="354106" marR="696483" indent="-342900">
              <a:lnSpc>
                <a:spcPct val="117900"/>
              </a:lnSpc>
              <a:spcBef>
                <a:spcPts val="565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Susceptibility to kinetic attack including ground </a:t>
            </a:r>
            <a:r>
              <a:rPr sz="2118" spc="-9" dirty="0">
                <a:latin typeface="Arial"/>
                <a:cs typeface="Arial"/>
              </a:rPr>
              <a:t>fire </a:t>
            </a:r>
            <a:r>
              <a:rPr sz="3177" spc="-13" baseline="13888" dirty="0">
                <a:latin typeface="Arial"/>
                <a:cs typeface="Arial"/>
              </a:rPr>
              <a:t> </a:t>
            </a:r>
            <a:r>
              <a:rPr sz="3177" spc="-6" baseline="13888" dirty="0">
                <a:latin typeface="Arial"/>
                <a:cs typeface="Arial"/>
              </a:rPr>
              <a:t>(F</a:t>
            </a:r>
            <a:r>
              <a:rPr sz="1412" spc="-4" dirty="0">
                <a:latin typeface="Arial"/>
                <a:cs typeface="Arial"/>
              </a:rPr>
              <a:t>Kinetic</a:t>
            </a:r>
            <a:r>
              <a:rPr sz="3177" spc="-6" baseline="13888" dirty="0">
                <a:latin typeface="Arial"/>
                <a:cs typeface="Arial"/>
              </a:rPr>
              <a:t>) </a:t>
            </a:r>
            <a:r>
              <a:rPr sz="3177" baseline="13888" dirty="0">
                <a:latin typeface="Symbol"/>
                <a:cs typeface="Symbol"/>
              </a:rPr>
              <a:t></a:t>
            </a:r>
            <a:r>
              <a:rPr sz="3177" baseline="13888" dirty="0">
                <a:latin typeface="Times New Roman"/>
                <a:cs typeface="Times New Roman"/>
              </a:rPr>
              <a:t> </a:t>
            </a:r>
            <a:r>
              <a:rPr sz="3177" spc="-6" baseline="13888" dirty="0">
                <a:latin typeface="Arial"/>
                <a:cs typeface="Arial"/>
              </a:rPr>
              <a:t>(F</a:t>
            </a:r>
            <a:r>
              <a:rPr sz="1412" spc="-4" dirty="0">
                <a:latin typeface="Arial"/>
                <a:cs typeface="Arial"/>
              </a:rPr>
              <a:t>O1</a:t>
            </a:r>
            <a:r>
              <a:rPr sz="3177" spc="-6" baseline="13888" dirty="0">
                <a:latin typeface="Arial"/>
                <a:cs typeface="Arial"/>
              </a:rPr>
              <a:t>)</a:t>
            </a:r>
            <a:r>
              <a:rPr sz="3177" spc="-224" baseline="13888" dirty="0">
                <a:latin typeface="Arial"/>
                <a:cs typeface="Arial"/>
              </a:rPr>
              <a:t> </a:t>
            </a:r>
            <a:r>
              <a:rPr sz="1412" spc="-4" dirty="0">
                <a:latin typeface="Arial"/>
                <a:cs typeface="Arial"/>
              </a:rPr>
              <a:t>QuadEngaged</a:t>
            </a:r>
            <a:endParaRPr sz="1412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44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 and  Vulnerabilities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 flaws exist in a fluid state, so do the  countermeasures and subsequently, vulnerabilities</a:t>
            </a:r>
          </a:p>
          <a:p>
            <a:r>
              <a:rPr lang="en-US" dirty="0" smtClean="0"/>
              <a:t>Countermeasures are implemented to reduce the  vulnerability of a system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053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 and  Vulnerability Models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56902"/>
            <a:ext cx="6926916" cy="41923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96956" indent="-285750">
              <a:lnSpc>
                <a:spcPts val="2312"/>
              </a:lnSpc>
              <a:spcBef>
                <a:spcPts val="88"/>
              </a:spcBef>
              <a:buClr>
                <a:srgbClr val="6FB7D7"/>
              </a:buClr>
              <a:buSzPct val="11000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pc="-4" dirty="0">
                <a:latin typeface="Arial"/>
                <a:cs typeface="Arial"/>
              </a:rPr>
              <a:t>Countermeasures</a:t>
            </a:r>
            <a:r>
              <a:rPr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(M)</a:t>
            </a:r>
            <a:endParaRPr dirty="0">
              <a:latin typeface="Arial"/>
              <a:cs typeface="Arial"/>
            </a:endParaRPr>
          </a:p>
          <a:p>
            <a:pPr marL="604574" lvl="1" indent="-285750">
              <a:lnSpc>
                <a:spcPts val="2135"/>
              </a:lnSpc>
              <a:buClr>
                <a:srgbClr val="215D77"/>
              </a:buClr>
              <a:buSzPct val="107894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spc="-4" dirty="0">
                <a:latin typeface="Arial"/>
                <a:cs typeface="Arial"/>
              </a:rPr>
              <a:t>Partial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(M</a:t>
            </a:r>
            <a:r>
              <a:rPr baseline="-20000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L="604574" lvl="1" indent="-285750">
              <a:lnSpc>
                <a:spcPts val="2140"/>
              </a:lnSpc>
              <a:buClr>
                <a:srgbClr val="215D77"/>
              </a:buClr>
              <a:buSzPct val="107894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spc="-4" dirty="0">
                <a:latin typeface="Arial"/>
                <a:cs typeface="Arial"/>
              </a:rPr>
              <a:t>Complete (M</a:t>
            </a:r>
            <a:r>
              <a:rPr spc="-6" baseline="-20000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) </a:t>
            </a:r>
            <a:r>
              <a:rPr dirty="0">
                <a:latin typeface="Arial"/>
                <a:cs typeface="Arial"/>
              </a:rPr>
              <a:t>- </a:t>
            </a:r>
            <a:r>
              <a:rPr spc="-4" dirty="0">
                <a:latin typeface="Arial"/>
                <a:cs typeface="Arial"/>
              </a:rPr>
              <a:t>fully mitigates the associated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flaw</a:t>
            </a:r>
            <a:endParaRPr dirty="0">
              <a:latin typeface="Arial"/>
              <a:cs typeface="Arial"/>
            </a:endParaRPr>
          </a:p>
          <a:p>
            <a:pPr marL="604574" marR="154649" lvl="1" indent="-285750">
              <a:lnSpc>
                <a:spcPct val="79000"/>
              </a:lnSpc>
              <a:spcBef>
                <a:spcPts val="441"/>
              </a:spcBef>
              <a:buClr>
                <a:srgbClr val="215D77"/>
              </a:buClr>
              <a:buSzPct val="107894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spc="-4" dirty="0">
                <a:latin typeface="Arial"/>
                <a:cs typeface="Arial"/>
              </a:rPr>
              <a:t>Perceived (the countermeasure is in place for </a:t>
            </a:r>
            <a:r>
              <a:rPr dirty="0">
                <a:latin typeface="Arial"/>
                <a:cs typeface="Arial"/>
              </a:rPr>
              <a:t>a </a:t>
            </a:r>
            <a:r>
              <a:rPr spc="-4" dirty="0">
                <a:latin typeface="Arial"/>
                <a:cs typeface="Arial"/>
              </a:rPr>
              <a:t>flaw but does not  actually mitigate that flaw)</a:t>
            </a:r>
            <a:r>
              <a:rPr spc="4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(M</a:t>
            </a:r>
            <a:r>
              <a:rPr baseline="-20000" dirty="0">
                <a:latin typeface="Arial"/>
                <a:cs typeface="Arial"/>
              </a:rPr>
              <a:t>NT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L="604574" marR="4483" lvl="1" indent="-285750">
              <a:lnSpc>
                <a:spcPct val="79000"/>
              </a:lnSpc>
              <a:spcBef>
                <a:spcPts val="449"/>
              </a:spcBef>
              <a:buClr>
                <a:srgbClr val="215D77"/>
              </a:buClr>
              <a:buSzPct val="107894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dirty="0">
                <a:latin typeface="Arial"/>
                <a:cs typeface="Arial"/>
              </a:rPr>
              <a:t>Not known (M</a:t>
            </a:r>
            <a:r>
              <a:rPr baseline="-20000" dirty="0">
                <a:latin typeface="Arial"/>
                <a:cs typeface="Arial"/>
              </a:rPr>
              <a:t>NK</a:t>
            </a:r>
            <a:r>
              <a:rPr dirty="0">
                <a:latin typeface="Arial"/>
                <a:cs typeface="Arial"/>
              </a:rPr>
              <a:t>) Countermeasures are implemented to reduce the  vulnerability of a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system</a:t>
            </a:r>
          </a:p>
          <a:p>
            <a:pPr marL="296956" indent="-285750">
              <a:spcBef>
                <a:spcPts val="1160"/>
              </a:spcBef>
              <a:buClr>
                <a:srgbClr val="6FB7D7"/>
              </a:buClr>
              <a:buSzPct val="11000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pc="163" dirty="0">
                <a:latin typeface="Arial"/>
                <a:cs typeface="Arial"/>
              </a:rPr>
              <a:t>M=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spc="9" dirty="0">
                <a:latin typeface="Arial"/>
                <a:cs typeface="Arial"/>
              </a:rPr>
              <a:t>M</a:t>
            </a:r>
            <a:r>
              <a:rPr spc="13" baseline="-21367" dirty="0">
                <a:latin typeface="Arial"/>
                <a:cs typeface="Arial"/>
              </a:rPr>
              <a:t>NK </a:t>
            </a:r>
            <a:r>
              <a:rPr spc="-4" dirty="0">
                <a:latin typeface="Arial"/>
                <a:cs typeface="Arial"/>
              </a:rPr>
              <a:t>U </a:t>
            </a:r>
            <a:r>
              <a:rPr spc="9" dirty="0">
                <a:latin typeface="Arial"/>
                <a:cs typeface="Arial"/>
              </a:rPr>
              <a:t>M</a:t>
            </a:r>
            <a:r>
              <a:rPr spc="13" baseline="-21367" dirty="0">
                <a:latin typeface="Arial"/>
                <a:cs typeface="Arial"/>
              </a:rPr>
              <a:t>NT </a:t>
            </a:r>
            <a:r>
              <a:rPr spc="-4" dirty="0">
                <a:latin typeface="Arial"/>
                <a:cs typeface="Arial"/>
              </a:rPr>
              <a:t>U </a:t>
            </a:r>
            <a:r>
              <a:rPr spc="4" dirty="0">
                <a:latin typeface="Arial"/>
                <a:cs typeface="Arial"/>
              </a:rPr>
              <a:t>M</a:t>
            </a:r>
            <a:r>
              <a:rPr spc="6" baseline="-21367" dirty="0">
                <a:latin typeface="Arial"/>
                <a:cs typeface="Arial"/>
              </a:rPr>
              <a:t>P </a:t>
            </a:r>
            <a:r>
              <a:rPr spc="-4" dirty="0">
                <a:latin typeface="Arial"/>
                <a:cs typeface="Arial"/>
              </a:rPr>
              <a:t>U </a:t>
            </a:r>
            <a:r>
              <a:rPr spc="4" dirty="0">
                <a:latin typeface="Arial"/>
                <a:cs typeface="Arial"/>
              </a:rPr>
              <a:t>M</a:t>
            </a:r>
            <a:r>
              <a:rPr spc="6" baseline="-21367" dirty="0">
                <a:latin typeface="Arial"/>
                <a:cs typeface="Arial"/>
              </a:rPr>
              <a:t>C</a:t>
            </a:r>
            <a:endParaRPr baseline="-21367" dirty="0">
              <a:latin typeface="Arial"/>
              <a:cs typeface="Arial"/>
            </a:endParaRPr>
          </a:p>
          <a:p>
            <a:pPr marL="296956" marR="531187" indent="-285750">
              <a:lnSpc>
                <a:spcPct val="78700"/>
              </a:lnSpc>
              <a:spcBef>
                <a:spcPts val="1628"/>
              </a:spcBef>
              <a:buClr>
                <a:srgbClr val="6FB7D7"/>
              </a:buClr>
              <a:buSzPct val="11000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pc="-9" dirty="0">
                <a:latin typeface="Arial"/>
                <a:cs typeface="Arial"/>
              </a:rPr>
              <a:t>Extraordinarily </a:t>
            </a:r>
            <a:r>
              <a:rPr spc="-4" dirty="0">
                <a:latin typeface="Arial"/>
                <a:cs typeface="Arial"/>
              </a:rPr>
              <a:t>rare for a flaw to be </a:t>
            </a:r>
            <a:r>
              <a:rPr spc="-9" dirty="0">
                <a:latin typeface="Arial"/>
                <a:cs typeface="Arial"/>
              </a:rPr>
              <a:t>completely mitigated </a:t>
            </a:r>
            <a:r>
              <a:rPr spc="-4" dirty="0">
                <a:latin typeface="Arial"/>
                <a:cs typeface="Arial"/>
              </a:rPr>
              <a:t>in </a:t>
            </a:r>
            <a:r>
              <a:rPr spc="-9" dirty="0">
                <a:latin typeface="Arial"/>
                <a:cs typeface="Arial"/>
              </a:rPr>
              <a:t>an  </a:t>
            </a:r>
            <a:r>
              <a:rPr spc="-4" dirty="0">
                <a:latin typeface="Arial"/>
                <a:cs typeface="Arial"/>
              </a:rPr>
              <a:t>operationally instantiated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system</a:t>
            </a:r>
            <a:endParaRPr dirty="0">
              <a:latin typeface="Arial"/>
              <a:cs typeface="Arial"/>
            </a:endParaRPr>
          </a:p>
          <a:p>
            <a:pPr marL="296956" marR="431449" indent="-285750">
              <a:lnSpc>
                <a:spcPct val="78700"/>
              </a:lnSpc>
              <a:spcBef>
                <a:spcPts val="1659"/>
              </a:spcBef>
              <a:buClr>
                <a:srgbClr val="6FB7D7"/>
              </a:buClr>
              <a:buSzPct val="11000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pc="-9" dirty="0">
                <a:latin typeface="Arial"/>
                <a:cs typeface="Arial"/>
              </a:rPr>
              <a:t>Vulnerabilities </a:t>
            </a:r>
            <a:r>
              <a:rPr spc="-4" dirty="0">
                <a:latin typeface="Arial"/>
                <a:cs typeface="Arial"/>
              </a:rPr>
              <a:t>are defined as those flaws with perceived </a:t>
            </a:r>
            <a:r>
              <a:rPr spc="4" dirty="0">
                <a:latin typeface="Arial"/>
                <a:cs typeface="Arial"/>
              </a:rPr>
              <a:t>(V</a:t>
            </a:r>
            <a:r>
              <a:rPr spc="6" baseline="-21367" dirty="0">
                <a:latin typeface="Arial"/>
                <a:cs typeface="Arial"/>
              </a:rPr>
              <a:t>NT</a:t>
            </a:r>
            <a:r>
              <a:rPr spc="4" dirty="0">
                <a:latin typeface="Arial"/>
                <a:cs typeface="Arial"/>
              </a:rPr>
              <a:t>),  </a:t>
            </a:r>
            <a:r>
              <a:rPr spc="-4" dirty="0">
                <a:latin typeface="Arial"/>
                <a:cs typeface="Arial"/>
              </a:rPr>
              <a:t>partial </a:t>
            </a:r>
            <a:r>
              <a:rPr dirty="0">
                <a:latin typeface="Arial"/>
                <a:cs typeface="Arial"/>
              </a:rPr>
              <a:t>(V</a:t>
            </a:r>
            <a:r>
              <a:rPr baseline="-21367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), </a:t>
            </a:r>
            <a:r>
              <a:rPr spc="-4" dirty="0">
                <a:latin typeface="Arial"/>
                <a:cs typeface="Arial"/>
              </a:rPr>
              <a:t>not </a:t>
            </a:r>
            <a:r>
              <a:rPr spc="-9" dirty="0">
                <a:latin typeface="Arial"/>
                <a:cs typeface="Arial"/>
              </a:rPr>
              <a:t>known </a:t>
            </a:r>
            <a:r>
              <a:rPr dirty="0">
                <a:latin typeface="Arial"/>
                <a:cs typeface="Arial"/>
              </a:rPr>
              <a:t>(V</a:t>
            </a:r>
            <a:r>
              <a:rPr baseline="-21367" dirty="0">
                <a:latin typeface="Arial"/>
                <a:cs typeface="Arial"/>
              </a:rPr>
              <a:t>NK</a:t>
            </a:r>
            <a:r>
              <a:rPr dirty="0">
                <a:latin typeface="Arial"/>
                <a:cs typeface="Arial"/>
              </a:rPr>
              <a:t>), </a:t>
            </a:r>
            <a:r>
              <a:rPr spc="-4" dirty="0">
                <a:latin typeface="Arial"/>
                <a:cs typeface="Arial"/>
              </a:rPr>
              <a:t>or no </a:t>
            </a:r>
            <a:r>
              <a:rPr spc="4" dirty="0">
                <a:latin typeface="Arial"/>
                <a:cs typeface="Arial"/>
              </a:rPr>
              <a:t>(V</a:t>
            </a:r>
            <a:r>
              <a:rPr spc="6" baseline="-21367" dirty="0">
                <a:latin typeface="Arial"/>
                <a:cs typeface="Arial"/>
              </a:rPr>
              <a:t>NoM</a:t>
            </a:r>
            <a:r>
              <a:rPr spc="4" dirty="0">
                <a:latin typeface="Arial"/>
                <a:cs typeface="Arial"/>
              </a:rPr>
              <a:t>)</a:t>
            </a:r>
            <a:r>
              <a:rPr spc="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countermeasures</a:t>
            </a:r>
            <a:endParaRPr dirty="0">
              <a:latin typeface="Arial"/>
              <a:cs typeface="Arial"/>
            </a:endParaRPr>
          </a:p>
          <a:p>
            <a:pPr marL="296956" indent="-285750">
              <a:spcBef>
                <a:spcPts val="1165"/>
              </a:spcBef>
              <a:buClr>
                <a:srgbClr val="6FB7D7"/>
              </a:buClr>
              <a:buSzPct val="11000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pc="-4" dirty="0">
                <a:latin typeface="Arial"/>
                <a:cs typeface="Arial"/>
              </a:rPr>
              <a:t>V = </a:t>
            </a:r>
            <a:r>
              <a:rPr spc="9" dirty="0">
                <a:latin typeface="Arial"/>
                <a:cs typeface="Arial"/>
              </a:rPr>
              <a:t>V</a:t>
            </a:r>
            <a:r>
              <a:rPr spc="13" baseline="-21367" dirty="0">
                <a:latin typeface="Arial"/>
                <a:cs typeface="Arial"/>
              </a:rPr>
              <a:t>NoM </a:t>
            </a:r>
            <a:r>
              <a:rPr spc="-4" dirty="0">
                <a:latin typeface="Arial"/>
                <a:cs typeface="Arial"/>
              </a:rPr>
              <a:t>U </a:t>
            </a:r>
            <a:r>
              <a:rPr spc="9" dirty="0">
                <a:latin typeface="Arial"/>
                <a:cs typeface="Arial"/>
              </a:rPr>
              <a:t>V</a:t>
            </a:r>
            <a:r>
              <a:rPr spc="13" baseline="-21367" dirty="0">
                <a:latin typeface="Arial"/>
                <a:cs typeface="Arial"/>
              </a:rPr>
              <a:t>NK </a:t>
            </a:r>
            <a:r>
              <a:rPr spc="-4" dirty="0">
                <a:latin typeface="Arial"/>
                <a:cs typeface="Arial"/>
              </a:rPr>
              <a:t>U </a:t>
            </a:r>
            <a:r>
              <a:rPr spc="9" dirty="0">
                <a:latin typeface="Arial"/>
                <a:cs typeface="Arial"/>
              </a:rPr>
              <a:t>V</a:t>
            </a:r>
            <a:r>
              <a:rPr spc="13" baseline="-21367" dirty="0">
                <a:latin typeface="Arial"/>
                <a:cs typeface="Arial"/>
              </a:rPr>
              <a:t>NT </a:t>
            </a:r>
            <a:r>
              <a:rPr spc="-4" dirty="0">
                <a:latin typeface="Arial"/>
                <a:cs typeface="Arial"/>
              </a:rPr>
              <a:t>U</a:t>
            </a:r>
            <a:r>
              <a:rPr spc="-335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V</a:t>
            </a:r>
            <a:r>
              <a:rPr spc="6" baseline="-21367" dirty="0">
                <a:latin typeface="Arial"/>
                <a:cs typeface="Arial"/>
              </a:rPr>
              <a:t>P</a:t>
            </a:r>
            <a:endParaRPr baseline="-21367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063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 and Vulnerability  Model Summary</a:t>
            </a:r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73039"/>
            <a:ext cx="7046258" cy="4153223"/>
          </a:xfrm>
          <a:prstGeom prst="rect">
            <a:avLst/>
          </a:prstGeom>
        </p:spPr>
        <p:txBody>
          <a:bodyPr vert="horz" wrap="square" lIns="0" tIns="74519" rIns="0" bIns="0" rtlCol="0">
            <a:spAutoFit/>
          </a:bodyPr>
          <a:lstStyle/>
          <a:p>
            <a:pPr marL="354106" marR="4483" indent="-342900">
              <a:lnSpc>
                <a:spcPts val="2285"/>
              </a:lnSpc>
              <a:spcBef>
                <a:spcPts val="587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(M</a:t>
            </a:r>
            <a:r>
              <a:rPr sz="2118" spc="-6" baseline="-20833" dirty="0">
                <a:latin typeface="Arial"/>
                <a:cs typeface="Arial"/>
              </a:rPr>
              <a:t>T1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i="1" spc="-6" baseline="-20833" dirty="0">
                <a:latin typeface="Arial"/>
                <a:cs typeface="Arial"/>
              </a:rPr>
              <a:t>n </a:t>
            </a:r>
            <a:r>
              <a:rPr sz="2118" spc="-4" dirty="0">
                <a:latin typeface="Arial"/>
                <a:cs typeface="Arial"/>
              </a:rPr>
              <a:t>and (M</a:t>
            </a:r>
            <a:r>
              <a:rPr sz="2118" spc="-6" baseline="-20833" dirty="0">
                <a:latin typeface="Arial"/>
                <a:cs typeface="Arial"/>
              </a:rPr>
              <a:t>O1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i="1" spc="-6" baseline="-20833" dirty="0">
                <a:latin typeface="Arial"/>
                <a:cs typeface="Arial"/>
              </a:rPr>
              <a:t>n </a:t>
            </a:r>
            <a:r>
              <a:rPr sz="2118" spc="-4" dirty="0">
                <a:latin typeface="Arial"/>
                <a:cs typeface="Arial"/>
              </a:rPr>
              <a:t>represents the set of technical </a:t>
            </a:r>
            <a:r>
              <a:rPr sz="2118" spc="-9" dirty="0">
                <a:latin typeface="Arial"/>
                <a:cs typeface="Arial"/>
              </a:rPr>
              <a:t>and  </a:t>
            </a:r>
            <a:r>
              <a:rPr sz="2118" spc="-4" dirty="0">
                <a:latin typeface="Arial"/>
                <a:cs typeface="Arial"/>
              </a:rPr>
              <a:t>operational environment countermeasures for system </a:t>
            </a:r>
            <a:r>
              <a:rPr sz="2118" spc="-9" dirty="0">
                <a:latin typeface="Arial"/>
                <a:cs typeface="Arial"/>
              </a:rPr>
              <a:t>s1  </a:t>
            </a:r>
            <a:r>
              <a:rPr sz="2118" spc="-4" dirty="0">
                <a:latin typeface="Arial"/>
                <a:cs typeface="Arial"/>
              </a:rPr>
              <a:t>in state </a:t>
            </a:r>
            <a:r>
              <a:rPr sz="2118" i="1" spc="-4" dirty="0">
                <a:latin typeface="Arial"/>
                <a:cs typeface="Arial"/>
              </a:rPr>
              <a:t>n</a:t>
            </a:r>
            <a:endParaRPr sz="2118" dirty="0">
              <a:latin typeface="Arial"/>
              <a:cs typeface="Arial"/>
            </a:endParaRPr>
          </a:p>
          <a:p>
            <a:pPr marL="661724" lvl="1" indent="-342900">
              <a:spcBef>
                <a:spcPts val="97"/>
              </a:spcBef>
              <a:buClr>
                <a:srgbClr val="215D77"/>
              </a:buClr>
              <a:buSzPct val="109090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sz="1941" spc="-4" dirty="0">
                <a:latin typeface="Arial"/>
                <a:cs typeface="Arial"/>
              </a:rPr>
              <a:t>(M</a:t>
            </a:r>
            <a:r>
              <a:rPr sz="1941" spc="-172" dirty="0">
                <a:latin typeface="Arial"/>
                <a:cs typeface="Arial"/>
              </a:rPr>
              <a:t> </a:t>
            </a:r>
            <a:r>
              <a:rPr sz="1919" spc="6" baseline="-21072" dirty="0">
                <a:latin typeface="Arial"/>
                <a:cs typeface="Arial"/>
              </a:rPr>
              <a:t>S1</a:t>
            </a:r>
            <a:r>
              <a:rPr sz="1941" spc="4" dirty="0">
                <a:latin typeface="Arial"/>
                <a:cs typeface="Arial"/>
              </a:rPr>
              <a:t>)</a:t>
            </a:r>
            <a:r>
              <a:rPr sz="1941" spc="-176" dirty="0">
                <a:latin typeface="Arial"/>
                <a:cs typeface="Arial"/>
              </a:rPr>
              <a:t> </a:t>
            </a:r>
            <a:r>
              <a:rPr sz="1919" i="1" spc="6" baseline="-21072" dirty="0">
                <a:latin typeface="Arial"/>
                <a:cs typeface="Arial"/>
              </a:rPr>
              <a:t>n</a:t>
            </a:r>
            <a:r>
              <a:rPr sz="1919" i="1" baseline="-21072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=</a:t>
            </a:r>
            <a:r>
              <a:rPr sz="1941" spc="4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(M</a:t>
            </a:r>
            <a:r>
              <a:rPr sz="1919" baseline="-21072" dirty="0">
                <a:latin typeface="Arial"/>
                <a:cs typeface="Arial"/>
              </a:rPr>
              <a:t>T1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19" i="1" baseline="-21072" dirty="0">
                <a:latin typeface="Arial"/>
                <a:cs typeface="Arial"/>
              </a:rPr>
              <a:t>n</a:t>
            </a:r>
            <a:r>
              <a:rPr sz="1919" i="1" spc="-165" baseline="-21072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U (M</a:t>
            </a:r>
            <a:r>
              <a:rPr sz="1919" baseline="-21072" dirty="0">
                <a:latin typeface="Arial"/>
                <a:cs typeface="Arial"/>
              </a:rPr>
              <a:t>O1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19" i="1" baseline="-21072" dirty="0">
                <a:latin typeface="Arial"/>
                <a:cs typeface="Arial"/>
              </a:rPr>
              <a:t>n</a:t>
            </a:r>
            <a:endParaRPr sz="1919" baseline="-21072" dirty="0">
              <a:latin typeface="Arial"/>
              <a:cs typeface="Arial"/>
            </a:endParaRPr>
          </a:p>
          <a:p>
            <a:pPr marL="354106" marR="168097" indent="-342900">
              <a:lnSpc>
                <a:spcPts val="2285"/>
              </a:lnSpc>
              <a:spcBef>
                <a:spcPts val="1755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(V</a:t>
            </a:r>
            <a:r>
              <a:rPr sz="2118" spc="-6" baseline="-20833" dirty="0">
                <a:latin typeface="Arial"/>
                <a:cs typeface="Arial"/>
              </a:rPr>
              <a:t>T1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i="1" spc="-6" baseline="-20833" dirty="0">
                <a:latin typeface="Arial"/>
                <a:cs typeface="Arial"/>
              </a:rPr>
              <a:t>n </a:t>
            </a:r>
            <a:r>
              <a:rPr sz="2118" spc="-4" dirty="0">
                <a:latin typeface="Arial"/>
                <a:cs typeface="Arial"/>
              </a:rPr>
              <a:t>and (V</a:t>
            </a:r>
            <a:r>
              <a:rPr sz="2118" spc="-6" baseline="-20833" dirty="0">
                <a:latin typeface="Arial"/>
                <a:cs typeface="Arial"/>
              </a:rPr>
              <a:t>O1</a:t>
            </a:r>
            <a:r>
              <a:rPr sz="2118" spc="-4" dirty="0">
                <a:latin typeface="Arial"/>
                <a:cs typeface="Arial"/>
              </a:rPr>
              <a:t>)</a:t>
            </a:r>
            <a:r>
              <a:rPr sz="2118" i="1" spc="-6" baseline="-20833" dirty="0">
                <a:latin typeface="Arial"/>
                <a:cs typeface="Arial"/>
              </a:rPr>
              <a:t>n </a:t>
            </a:r>
            <a:r>
              <a:rPr sz="2118" spc="-4" dirty="0">
                <a:latin typeface="Arial"/>
                <a:cs typeface="Arial"/>
              </a:rPr>
              <a:t>represents the set of technical </a:t>
            </a:r>
            <a:r>
              <a:rPr sz="2118" spc="-9" dirty="0">
                <a:latin typeface="Arial"/>
                <a:cs typeface="Arial"/>
              </a:rPr>
              <a:t>and  </a:t>
            </a:r>
            <a:r>
              <a:rPr sz="2118" spc="-4" dirty="0">
                <a:latin typeface="Arial"/>
                <a:cs typeface="Arial"/>
              </a:rPr>
              <a:t>operational environment vulnerabilities for system s1 </a:t>
            </a:r>
            <a:r>
              <a:rPr sz="2118" spc="-9" dirty="0">
                <a:latin typeface="Arial"/>
                <a:cs typeface="Arial"/>
              </a:rPr>
              <a:t>in  </a:t>
            </a:r>
            <a:r>
              <a:rPr sz="2118" spc="-4" dirty="0">
                <a:latin typeface="Arial"/>
                <a:cs typeface="Arial"/>
              </a:rPr>
              <a:t>state</a:t>
            </a:r>
            <a:r>
              <a:rPr sz="2118" spc="-9" dirty="0">
                <a:latin typeface="Arial"/>
                <a:cs typeface="Arial"/>
              </a:rPr>
              <a:t> </a:t>
            </a:r>
            <a:r>
              <a:rPr sz="2118" i="1" spc="-4" dirty="0">
                <a:latin typeface="Arial"/>
                <a:cs typeface="Arial"/>
              </a:rPr>
              <a:t>n</a:t>
            </a:r>
            <a:endParaRPr sz="2118" dirty="0">
              <a:latin typeface="Arial"/>
              <a:cs typeface="Arial"/>
            </a:endParaRPr>
          </a:p>
          <a:p>
            <a:pPr marL="661724" lvl="1" indent="-342900">
              <a:spcBef>
                <a:spcPts val="97"/>
              </a:spcBef>
              <a:buClr>
                <a:srgbClr val="215D77"/>
              </a:buClr>
              <a:buSzPct val="109090"/>
              <a:buFont typeface="Arial" panose="020B0604020202020204" pitchFamily="34" charset="0"/>
              <a:buChar char="•"/>
              <a:tabLst>
                <a:tab pos="615796" algn="l"/>
                <a:tab pos="616356" algn="l"/>
              </a:tabLst>
            </a:pPr>
            <a:r>
              <a:rPr sz="1941" spc="-4" dirty="0">
                <a:latin typeface="Arial"/>
                <a:cs typeface="Arial"/>
              </a:rPr>
              <a:t>(V</a:t>
            </a:r>
            <a:r>
              <a:rPr sz="1941" spc="-185" dirty="0">
                <a:latin typeface="Arial"/>
                <a:cs typeface="Arial"/>
              </a:rPr>
              <a:t> </a:t>
            </a:r>
            <a:r>
              <a:rPr sz="1919" spc="6" baseline="-21072" dirty="0">
                <a:latin typeface="Arial"/>
                <a:cs typeface="Arial"/>
              </a:rPr>
              <a:t>S1</a:t>
            </a:r>
            <a:r>
              <a:rPr sz="1941" spc="4" dirty="0">
                <a:latin typeface="Arial"/>
                <a:cs typeface="Arial"/>
              </a:rPr>
              <a:t>)</a:t>
            </a:r>
            <a:r>
              <a:rPr sz="1941" spc="-176" dirty="0">
                <a:latin typeface="Arial"/>
                <a:cs typeface="Arial"/>
              </a:rPr>
              <a:t> </a:t>
            </a:r>
            <a:r>
              <a:rPr sz="1919" i="1" spc="6" baseline="-21072" dirty="0">
                <a:latin typeface="Arial"/>
                <a:cs typeface="Arial"/>
              </a:rPr>
              <a:t>n </a:t>
            </a:r>
            <a:r>
              <a:rPr sz="1941" dirty="0">
                <a:latin typeface="Arial"/>
                <a:cs typeface="Arial"/>
              </a:rPr>
              <a:t>=</a:t>
            </a:r>
            <a:r>
              <a:rPr sz="1941" spc="-4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(V</a:t>
            </a:r>
            <a:r>
              <a:rPr sz="1919" baseline="-21072" dirty="0">
                <a:latin typeface="Arial"/>
                <a:cs typeface="Arial"/>
              </a:rPr>
              <a:t>T1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19" i="1" baseline="-21072" dirty="0">
                <a:latin typeface="Arial"/>
                <a:cs typeface="Arial"/>
              </a:rPr>
              <a:t>n</a:t>
            </a:r>
            <a:r>
              <a:rPr sz="1919" i="1" spc="-172" baseline="-21072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U (V</a:t>
            </a:r>
            <a:r>
              <a:rPr sz="1919" baseline="-21072" dirty="0">
                <a:latin typeface="Arial"/>
                <a:cs typeface="Arial"/>
              </a:rPr>
              <a:t>O1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19" i="1" baseline="-21072" dirty="0">
                <a:latin typeface="Arial"/>
                <a:cs typeface="Arial"/>
              </a:rPr>
              <a:t>n</a:t>
            </a:r>
            <a:endParaRPr sz="1919" baseline="-21072" dirty="0">
              <a:latin typeface="Arial"/>
              <a:cs typeface="Arial"/>
            </a:endParaRPr>
          </a:p>
          <a:p>
            <a:pPr marL="354106" marR="407356" indent="-342900">
              <a:lnSpc>
                <a:spcPts val="2285"/>
              </a:lnSpc>
              <a:spcBef>
                <a:spcPts val="1760"/>
              </a:spcBef>
              <a:buClr>
                <a:srgbClr val="6FB7D7"/>
              </a:buClr>
              <a:buSzPct val="108333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2118" spc="-4" dirty="0">
                <a:latin typeface="Arial"/>
                <a:cs typeface="Arial"/>
              </a:rPr>
              <a:t>Ev(s1) represents the assessment the flaws </a:t>
            </a:r>
            <a:r>
              <a:rPr sz="2118" spc="-9" dirty="0">
                <a:latin typeface="Arial"/>
                <a:cs typeface="Arial"/>
              </a:rPr>
              <a:t>and  </a:t>
            </a:r>
            <a:r>
              <a:rPr sz="2118" spc="-4" dirty="0">
                <a:latin typeface="Arial"/>
                <a:cs typeface="Arial"/>
              </a:rPr>
              <a:t>countermeasures, hence vulnerabilities, in system </a:t>
            </a:r>
            <a:r>
              <a:rPr sz="2118" spc="-9" dirty="0">
                <a:latin typeface="Arial"/>
                <a:cs typeface="Arial"/>
              </a:rPr>
              <a:t>s1  </a:t>
            </a:r>
            <a:r>
              <a:rPr sz="2118" spc="-4" dirty="0">
                <a:latin typeface="Arial"/>
                <a:cs typeface="Arial"/>
              </a:rPr>
              <a:t>and i represents one of the possible </a:t>
            </a:r>
            <a:r>
              <a:rPr sz="2118" dirty="0">
                <a:latin typeface="Arial"/>
                <a:cs typeface="Arial"/>
              </a:rPr>
              <a:t>k</a:t>
            </a:r>
            <a:r>
              <a:rPr sz="2118" spc="31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states</a:t>
            </a:r>
            <a:endParaRPr sz="2118" dirty="0">
              <a:latin typeface="Arial"/>
              <a:cs typeface="Arial"/>
            </a:endParaRPr>
          </a:p>
          <a:p>
            <a:pPr marL="661724" indent="-342900">
              <a:spcBef>
                <a:spcPts val="93"/>
              </a:spcBef>
              <a:buFont typeface="Arial" panose="020B0604020202020204" pitchFamily="34" charset="0"/>
              <a:buChar char="•"/>
              <a:tabLst>
                <a:tab pos="615796" algn="l"/>
              </a:tabLst>
            </a:pPr>
            <a:r>
              <a:rPr sz="1941" dirty="0" err="1" smtClean="0">
                <a:latin typeface="Arial"/>
                <a:cs typeface="Arial"/>
              </a:rPr>
              <a:t>Ev</a:t>
            </a:r>
            <a:r>
              <a:rPr sz="1941" dirty="0" smtClean="0">
                <a:latin typeface="Arial"/>
                <a:cs typeface="Arial"/>
              </a:rPr>
              <a:t>(s1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41" spc="-4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= (U</a:t>
            </a:r>
            <a:r>
              <a:rPr sz="1941" spc="4" dirty="0">
                <a:latin typeface="Arial"/>
                <a:cs typeface="Arial"/>
              </a:rPr>
              <a:t> </a:t>
            </a:r>
            <a:r>
              <a:rPr sz="1919" spc="6" baseline="-21072" dirty="0">
                <a:latin typeface="Arial"/>
                <a:cs typeface="Arial"/>
              </a:rPr>
              <a:t>i=1...k</a:t>
            </a:r>
            <a:r>
              <a:rPr sz="1919" spc="-152" baseline="-21072" dirty="0">
                <a:latin typeface="Arial"/>
                <a:cs typeface="Arial"/>
              </a:rPr>
              <a:t> </a:t>
            </a:r>
            <a:r>
              <a:rPr sz="1941" spc="-4" dirty="0">
                <a:latin typeface="Arial"/>
                <a:cs typeface="Arial"/>
              </a:rPr>
              <a:t>Ev</a:t>
            </a:r>
            <a:r>
              <a:rPr sz="1919" spc="-6" baseline="-21072" dirty="0">
                <a:latin typeface="Arial"/>
                <a:cs typeface="Arial"/>
              </a:rPr>
              <a:t>F</a:t>
            </a:r>
            <a:r>
              <a:rPr sz="1941" spc="-4" dirty="0">
                <a:latin typeface="Arial"/>
                <a:cs typeface="Arial"/>
              </a:rPr>
              <a:t>((F</a:t>
            </a:r>
            <a:r>
              <a:rPr sz="1941" spc="-168" dirty="0">
                <a:latin typeface="Arial"/>
                <a:cs typeface="Arial"/>
              </a:rPr>
              <a:t> </a:t>
            </a:r>
            <a:r>
              <a:rPr sz="1919" baseline="-21072" dirty="0">
                <a:latin typeface="Arial"/>
                <a:cs typeface="Arial"/>
              </a:rPr>
              <a:t>s1</a:t>
            </a:r>
            <a:r>
              <a:rPr sz="1941" dirty="0">
                <a:latin typeface="Arial"/>
                <a:cs typeface="Arial"/>
              </a:rPr>
              <a:t>)</a:t>
            </a:r>
            <a:r>
              <a:rPr sz="1919" baseline="-21072" dirty="0">
                <a:latin typeface="Arial"/>
                <a:cs typeface="Arial"/>
              </a:rPr>
              <a:t>i</a:t>
            </a:r>
            <a:r>
              <a:rPr sz="1941" dirty="0">
                <a:latin typeface="Arial"/>
                <a:cs typeface="Arial"/>
              </a:rPr>
              <a:t>))</a:t>
            </a:r>
            <a:r>
              <a:rPr sz="1941" spc="13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U </a:t>
            </a:r>
            <a:r>
              <a:rPr sz="1941" spc="-4" dirty="0">
                <a:latin typeface="Arial"/>
                <a:cs typeface="Arial"/>
              </a:rPr>
              <a:t>(U</a:t>
            </a:r>
            <a:r>
              <a:rPr sz="1941" dirty="0">
                <a:latin typeface="Arial"/>
                <a:cs typeface="Arial"/>
              </a:rPr>
              <a:t> </a:t>
            </a:r>
            <a:r>
              <a:rPr sz="1919" spc="6" baseline="-21072" dirty="0">
                <a:latin typeface="Arial"/>
                <a:cs typeface="Arial"/>
              </a:rPr>
              <a:t>i=1...k</a:t>
            </a:r>
            <a:r>
              <a:rPr sz="1919" spc="-146" baseline="-21072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Ev</a:t>
            </a:r>
            <a:r>
              <a:rPr sz="1919" baseline="-21072" dirty="0">
                <a:latin typeface="Arial"/>
                <a:cs typeface="Arial"/>
              </a:rPr>
              <a:t>M</a:t>
            </a:r>
            <a:r>
              <a:rPr sz="1941" dirty="0">
                <a:latin typeface="Arial"/>
                <a:cs typeface="Arial"/>
              </a:rPr>
              <a:t>((M</a:t>
            </a:r>
            <a:r>
              <a:rPr sz="1941" spc="-168" dirty="0">
                <a:latin typeface="Arial"/>
                <a:cs typeface="Arial"/>
              </a:rPr>
              <a:t> </a:t>
            </a:r>
            <a:r>
              <a:rPr sz="1919" spc="-6" baseline="-21072" dirty="0">
                <a:latin typeface="Arial"/>
                <a:cs typeface="Arial"/>
              </a:rPr>
              <a:t>s1</a:t>
            </a:r>
            <a:r>
              <a:rPr sz="1941" spc="-4" dirty="0">
                <a:latin typeface="Arial"/>
                <a:cs typeface="Arial"/>
              </a:rPr>
              <a:t>)</a:t>
            </a:r>
            <a:r>
              <a:rPr sz="1919" spc="-6" baseline="-21072" dirty="0">
                <a:latin typeface="Arial"/>
                <a:cs typeface="Arial"/>
              </a:rPr>
              <a:t>i</a:t>
            </a:r>
            <a:r>
              <a:rPr sz="1941" spc="-4" dirty="0">
                <a:latin typeface="Arial"/>
                <a:cs typeface="Arial"/>
              </a:rPr>
              <a:t>))</a:t>
            </a:r>
            <a:endParaRPr sz="1941" dirty="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006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QuadEngaged State  Countermeasures Example</a:t>
            </a:r>
            <a:endParaRPr lang="en-US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49506"/>
            <a:ext cx="7020485" cy="4142431"/>
          </a:xfrm>
          <a:prstGeom prst="rect">
            <a:avLst/>
          </a:prstGeom>
        </p:spPr>
        <p:txBody>
          <a:bodyPr vert="horz" wrap="square" lIns="0" tIns="43703" rIns="0" bIns="0" rtlCol="0">
            <a:spAutoFit/>
          </a:bodyPr>
          <a:lstStyle/>
          <a:p>
            <a:pPr marL="354106" marR="973843" indent="-342900">
              <a:lnSpc>
                <a:spcPts val="2347"/>
              </a:lnSpc>
              <a:spcBef>
                <a:spcPts val="344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RF Comms including encrypting comms to</a:t>
            </a:r>
            <a:r>
              <a:rPr sz="1941" spc="-75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controller </a:t>
            </a:r>
            <a:r>
              <a:rPr sz="2912" baseline="13888" dirty="0">
                <a:latin typeface="Arial"/>
                <a:cs typeface="Arial"/>
              </a:rPr>
              <a:t> </a:t>
            </a:r>
            <a:r>
              <a:rPr sz="2912" spc="6" baseline="13888" dirty="0">
                <a:latin typeface="Arial"/>
                <a:cs typeface="Arial"/>
              </a:rPr>
              <a:t>(M</a:t>
            </a:r>
            <a:r>
              <a:rPr sz="1279" spc="4" dirty="0">
                <a:latin typeface="Arial"/>
                <a:cs typeface="Arial"/>
              </a:rPr>
              <a:t>RFEncrypted</a:t>
            </a:r>
            <a:r>
              <a:rPr sz="2912" spc="6" baseline="13888" dirty="0">
                <a:latin typeface="Arial"/>
                <a:cs typeface="Arial"/>
              </a:rPr>
              <a:t>) </a:t>
            </a:r>
            <a:r>
              <a:rPr sz="2912" baseline="13888" dirty="0">
                <a:latin typeface="Symbol"/>
                <a:cs typeface="Symbol"/>
              </a:rPr>
              <a:t></a:t>
            </a:r>
            <a:r>
              <a:rPr sz="2912" baseline="13888" dirty="0">
                <a:latin typeface="Times New Roman"/>
                <a:cs typeface="Times New Roman"/>
              </a:rPr>
              <a:t> </a:t>
            </a:r>
            <a:r>
              <a:rPr sz="2912" baseline="13888" dirty="0">
                <a:latin typeface="Arial"/>
                <a:cs typeface="Arial"/>
              </a:rPr>
              <a:t>(M</a:t>
            </a:r>
            <a:r>
              <a:rPr sz="1279" dirty="0">
                <a:latin typeface="Arial"/>
                <a:cs typeface="Arial"/>
              </a:rPr>
              <a:t>T1</a:t>
            </a:r>
            <a:r>
              <a:rPr sz="2912" baseline="13888" dirty="0">
                <a:latin typeface="Arial"/>
                <a:cs typeface="Arial"/>
              </a:rPr>
              <a:t>)</a:t>
            </a:r>
            <a:r>
              <a:rPr sz="2912" spc="-165" baseline="13888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QuadEngaged</a:t>
            </a:r>
          </a:p>
          <a:p>
            <a:pPr marL="354106" indent="-342900">
              <a:spcBef>
                <a:spcPts val="560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Authorization to fly prior to engaging quad (M</a:t>
            </a:r>
            <a:r>
              <a:rPr sz="1919" baseline="-21072" dirty="0">
                <a:latin typeface="Arial"/>
                <a:cs typeface="Arial"/>
              </a:rPr>
              <a:t>Auth</a:t>
            </a:r>
            <a:r>
              <a:rPr sz="1941" dirty="0">
                <a:latin typeface="Arial"/>
                <a:cs typeface="Arial"/>
              </a:rPr>
              <a:t>) </a:t>
            </a:r>
            <a:r>
              <a:rPr sz="1941" dirty="0">
                <a:latin typeface="Symbol"/>
                <a:cs typeface="Symbol"/>
              </a:rPr>
              <a:t></a:t>
            </a:r>
            <a:r>
              <a:rPr sz="1941" spc="31" dirty="0">
                <a:latin typeface="Times New Roman"/>
                <a:cs typeface="Times New Roman"/>
              </a:rPr>
              <a:t> </a:t>
            </a:r>
            <a:r>
              <a:rPr sz="1941" dirty="0">
                <a:latin typeface="Arial"/>
                <a:cs typeface="Arial"/>
              </a:rPr>
              <a:t>(</a:t>
            </a:r>
            <a:r>
              <a:rPr sz="1941" dirty="0" smtClean="0">
                <a:latin typeface="Arial"/>
                <a:cs typeface="Arial"/>
              </a:rPr>
              <a:t>M</a:t>
            </a:r>
            <a:r>
              <a:rPr sz="1919" baseline="-21072" dirty="0" smtClean="0">
                <a:latin typeface="Arial"/>
                <a:cs typeface="Arial"/>
              </a:rPr>
              <a:t>O1</a:t>
            </a:r>
            <a:r>
              <a:rPr sz="1941" dirty="0" smtClean="0">
                <a:latin typeface="Arial"/>
                <a:cs typeface="Arial"/>
              </a:rPr>
              <a:t>)</a:t>
            </a:r>
            <a:r>
              <a:rPr sz="1279" dirty="0" err="1" smtClean="0">
                <a:latin typeface="Arial"/>
                <a:cs typeface="Arial"/>
              </a:rPr>
              <a:t>QuadEngaged</a:t>
            </a:r>
            <a:endParaRPr sz="1279" dirty="0">
              <a:latin typeface="Arial"/>
              <a:cs typeface="Arial"/>
            </a:endParaRPr>
          </a:p>
          <a:p>
            <a:pPr marL="354106" marR="4483" indent="-342900">
              <a:lnSpc>
                <a:spcPts val="2347"/>
              </a:lnSpc>
              <a:spcBef>
                <a:spcPts val="1015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Mission Control Operating System is formally modeled</a:t>
            </a:r>
            <a:r>
              <a:rPr sz="1941" spc="-79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(DAC) </a:t>
            </a:r>
            <a:r>
              <a:rPr sz="2912" baseline="13888" dirty="0">
                <a:latin typeface="Arial"/>
                <a:cs typeface="Arial"/>
              </a:rPr>
              <a:t> (M</a:t>
            </a:r>
            <a:r>
              <a:rPr sz="1279" dirty="0">
                <a:latin typeface="Arial"/>
                <a:cs typeface="Arial"/>
              </a:rPr>
              <a:t>OS</a:t>
            </a:r>
            <a:r>
              <a:rPr sz="2912" baseline="13888" dirty="0">
                <a:latin typeface="Arial"/>
                <a:cs typeface="Arial"/>
              </a:rPr>
              <a:t>) </a:t>
            </a:r>
            <a:r>
              <a:rPr sz="2912" baseline="13888" dirty="0">
                <a:latin typeface="Symbol"/>
                <a:cs typeface="Symbol"/>
              </a:rPr>
              <a:t></a:t>
            </a:r>
            <a:r>
              <a:rPr sz="2912" baseline="13888" dirty="0">
                <a:latin typeface="Times New Roman"/>
                <a:cs typeface="Times New Roman"/>
              </a:rPr>
              <a:t> </a:t>
            </a:r>
            <a:r>
              <a:rPr sz="2912" baseline="13888" dirty="0">
                <a:latin typeface="Arial"/>
                <a:cs typeface="Arial"/>
              </a:rPr>
              <a:t>(M</a:t>
            </a:r>
            <a:r>
              <a:rPr sz="1279" dirty="0">
                <a:latin typeface="Arial"/>
                <a:cs typeface="Arial"/>
              </a:rPr>
              <a:t>O1</a:t>
            </a:r>
            <a:r>
              <a:rPr sz="2912" baseline="13888" dirty="0">
                <a:latin typeface="Arial"/>
                <a:cs typeface="Arial"/>
              </a:rPr>
              <a:t>)</a:t>
            </a:r>
            <a:r>
              <a:rPr sz="2912" spc="-184" baseline="13888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QuadEngaged</a:t>
            </a:r>
          </a:p>
          <a:p>
            <a:pPr marL="354106" indent="-342900">
              <a:lnSpc>
                <a:spcPts val="2532"/>
              </a:lnSpc>
              <a:spcBef>
                <a:spcPts val="560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Firewall including not allowing inbound connections</a:t>
            </a:r>
            <a:r>
              <a:rPr sz="1941" spc="-71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(</a:t>
            </a:r>
            <a:r>
              <a:rPr sz="1941" dirty="0" err="1">
                <a:latin typeface="Arial"/>
                <a:cs typeface="Arial"/>
              </a:rPr>
              <a:t>M</a:t>
            </a:r>
            <a:r>
              <a:rPr sz="1919" baseline="-21072" dirty="0" err="1">
                <a:latin typeface="Arial"/>
                <a:cs typeface="Arial"/>
              </a:rPr>
              <a:t>Firewall</a:t>
            </a:r>
            <a:r>
              <a:rPr sz="1941" dirty="0" smtClean="0">
                <a:latin typeface="Arial"/>
                <a:cs typeface="Arial"/>
              </a:rPr>
              <a:t>)</a:t>
            </a:r>
            <a:r>
              <a:rPr lang="en-US" sz="1941" dirty="0" smtClean="0">
                <a:latin typeface="Arial"/>
                <a:cs typeface="Arial"/>
              </a:rPr>
              <a:t> </a:t>
            </a:r>
            <a:r>
              <a:rPr sz="2912" baseline="13888" dirty="0" smtClean="0">
                <a:latin typeface="Symbol"/>
                <a:cs typeface="Symbol"/>
              </a:rPr>
              <a:t></a:t>
            </a:r>
            <a:r>
              <a:rPr sz="2912" baseline="13888" dirty="0" smtClean="0">
                <a:latin typeface="Times New Roman"/>
                <a:cs typeface="Times New Roman"/>
              </a:rPr>
              <a:t> </a:t>
            </a:r>
            <a:r>
              <a:rPr sz="2912" baseline="13888" dirty="0">
                <a:latin typeface="Arial"/>
                <a:cs typeface="Arial"/>
              </a:rPr>
              <a:t>(M</a:t>
            </a:r>
            <a:r>
              <a:rPr sz="1279" dirty="0">
                <a:latin typeface="Arial"/>
                <a:cs typeface="Arial"/>
              </a:rPr>
              <a:t>O1</a:t>
            </a:r>
            <a:r>
              <a:rPr sz="2912" baseline="13888" dirty="0">
                <a:latin typeface="Arial"/>
                <a:cs typeface="Arial"/>
              </a:rPr>
              <a:t>)</a:t>
            </a:r>
            <a:r>
              <a:rPr sz="2912" spc="-199" baseline="13888" dirty="0">
                <a:latin typeface="Arial"/>
                <a:cs typeface="Arial"/>
              </a:rPr>
              <a:t> </a:t>
            </a:r>
            <a:r>
              <a:rPr sz="1279" spc="4" dirty="0">
                <a:latin typeface="Arial"/>
                <a:cs typeface="Arial"/>
              </a:rPr>
              <a:t>QuadEngaged</a:t>
            </a:r>
            <a:endParaRPr sz="1279" dirty="0">
              <a:latin typeface="Arial"/>
              <a:cs typeface="Arial"/>
            </a:endParaRPr>
          </a:p>
          <a:p>
            <a:pPr marL="354106" marR="260551" indent="-342900">
              <a:lnSpc>
                <a:spcPts val="2347"/>
              </a:lnSpc>
              <a:spcBef>
                <a:spcPts val="877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Wireless including wireless modem not set to</a:t>
            </a:r>
            <a:r>
              <a:rPr sz="1941" spc="-84" dirty="0">
                <a:latin typeface="Arial"/>
                <a:cs typeface="Arial"/>
              </a:rPr>
              <a:t> </a:t>
            </a:r>
            <a:r>
              <a:rPr sz="1941" dirty="0">
                <a:latin typeface="Arial"/>
                <a:cs typeface="Arial"/>
              </a:rPr>
              <a:t>automatically </a:t>
            </a:r>
            <a:r>
              <a:rPr sz="2912" baseline="13888" dirty="0">
                <a:latin typeface="Arial"/>
                <a:cs typeface="Arial"/>
              </a:rPr>
              <a:t> connect </a:t>
            </a:r>
            <a:r>
              <a:rPr sz="2912" spc="-13" baseline="13888" dirty="0">
                <a:latin typeface="Arial"/>
                <a:cs typeface="Arial"/>
              </a:rPr>
              <a:t>(M</a:t>
            </a:r>
            <a:r>
              <a:rPr sz="1279" spc="-9" dirty="0">
                <a:latin typeface="Arial"/>
                <a:cs typeface="Arial"/>
              </a:rPr>
              <a:t>802.11</a:t>
            </a:r>
            <a:r>
              <a:rPr sz="2912" spc="-13" baseline="13888" dirty="0">
                <a:latin typeface="Arial"/>
                <a:cs typeface="Arial"/>
              </a:rPr>
              <a:t>) </a:t>
            </a:r>
            <a:r>
              <a:rPr sz="2912" baseline="13888" dirty="0">
                <a:latin typeface="Symbol"/>
                <a:cs typeface="Symbol"/>
              </a:rPr>
              <a:t></a:t>
            </a:r>
            <a:r>
              <a:rPr sz="2912" baseline="13888" dirty="0">
                <a:latin typeface="Times New Roman"/>
                <a:cs typeface="Times New Roman"/>
              </a:rPr>
              <a:t> </a:t>
            </a:r>
            <a:r>
              <a:rPr sz="2912" baseline="13888" dirty="0">
                <a:latin typeface="Arial"/>
                <a:cs typeface="Arial"/>
              </a:rPr>
              <a:t>(M</a:t>
            </a:r>
            <a:r>
              <a:rPr sz="1279" dirty="0">
                <a:latin typeface="Arial"/>
                <a:cs typeface="Arial"/>
              </a:rPr>
              <a:t>O1</a:t>
            </a:r>
            <a:r>
              <a:rPr sz="2912" baseline="13888" dirty="0">
                <a:latin typeface="Arial"/>
                <a:cs typeface="Arial"/>
              </a:rPr>
              <a:t>)</a:t>
            </a:r>
            <a:r>
              <a:rPr sz="2912" spc="-191" baseline="13888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QuadEngaged</a:t>
            </a:r>
          </a:p>
          <a:p>
            <a:pPr marL="354106" indent="-342900">
              <a:lnSpc>
                <a:spcPts val="2528"/>
              </a:lnSpc>
              <a:spcBef>
                <a:spcPts val="560"/>
              </a:spcBef>
              <a:buClr>
                <a:srgbClr val="6FB7D7"/>
              </a:buClr>
              <a:buSzPct val="109090"/>
              <a:buFont typeface="Arial" panose="020B0604020202020204" pitchFamily="34" charset="0"/>
              <a:buChar char="•"/>
              <a:tabLst>
                <a:tab pos="318824" algn="l"/>
                <a:tab pos="319385" algn="l"/>
              </a:tabLst>
            </a:pPr>
            <a:r>
              <a:rPr sz="1941" dirty="0">
                <a:latin typeface="Arial"/>
                <a:cs typeface="Arial"/>
              </a:rPr>
              <a:t>Ground troops to provide cover fire to ground fire </a:t>
            </a:r>
            <a:r>
              <a:rPr sz="1941" spc="-4" dirty="0">
                <a:latin typeface="Arial"/>
                <a:cs typeface="Arial"/>
              </a:rPr>
              <a:t>(F</a:t>
            </a:r>
            <a:r>
              <a:rPr sz="1919" spc="-6" baseline="-21072" dirty="0">
                <a:latin typeface="Arial"/>
                <a:cs typeface="Arial"/>
              </a:rPr>
              <a:t>Troops</a:t>
            </a:r>
            <a:r>
              <a:rPr sz="1941" spc="-4" dirty="0">
                <a:latin typeface="Arial"/>
                <a:cs typeface="Arial"/>
              </a:rPr>
              <a:t>)</a:t>
            </a:r>
            <a:r>
              <a:rPr sz="1941" dirty="0">
                <a:latin typeface="Arial"/>
                <a:cs typeface="Arial"/>
              </a:rPr>
              <a:t> </a:t>
            </a:r>
            <a:r>
              <a:rPr sz="1941" dirty="0" smtClean="0">
                <a:latin typeface="Symbol"/>
                <a:cs typeface="Symbol"/>
              </a:rPr>
              <a:t></a:t>
            </a:r>
            <a:r>
              <a:rPr lang="en-US" sz="1941" dirty="0" smtClean="0">
                <a:latin typeface="Symbol"/>
                <a:cs typeface="Symbol"/>
              </a:rPr>
              <a:t> </a:t>
            </a:r>
            <a:r>
              <a:rPr sz="2912" baseline="13888" dirty="0" smtClean="0">
                <a:latin typeface="Arial"/>
                <a:cs typeface="Arial"/>
              </a:rPr>
              <a:t>(</a:t>
            </a:r>
            <a:r>
              <a:rPr sz="2912" baseline="13888" dirty="0">
                <a:latin typeface="Arial"/>
                <a:cs typeface="Arial"/>
              </a:rPr>
              <a:t>F</a:t>
            </a:r>
            <a:r>
              <a:rPr sz="1279" dirty="0">
                <a:latin typeface="Arial"/>
                <a:cs typeface="Arial"/>
              </a:rPr>
              <a:t>O1</a:t>
            </a:r>
            <a:r>
              <a:rPr sz="2912" baseline="13888" dirty="0">
                <a:latin typeface="Arial"/>
                <a:cs typeface="Arial"/>
              </a:rPr>
              <a:t>)</a:t>
            </a:r>
            <a:r>
              <a:rPr sz="2912" spc="-258" baseline="13888" dirty="0">
                <a:latin typeface="Arial"/>
                <a:cs typeface="Arial"/>
              </a:rPr>
              <a:t> </a:t>
            </a:r>
            <a:r>
              <a:rPr sz="1279" dirty="0">
                <a:latin typeface="Arial"/>
                <a:cs typeface="Arial"/>
              </a:rPr>
              <a:t>QuadEngaged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842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3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54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 Aspects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8824" marR="4483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lang="en-US" dirty="0">
                <a:cs typeface="Arial"/>
              </a:rPr>
              <a:t>A </a:t>
            </a:r>
            <a:r>
              <a:rPr lang="en-US" spc="-4" dirty="0">
                <a:cs typeface="Arial"/>
              </a:rPr>
              <a:t>threat (TR) is some combination of one or more threat  source (TS), that threat </a:t>
            </a:r>
            <a:r>
              <a:rPr lang="en-US" spc="-9" dirty="0">
                <a:cs typeface="Arial"/>
              </a:rPr>
              <a:t>source’s </a:t>
            </a:r>
            <a:r>
              <a:rPr lang="en-US" spc="-4" dirty="0">
                <a:cs typeface="Arial"/>
              </a:rPr>
              <a:t>one or more </a:t>
            </a:r>
            <a:r>
              <a:rPr lang="en-US" spc="-9" dirty="0">
                <a:cs typeface="Arial"/>
              </a:rPr>
              <a:t>capabilities  </a:t>
            </a:r>
            <a:r>
              <a:rPr lang="en-US" spc="-4" dirty="0">
                <a:cs typeface="Arial"/>
              </a:rPr>
              <a:t>(TC), with one or more threat </a:t>
            </a:r>
            <a:r>
              <a:rPr lang="en-US" spc="-9" dirty="0">
                <a:cs typeface="Arial"/>
              </a:rPr>
              <a:t>source’s motivation(s)  </a:t>
            </a:r>
            <a:r>
              <a:rPr lang="en-US" spc="-4" dirty="0">
                <a:cs typeface="Arial"/>
              </a:rPr>
              <a:t>(TSM) for exploiting a</a:t>
            </a:r>
            <a:r>
              <a:rPr lang="en-US" spc="13" dirty="0">
                <a:cs typeface="Arial"/>
              </a:rPr>
              <a:t> </a:t>
            </a:r>
            <a:r>
              <a:rPr lang="en-US" spc="-9" dirty="0">
                <a:cs typeface="Arial"/>
              </a:rPr>
              <a:t>vulnerability</a:t>
            </a:r>
            <a:endParaRPr lang="en-US" dirty="0">
              <a:cs typeface="Arial"/>
            </a:endParaRPr>
          </a:p>
          <a:p>
            <a:pPr marL="318824">
              <a:spcBef>
                <a:spcPts val="274"/>
              </a:spcBef>
              <a:tabLst>
                <a:tab pos="615796" algn="l"/>
              </a:tabLst>
            </a:pPr>
            <a:r>
              <a:rPr lang="en-US" sz="2400" spc="-4" dirty="0" smtClean="0">
                <a:cs typeface="Arial"/>
              </a:rPr>
              <a:t>TR</a:t>
            </a:r>
            <a:r>
              <a:rPr lang="en-US" sz="2400" dirty="0" smtClean="0">
                <a:cs typeface="Arial"/>
              </a:rPr>
              <a:t> </a:t>
            </a:r>
            <a:r>
              <a:rPr lang="en-US" sz="2400" dirty="0">
                <a:cs typeface="Arial"/>
              </a:rPr>
              <a:t>=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TS</a:t>
            </a:r>
            <a:r>
              <a:rPr lang="en-US" sz="2400" baseline="24904" dirty="0">
                <a:cs typeface="Arial"/>
              </a:rPr>
              <a:t>+</a:t>
            </a:r>
            <a:r>
              <a:rPr lang="en-US" sz="2400" spc="-172" baseline="24904" dirty="0">
                <a:cs typeface="Arial"/>
              </a:rPr>
              <a:t> </a:t>
            </a:r>
            <a:r>
              <a:rPr lang="en-US" sz="2400" dirty="0">
                <a:cs typeface="Arial"/>
              </a:rPr>
              <a:t>x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TC</a:t>
            </a:r>
            <a:r>
              <a:rPr lang="en-US" sz="2400" baseline="24904" dirty="0">
                <a:cs typeface="Arial"/>
              </a:rPr>
              <a:t>+</a:t>
            </a:r>
            <a:r>
              <a:rPr lang="en-US" sz="2400" spc="-165" baseline="24904" dirty="0">
                <a:cs typeface="Arial"/>
              </a:rPr>
              <a:t> </a:t>
            </a:r>
            <a:r>
              <a:rPr lang="en-US" sz="2400" dirty="0">
                <a:cs typeface="Arial"/>
              </a:rPr>
              <a:t>x</a:t>
            </a:r>
            <a:r>
              <a:rPr lang="en-US" sz="2400" spc="-202" dirty="0">
                <a:cs typeface="Arial"/>
              </a:rPr>
              <a:t> </a:t>
            </a:r>
            <a:r>
              <a:rPr lang="en-US" sz="2400" dirty="0">
                <a:cs typeface="Arial"/>
              </a:rPr>
              <a:t>TSM</a:t>
            </a:r>
            <a:r>
              <a:rPr lang="en-US" sz="2400" baseline="24904" dirty="0">
                <a:cs typeface="Arial"/>
              </a:rPr>
              <a:t>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>
          <a:xfrm>
            <a:off x="8020050" y="6329363"/>
            <a:ext cx="495300" cy="365125"/>
          </a:xfrm>
        </p:spPr>
        <p:txBody>
          <a:bodyPr/>
          <a:lstStyle/>
          <a:p>
            <a:fld id="{81D60167-4931-47E6-BA6A-407CBD079E47}" type="slidenum">
              <a:rPr lang="en-US" smtClean="0"/>
              <a:pPr/>
              <a:t>30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13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168" y="1055156"/>
            <a:ext cx="6790765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Threat Source Model</a:t>
            </a:r>
            <a:r>
              <a:rPr spc="-296" dirty="0"/>
              <a:t> </a:t>
            </a:r>
            <a:r>
              <a:rPr dirty="0"/>
              <a:t>Aspects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31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6961094" cy="2839472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58345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 sources are defined based upon the intent to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exploit: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274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 represents the set of all Threat</a:t>
            </a:r>
            <a:r>
              <a:rPr sz="1941" spc="-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Sources</a:t>
            </a:r>
            <a:endParaRPr sz="1941">
              <a:latin typeface="Arial"/>
              <a:cs typeface="Arial"/>
            </a:endParaRPr>
          </a:p>
          <a:p>
            <a:pPr marL="616356" marR="4483" lvl="1" indent="-297532">
              <a:lnSpc>
                <a:spcPts val="2330"/>
              </a:lnSpc>
              <a:spcBef>
                <a:spcPts val="574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Intentional </a:t>
            </a:r>
            <a:r>
              <a:rPr sz="1941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sz="194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 is the set of threats intentionally exploiting  a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vulnerability</a:t>
            </a:r>
            <a:endParaRPr sz="1941">
              <a:latin typeface="Arial"/>
              <a:cs typeface="Arial"/>
            </a:endParaRPr>
          </a:p>
          <a:p>
            <a:pPr marL="616356" marR="265033" lvl="1" indent="-297532">
              <a:lnSpc>
                <a:spcPts val="2330"/>
              </a:lnSpc>
              <a:spcBef>
                <a:spcPts val="529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TS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Accidental </a:t>
            </a:r>
            <a:r>
              <a:rPr sz="1941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sz="1941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 is the set of threats where a situation or  method may accidentally trigger a vulnerability</a:t>
            </a:r>
            <a:r>
              <a:rPr sz="1941" spc="-6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[NIS12]</a:t>
            </a:r>
            <a:endParaRPr sz="1941">
              <a:latin typeface="Arial"/>
              <a:cs typeface="Arial"/>
            </a:endParaRPr>
          </a:p>
          <a:p>
            <a:pPr marL="318824" indent="-307618">
              <a:spcBef>
                <a:spcPts val="1509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 threat source has one or more</a:t>
            </a:r>
            <a:r>
              <a:rPr sz="1941" spc="-9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capabilities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00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486540" marR="4483" indent="-1160991">
              <a:lnSpc>
                <a:spcPct val="100000"/>
              </a:lnSpc>
              <a:spcBef>
                <a:spcPts val="88"/>
              </a:spcBef>
            </a:pPr>
            <a:r>
              <a:rPr dirty="0"/>
              <a:t>Threat Source</a:t>
            </a:r>
            <a:r>
              <a:rPr spc="-88" dirty="0"/>
              <a:t> </a:t>
            </a:r>
            <a:r>
              <a:rPr dirty="0"/>
              <a:t>Capability  Model</a:t>
            </a:r>
            <a:r>
              <a:rPr spc="-224" dirty="0"/>
              <a:t> </a:t>
            </a:r>
            <a:r>
              <a:rPr dirty="0"/>
              <a:t>Aspects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79089"/>
            <a:ext cx="7000315" cy="300934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18824" indent="-307618">
              <a:spcBef>
                <a:spcPts val="101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threat-source’s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capabilities are defined by: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110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TC represents the set of all Threat Source</a:t>
            </a:r>
            <a:r>
              <a:rPr sz="1765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Capabilities</a:t>
            </a:r>
            <a:endParaRPr sz="1765">
              <a:latin typeface="Arial"/>
              <a:cs typeface="Arial"/>
            </a:endParaRPr>
          </a:p>
          <a:p>
            <a:pPr marL="616356" marR="562005" lvl="1" indent="-297532">
              <a:lnSpc>
                <a:spcPts val="1897"/>
              </a:lnSpc>
              <a:spcBef>
                <a:spcPts val="534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LevelOfExpertise </a:t>
            </a:r>
            <a:r>
              <a:rPr sz="1765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sz="1765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TC is the set of a threat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source’s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levels of  expertise</a:t>
            </a:r>
            <a:endParaRPr sz="1765">
              <a:latin typeface="Arial"/>
              <a:cs typeface="Arial"/>
            </a:endParaRPr>
          </a:p>
          <a:p>
            <a:pPr marL="616356" marR="29697" lvl="1" indent="-297532">
              <a:lnSpc>
                <a:spcPts val="1897"/>
              </a:lnSpc>
              <a:spcBef>
                <a:spcPts val="547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Resources </a:t>
            </a:r>
            <a:r>
              <a:rPr sz="1765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sz="1765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TC is the set of the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number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resources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a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threat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source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124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Success </a:t>
            </a:r>
            <a:r>
              <a:rPr sz="1765" spc="-4" dirty="0">
                <a:solidFill>
                  <a:srgbClr val="585858"/>
                </a:solidFill>
                <a:latin typeface="Symbol"/>
                <a:cs typeface="Symbol"/>
              </a:rPr>
              <a:t></a:t>
            </a:r>
            <a:r>
              <a:rPr sz="1765" spc="-4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TC is the set of a threat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source’s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levels of</a:t>
            </a:r>
            <a:r>
              <a:rPr sz="1765" spc="6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success</a:t>
            </a:r>
            <a:endParaRPr sz="1765">
              <a:latin typeface="Arial"/>
              <a:cs typeface="Arial"/>
            </a:endParaRPr>
          </a:p>
          <a:p>
            <a:pPr marL="318824" marR="4483" indent="-307618" algn="just">
              <a:lnSpc>
                <a:spcPts val="2100"/>
              </a:lnSpc>
              <a:spcBef>
                <a:spcPts val="1747"/>
              </a:spcBef>
              <a:buClr>
                <a:srgbClr val="6FB7D7"/>
              </a:buClr>
              <a:buSzPct val="109090"/>
              <a:buChar char=""/>
              <a:tabLst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 single capability will have one or more resources with </a:t>
            </a:r>
            <a:r>
              <a:rPr sz="1941" spc="-137" dirty="0">
                <a:solidFill>
                  <a:srgbClr val="585858"/>
                </a:solidFill>
                <a:latin typeface="Arial"/>
                <a:cs typeface="Arial"/>
              </a:rPr>
              <a:t>each 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resource having varying levels of expertise and</a:t>
            </a:r>
            <a:r>
              <a:rPr sz="1941" spc="-6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subsequently  that capability will have varying degrees of</a:t>
            </a:r>
            <a:r>
              <a:rPr sz="1941" spc="-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success</a:t>
            </a:r>
            <a:endParaRPr sz="194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380" y="4761151"/>
            <a:ext cx="159684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spc="-507" dirty="0">
                <a:solidFill>
                  <a:srgbClr val="215D77"/>
                </a:solidFill>
                <a:latin typeface="Arial"/>
                <a:cs typeface="Arial"/>
              </a:rPr>
              <a:t></a:t>
            </a:r>
            <a:endParaRPr sz="194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6560" y="4839147"/>
            <a:ext cx="5062257" cy="2822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TC =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LevelOfExpertise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47008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x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Resources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47008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2647" spc="66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Success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47008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721" baseline="4700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96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212092"/>
            <a:ext cx="6958853" cy="1026978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2233" marR="4483" indent="-1046685">
              <a:lnSpc>
                <a:spcPct val="100000"/>
              </a:lnSpc>
              <a:spcBef>
                <a:spcPts val="88"/>
              </a:spcBef>
            </a:pPr>
            <a:r>
              <a:rPr dirty="0"/>
              <a:t>Threat Source</a:t>
            </a:r>
            <a:r>
              <a:rPr spc="-88" dirty="0"/>
              <a:t> </a:t>
            </a:r>
            <a:r>
              <a:rPr dirty="0"/>
              <a:t>Capability  Categorizations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33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6089837" cy="690422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more concise breakdown of capabilities will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be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categorized by the following sets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[NIS12]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8824" y="2501377"/>
            <a:ext cx="1588434" cy="2822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LevelOfExpertise</a:t>
            </a:r>
            <a:r>
              <a:rPr sz="1147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endParaRPr sz="114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6930" y="2446244"/>
            <a:ext cx="4491318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{VerySophisticated,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Sophisticated,</a:t>
            </a:r>
            <a:r>
              <a:rPr sz="1765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Moderate,</a:t>
            </a:r>
            <a:endParaRPr sz="176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8834" y="2647680"/>
            <a:ext cx="5410200" cy="686553"/>
          </a:xfrm>
          <a:prstGeom prst="rect">
            <a:avLst/>
          </a:prstGeom>
        </p:spPr>
        <p:txBody>
          <a:bodyPr vert="horz" wrap="square" lIns="0" tIns="78441" rIns="0" bIns="0" rtlCol="0">
            <a:spAutoFit/>
          </a:bodyPr>
          <a:lstStyle/>
          <a:p>
            <a:pPr marL="11206">
              <a:spcBef>
                <a:spcPts val="618"/>
              </a:spcBef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Limited, </a:t>
            </a:r>
            <a:r>
              <a:rPr sz="1765" spc="-13" dirty="0">
                <a:solidFill>
                  <a:srgbClr val="585858"/>
                </a:solidFill>
                <a:latin typeface="Arial"/>
                <a:cs typeface="Arial"/>
              </a:rPr>
              <a:t>VeryLimited}</a:t>
            </a:r>
            <a:endParaRPr sz="1765">
              <a:latin typeface="Arial"/>
              <a:cs typeface="Arial"/>
            </a:endParaRPr>
          </a:p>
          <a:p>
            <a:pPr marL="1255686">
              <a:spcBef>
                <a:spcPts val="529"/>
              </a:spcBef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{Unlimited, Significant, Moderate,</a:t>
            </a:r>
            <a:r>
              <a:rPr sz="1765" spc="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Limited,</a:t>
            </a:r>
            <a:endParaRPr sz="176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8814" y="3106495"/>
            <a:ext cx="1266825" cy="4980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lnSpc>
                <a:spcPts val="1902"/>
              </a:lnSpc>
              <a:spcBef>
                <a:spcPts val="84"/>
              </a:spcBef>
            </a:pP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Resources</a:t>
            </a:r>
            <a:r>
              <a:rPr sz="1147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endParaRPr sz="1147">
              <a:latin typeface="Arial"/>
              <a:cs typeface="Arial"/>
            </a:endParaRPr>
          </a:p>
          <a:p>
            <a:pPr marL="11206">
              <a:lnSpc>
                <a:spcPts val="1902"/>
              </a:lnSpc>
            </a:pPr>
            <a:r>
              <a:rPr sz="1765" spc="-13" dirty="0">
                <a:solidFill>
                  <a:srgbClr val="585858"/>
                </a:solidFill>
                <a:latin typeface="Arial"/>
                <a:cs typeface="Arial"/>
              </a:rPr>
              <a:t>VeryLimited}</a:t>
            </a:r>
            <a:endParaRPr sz="176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8814" y="3711612"/>
            <a:ext cx="1014132" cy="28229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Success</a:t>
            </a:r>
            <a:r>
              <a:rPr sz="1147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endParaRPr sz="114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3413" y="3656479"/>
            <a:ext cx="5402356" cy="28236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{MultipleContinuousCoordinated,</a:t>
            </a:r>
            <a:r>
              <a:rPr sz="1765" spc="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MultipleCoordinated,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443" y="3777141"/>
            <a:ext cx="6938122" cy="1638455"/>
          </a:xfrm>
          <a:prstGeom prst="rect">
            <a:avLst/>
          </a:prstGeom>
        </p:spPr>
        <p:txBody>
          <a:bodyPr vert="horz" wrap="square" lIns="0" tIns="159124" rIns="0" bIns="0" rtlCol="0">
            <a:spAutoFit/>
          </a:bodyPr>
          <a:lstStyle/>
          <a:p>
            <a:pPr marL="568169">
              <a:spcBef>
                <a:spcPts val="1253"/>
              </a:spcBef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Mulitple, Limited,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13" dirty="0">
                <a:solidFill>
                  <a:srgbClr val="585858"/>
                </a:solidFill>
                <a:latin typeface="Arial"/>
                <a:cs typeface="Arial"/>
              </a:rPr>
              <a:t>VeryLimited}</a:t>
            </a:r>
            <a:endParaRPr sz="1765"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588">
              <a:latin typeface="Times New Roman"/>
              <a:cs typeface="Times New Roman"/>
            </a:endParaRPr>
          </a:p>
          <a:p>
            <a:pPr marL="318824" marR="4483" indent="-308178">
              <a:lnSpc>
                <a:spcPts val="2541"/>
              </a:lnSpc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state sponsored threat source may have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differing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levels of expertise, resources, and success based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upon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that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nation’s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focus on cyber</a:t>
            </a:r>
            <a:r>
              <a:rPr sz="2118" spc="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warfare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4754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433487" marR="4483" indent="-2150524">
              <a:lnSpc>
                <a:spcPct val="100000"/>
              </a:lnSpc>
              <a:spcBef>
                <a:spcPts val="88"/>
              </a:spcBef>
            </a:pPr>
            <a:r>
              <a:rPr dirty="0"/>
              <a:t>Threat Source</a:t>
            </a:r>
            <a:r>
              <a:rPr spc="-84" dirty="0"/>
              <a:t> </a:t>
            </a:r>
            <a:r>
              <a:rPr dirty="0"/>
              <a:t>Motivation  States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34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7105089" cy="3760686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392227" indent="-307618" algn="just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 sources, capabilities, and motivations are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fluid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and change with the situational instance, and at times  the technical</a:t>
            </a:r>
            <a:r>
              <a:rPr sz="2118" spc="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2118">
              <a:latin typeface="Arial"/>
              <a:cs typeface="Arial"/>
            </a:endParaRPr>
          </a:p>
          <a:p>
            <a:pPr marL="318824" marR="468991" indent="-307618" algn="just">
              <a:lnSpc>
                <a:spcPts val="2541"/>
              </a:lnSpc>
              <a:spcBef>
                <a:spcPts val="1765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 states are a combination of all possible threat  sources, threat source capabilities, and threat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source  motivations:</a:t>
            </a:r>
            <a:endParaRPr sz="2118">
              <a:latin typeface="Arial"/>
              <a:cs typeface="Arial"/>
            </a:endParaRPr>
          </a:p>
          <a:p>
            <a:pPr marL="318824">
              <a:spcBef>
                <a:spcPts val="274"/>
              </a:spcBef>
              <a:tabLst>
                <a:tab pos="615796" algn="l"/>
                <a:tab pos="2306854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States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941" spc="-13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	TC x</a:t>
            </a: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TSM</a:t>
            </a:r>
            <a:endParaRPr sz="1941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80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threat sources, capabilities, and motivations will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also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change based upon the operational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environment  category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98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5567" y="1055156"/>
            <a:ext cx="5671297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Threat Models</a:t>
            </a:r>
            <a:r>
              <a:rPr spc="-66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7089962" cy="2854797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191631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notation (TR</a:t>
            </a:r>
            <a:r>
              <a:rPr sz="2118" spc="-6" baseline="-20833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2118" i="1" spc="-6" baseline="-20833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will be used to represent the set of  threats for system s1 in state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i="1" spc="-4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568169" marR="230293">
              <a:spcBef>
                <a:spcPts val="454"/>
              </a:spcBef>
              <a:tabLst>
                <a:tab pos="5969692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(TR</a:t>
            </a:r>
            <a:r>
              <a:rPr sz="1765" spc="-14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i="1" spc="19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((TS</a:t>
            </a:r>
            <a:r>
              <a:rPr sz="1765" spc="-17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765" spc="9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13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-152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13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 (TSM</a:t>
            </a:r>
            <a:r>
              <a:rPr sz="1765" spc="-17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((TS</a:t>
            </a:r>
            <a:r>
              <a:rPr sz="1765" spc="-1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765" spc="9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13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-152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	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-224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  (TSM</a:t>
            </a:r>
            <a:r>
              <a:rPr sz="1765" spc="-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765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84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Ev(s1) represents the assessment the vulnerabilities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threats of the system s1 and i represents the possible 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k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number of states,</a:t>
            </a:r>
            <a:r>
              <a:rPr sz="2118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endParaRPr sz="2118">
              <a:latin typeface="Arial"/>
              <a:cs typeface="Arial"/>
            </a:endParaRPr>
          </a:p>
          <a:p>
            <a:pPr marL="318824">
              <a:spcBef>
                <a:spcPts val="274"/>
              </a:spcBef>
              <a:tabLst>
                <a:tab pos="615796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Ev(s1)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 (U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i=1...k</a:t>
            </a:r>
            <a:r>
              <a:rPr sz="1919" spc="-146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((V</a:t>
            </a:r>
            <a:r>
              <a:rPr sz="1941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))</a:t>
            </a:r>
            <a:r>
              <a:rPr sz="1941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(U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i=1...k</a:t>
            </a:r>
            <a:r>
              <a:rPr sz="1919" spc="-146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((TR</a:t>
            </a:r>
            <a:r>
              <a:rPr sz="1941" spc="-16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spc="-6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spc="-6" baseline="-21072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))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350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212092"/>
            <a:ext cx="6958853" cy="1026978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6802" marR="4483" indent="-1103838">
              <a:lnSpc>
                <a:spcPct val="100000"/>
              </a:lnSpc>
              <a:spcBef>
                <a:spcPts val="88"/>
              </a:spcBef>
            </a:pPr>
            <a:r>
              <a:rPr dirty="0"/>
              <a:t>Threat Source</a:t>
            </a:r>
            <a:r>
              <a:rPr spc="-84" dirty="0"/>
              <a:t> </a:t>
            </a:r>
            <a:r>
              <a:rPr dirty="0"/>
              <a:t>Motivation  Model</a:t>
            </a:r>
            <a:r>
              <a:rPr spc="-9" dirty="0"/>
              <a:t> </a:t>
            </a:r>
            <a:r>
              <a:rPr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36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2026696"/>
            <a:ext cx="6907306" cy="1331623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Russian organized crime may have financial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motivation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to exploit a vulnerability on an quad-copter 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(V</a:t>
            </a:r>
            <a:r>
              <a:rPr sz="2118" spc="-26" baseline="-20833" dirty="0">
                <a:solidFill>
                  <a:srgbClr val="585858"/>
                </a:solidFill>
                <a:latin typeface="Arial"/>
                <a:cs typeface="Arial"/>
              </a:rPr>
              <a:t>UAV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in the  situational instance of the unmanned </a:t>
            </a:r>
            <a:r>
              <a:rPr sz="2118" spc="-57" dirty="0">
                <a:solidFill>
                  <a:srgbClr val="585858"/>
                </a:solidFill>
                <a:latin typeface="Arial"/>
                <a:cs typeface="Arial"/>
              </a:rPr>
              <a:t>VAR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in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Syrian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airspace</a:t>
            </a:r>
            <a:r>
              <a:rPr sz="2118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13" dirty="0">
                <a:solidFill>
                  <a:srgbClr val="585858"/>
                </a:solidFill>
                <a:latin typeface="Arial"/>
                <a:cs typeface="Arial"/>
              </a:rPr>
              <a:t>(V</a:t>
            </a:r>
            <a:r>
              <a:rPr sz="2118" spc="-19" baseline="-20833" dirty="0">
                <a:solidFill>
                  <a:srgbClr val="585858"/>
                </a:solidFill>
                <a:latin typeface="Arial"/>
                <a:cs typeface="Arial"/>
              </a:rPr>
              <a:t>UAVinSyrian</a:t>
            </a:r>
            <a:r>
              <a:rPr sz="2118" spc="-13" dirty="0">
                <a:solidFill>
                  <a:srgbClr val="585858"/>
                </a:solidFill>
                <a:latin typeface="Arial"/>
                <a:cs typeface="Arial"/>
              </a:rPr>
              <a:t>:</a:t>
            </a:r>
            <a:endParaRPr sz="211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9380" y="3449395"/>
            <a:ext cx="4265519" cy="3389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  <a:tabLst>
                <a:tab pos="308178" algn="l"/>
              </a:tabLst>
            </a:pPr>
            <a:r>
              <a:rPr sz="3177" spc="-814" baseline="12731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State 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= (TS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RusOrgCrime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2912" spc="-199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TSM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Financial</a:t>
            </a:r>
            <a:endParaRPr sz="127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9760" y="3412416"/>
            <a:ext cx="146237" cy="309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endParaRPr sz="194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6556" y="3769435"/>
            <a:ext cx="4843743" cy="31011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(TC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LevelOfExpertise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Sophisticated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6" baseline="13888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279" spc="-4" dirty="0">
                <a:solidFill>
                  <a:srgbClr val="585858"/>
                </a:solidFill>
                <a:latin typeface="Arial"/>
                <a:cs typeface="Arial"/>
              </a:rPr>
              <a:t>UAVinSyrian, 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State</a:t>
            </a:r>
            <a:r>
              <a:rPr sz="1279" spc="-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279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028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769" y="1055156"/>
            <a:ext cx="6332444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Probabilities Model</a:t>
            </a:r>
            <a:r>
              <a:rPr spc="-282" dirty="0"/>
              <a:t> </a:t>
            </a:r>
            <a:r>
              <a:rPr dirty="0"/>
              <a:t>Aspects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4" y="1705310"/>
            <a:ext cx="6700557" cy="3716763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7618" algn="just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Probabilities allow the expression of any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correlations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between threats, vulnerabilities, attack vectors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based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upon </a:t>
            </a:r>
            <a:r>
              <a:rPr sz="2118" spc="-13" dirty="0">
                <a:solidFill>
                  <a:srgbClr val="585858"/>
                </a:solidFill>
                <a:latin typeface="Arial"/>
                <a:cs typeface="Arial"/>
              </a:rPr>
              <a:t>one’s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experience and knowledge; including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how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certain one is of the</a:t>
            </a:r>
            <a:r>
              <a:rPr sz="2118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information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0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Probabilities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326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 threat source will attack</a:t>
            </a:r>
            <a:r>
              <a:rPr sz="1941" spc="-17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(PA)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318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success of the attack</a:t>
            </a:r>
            <a:r>
              <a:rPr sz="1941" spc="-8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(PS)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318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Certainty of the knowledge</a:t>
            </a:r>
            <a:r>
              <a:rPr sz="1941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(PC)</a:t>
            </a:r>
            <a:endParaRPr sz="1941">
              <a:latin typeface="Arial"/>
              <a:cs typeface="Arial"/>
            </a:endParaRPr>
          </a:p>
          <a:p>
            <a:pPr marL="318824" indent="-307618">
              <a:spcBef>
                <a:spcPts val="154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overall probability (P) that an attack will</a:t>
            </a:r>
            <a:r>
              <a:rPr sz="2118" spc="4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occur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322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 = 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PA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PS x</a:t>
            </a:r>
            <a:r>
              <a:rPr sz="1941" spc="-1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PC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52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1503" y="1055156"/>
            <a:ext cx="615931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Probability</a:t>
            </a:r>
            <a:r>
              <a:rPr spc="-66" dirty="0"/>
              <a:t> </a:t>
            </a:r>
            <a:r>
              <a:rPr dirty="0"/>
              <a:t>Categorizations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6874249" cy="2652498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Based upon those in the NIST Special Publication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800-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30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R1</a:t>
            </a:r>
            <a:endParaRPr sz="2118">
              <a:latin typeface="Arial"/>
              <a:cs typeface="Arial"/>
            </a:endParaRPr>
          </a:p>
          <a:p>
            <a:pPr marL="616356" marR="714973" lvl="1" indent="-297532">
              <a:lnSpc>
                <a:spcPts val="2330"/>
              </a:lnSpc>
              <a:spcBef>
                <a:spcPts val="529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PA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{AlmostCertain, 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HighlyLikely,</a:t>
            </a:r>
            <a:r>
              <a:rPr sz="1941" spc="-3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SomewhatLikely,  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Unlikely,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HighlyUnlikely}</a:t>
            </a:r>
            <a:endParaRPr sz="1941">
              <a:latin typeface="Arial"/>
              <a:cs typeface="Arial"/>
            </a:endParaRPr>
          </a:p>
          <a:p>
            <a:pPr marL="616356" marR="683035" lvl="1" indent="-297532">
              <a:lnSpc>
                <a:spcPts val="2330"/>
              </a:lnSpc>
              <a:spcBef>
                <a:spcPts val="529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PS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{AlmostCertain, 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HighlyLikely,</a:t>
            </a:r>
            <a:r>
              <a:rPr sz="1941" spc="-36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9" dirty="0">
                <a:solidFill>
                  <a:srgbClr val="585858"/>
                </a:solidFill>
                <a:latin typeface="Arial"/>
                <a:cs typeface="Arial"/>
              </a:rPr>
              <a:t>SomewhatLikely,  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Unlikely,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HighlyUnlikely}</a:t>
            </a:r>
            <a:endParaRPr sz="1941">
              <a:latin typeface="Arial"/>
              <a:cs typeface="Arial"/>
            </a:endParaRPr>
          </a:p>
          <a:p>
            <a:pPr marL="616356" marR="234776" lvl="1" indent="-297532">
              <a:lnSpc>
                <a:spcPts val="2330"/>
              </a:lnSpc>
              <a:spcBef>
                <a:spcPts val="529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PC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{AlmostCertain, HighlyCertain, SomewhatCertain,  Uncertain,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HighlyUncertain}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911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9942" y="1055156"/>
            <a:ext cx="5584451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Probability States</a:t>
            </a:r>
            <a:r>
              <a:rPr spc="-93" dirty="0"/>
              <a:t> </a:t>
            </a:r>
            <a:r>
              <a:rPr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39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6875929" cy="3440086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60515" indent="-307618" algn="just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Probability of attack, probability of attack success,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and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probability of knowledge certainty are fluid and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change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with the situational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instance</a:t>
            </a:r>
            <a:endParaRPr sz="2118">
              <a:latin typeface="Arial"/>
              <a:cs typeface="Arial"/>
            </a:endParaRPr>
          </a:p>
          <a:p>
            <a:pPr marL="318824" marR="4483" indent="-307618" algn="just">
              <a:lnSpc>
                <a:spcPts val="2541"/>
              </a:lnSpc>
              <a:spcBef>
                <a:spcPts val="1765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Probability states are combination of all probabilities of  attack, probabilities of attack success, and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probabilities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of knowledge</a:t>
            </a:r>
            <a:r>
              <a:rPr sz="2118" spc="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certainty:</a:t>
            </a:r>
            <a:endParaRPr sz="2118">
              <a:latin typeface="Arial"/>
              <a:cs typeface="Arial"/>
            </a:endParaRPr>
          </a:p>
          <a:p>
            <a:pPr marL="318824">
              <a:spcBef>
                <a:spcPts val="274"/>
              </a:spcBef>
              <a:tabLst>
                <a:tab pos="615796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States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PA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PS x</a:t>
            </a:r>
            <a:r>
              <a:rPr sz="1941" spc="-7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PC</a:t>
            </a:r>
            <a:endParaRPr sz="1941">
              <a:latin typeface="Arial"/>
              <a:cs typeface="Arial"/>
            </a:endParaRPr>
          </a:p>
          <a:p>
            <a:pPr marL="318824" marR="668467" indent="-307618">
              <a:lnSpc>
                <a:spcPts val="2541"/>
              </a:lnSpc>
              <a:spcBef>
                <a:spcPts val="180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probabilities will also change based upon the  operational environment</a:t>
            </a:r>
            <a:r>
              <a:rPr sz="2118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category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26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dissertation provides an objective assessment  methodology and mathematical models, for all  environments of operation that can be combined with  the current and future assessment methodologies</a:t>
            </a:r>
          </a:p>
          <a:p>
            <a:r>
              <a:rPr lang="en-US" dirty="0" smtClean="0"/>
              <a:t>Two assessors validated the methodology and models  by implementing them in an assessment</a:t>
            </a:r>
          </a:p>
          <a:p>
            <a:r>
              <a:rPr lang="en-US" dirty="0" smtClean="0"/>
              <a:t>NOTE: The assessment examples are possible aspects  of the detailed systems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4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578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022" y="1055156"/>
            <a:ext cx="6587938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Probability Models</a:t>
            </a:r>
            <a:r>
              <a:rPr spc="-75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40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73039"/>
            <a:ext cx="6834468" cy="3782322"/>
          </a:xfrm>
          <a:prstGeom prst="rect">
            <a:avLst/>
          </a:prstGeom>
        </p:spPr>
        <p:txBody>
          <a:bodyPr vert="horz" wrap="square" lIns="0" tIns="15688" rIns="0" bIns="0" rtlCol="0">
            <a:spAutoFit/>
          </a:bodyPr>
          <a:lstStyle/>
          <a:p>
            <a:pPr marL="318824" indent="-307618">
              <a:spcBef>
                <a:spcPts val="124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set of probabilities for system s1 in state</a:t>
            </a:r>
            <a:r>
              <a:rPr sz="2118" spc="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i="1" spc="-4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615796" marR="4483" lvl="1" indent="-296972">
              <a:lnSpc>
                <a:spcPts val="2100"/>
              </a:lnSpc>
              <a:spcBef>
                <a:spcPts val="529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(P</a:t>
            </a:r>
            <a:r>
              <a:rPr sz="1941" spc="-21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41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i="1" spc="6" baseline="-21072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((PA</a:t>
            </a:r>
            <a:r>
              <a:rPr sz="1941" spc="-3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baseline="-21072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919" i="1" spc="-172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(PS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baseline="-21072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919" i="1" spc="-178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(PC</a:t>
            </a:r>
            <a:r>
              <a:rPr sz="1941" spc="-20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baseline="-21072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((PA</a:t>
            </a:r>
            <a:r>
              <a:rPr sz="1941" spc="-28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spc="6" baseline="-21072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919" i="1" spc="-178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(PS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baseline="-21072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919" i="1" spc="-178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 (PC</a:t>
            </a:r>
            <a:r>
              <a:rPr sz="1941" spc="-3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spc="6" baseline="-21072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941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i="1" spc="6" baseline="-21072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941">
              <a:latin typeface="Arial"/>
              <a:cs typeface="Arial"/>
            </a:endParaRPr>
          </a:p>
          <a:p>
            <a:pPr marL="318824" marR="200036" indent="-307618">
              <a:lnSpc>
                <a:spcPts val="2285"/>
              </a:lnSpc>
              <a:spcBef>
                <a:spcPts val="1756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Ev(s1) represents the assessment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vulnerabilities,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threats, and probabilities of the system s1 and i  represents the possible 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k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number of</a:t>
            </a:r>
            <a:r>
              <a:rPr sz="2118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states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97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Ev(s1) = U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i=1...k</a:t>
            </a:r>
            <a:r>
              <a:rPr sz="1919" spc="-152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941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(V</a:t>
            </a:r>
            <a:r>
              <a:rPr sz="1941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41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U Ev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((TR</a:t>
            </a:r>
            <a:r>
              <a:rPr sz="1941" spc="-16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41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U Ev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((P</a:t>
            </a:r>
            <a:r>
              <a:rPr sz="1941" spc="-22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-21072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19" spc="-158" baseline="-210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941">
              <a:latin typeface="Arial"/>
              <a:cs typeface="Arial"/>
            </a:endParaRPr>
          </a:p>
          <a:p>
            <a:pPr marL="318824" marR="287446" indent="-307618">
              <a:lnSpc>
                <a:spcPts val="2285"/>
              </a:lnSpc>
              <a:spcBef>
                <a:spcPts val="176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No matter the probabilities, without a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physical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mechanism or vector through or by which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exploit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may be conducted against a 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vulnerability,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exploit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won’t</a:t>
            </a:r>
            <a:r>
              <a:rPr sz="2118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succeed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797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203" y="1055156"/>
            <a:ext cx="6389034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Probability Models</a:t>
            </a:r>
            <a:r>
              <a:rPr spc="-66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41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6882653" cy="2690970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State sponsored entity of Russia has motivations to  exploit a vulnerability within a quad-copter in Syria very  covertly and there is an almost certain probability that  Russia will attack with a highly likely probability of  success based upon highly certain probability of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knowledge</a:t>
            </a:r>
            <a:endParaRPr sz="2118">
              <a:latin typeface="Arial"/>
              <a:cs typeface="Arial"/>
            </a:endParaRPr>
          </a:p>
          <a:p>
            <a:pPr marL="616356" marR="140081" indent="-297532">
              <a:lnSpc>
                <a:spcPts val="2330"/>
              </a:lnSpc>
              <a:spcBef>
                <a:spcPts val="1010"/>
              </a:spcBef>
              <a:tabLst>
                <a:tab pos="615796" algn="l"/>
              </a:tabLst>
            </a:pPr>
            <a:r>
              <a:rPr sz="3177" spc="-814" baseline="12731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State 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Russia,State 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6" baseline="13888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279" spc="-4" dirty="0">
                <a:solidFill>
                  <a:srgbClr val="585858"/>
                </a:solidFill>
                <a:latin typeface="Arial"/>
                <a:cs typeface="Arial"/>
              </a:rPr>
              <a:t>UAVinSyria,State 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6" baseline="13888" dirty="0">
                <a:solidFill>
                  <a:srgbClr val="585858"/>
                </a:solidFill>
                <a:latin typeface="Arial"/>
                <a:cs typeface="Arial"/>
              </a:rPr>
              <a:t>(PA</a:t>
            </a:r>
            <a:r>
              <a:rPr sz="1279" spc="-4" dirty="0">
                <a:solidFill>
                  <a:srgbClr val="585858"/>
                </a:solidFill>
                <a:latin typeface="Arial"/>
                <a:cs typeface="Arial"/>
              </a:rPr>
              <a:t>AlmostCertain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  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PS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HighlyLikely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2912" spc="-13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PC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HighlyCertain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912" baseline="1388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5980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333189" marR="4483" indent="-1991952">
              <a:lnSpc>
                <a:spcPct val="100000"/>
              </a:lnSpc>
              <a:spcBef>
                <a:spcPts val="88"/>
              </a:spcBef>
            </a:pPr>
            <a:r>
              <a:rPr dirty="0"/>
              <a:t>Attack </a:t>
            </a:r>
            <a:r>
              <a:rPr spc="-40" dirty="0"/>
              <a:t>Vector </a:t>
            </a:r>
            <a:r>
              <a:rPr dirty="0"/>
              <a:t>and</a:t>
            </a:r>
            <a:r>
              <a:rPr spc="-57" dirty="0"/>
              <a:t> </a:t>
            </a:r>
            <a:r>
              <a:rPr dirty="0"/>
              <a:t>States  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7058585" cy="3827050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 attack vector </a:t>
            </a:r>
            <a:r>
              <a:rPr sz="2118" spc="-44" dirty="0">
                <a:solidFill>
                  <a:srgbClr val="585858"/>
                </a:solidFill>
                <a:latin typeface="Arial"/>
                <a:cs typeface="Arial"/>
              </a:rPr>
              <a:t>(AV)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is a physical (analog or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digital)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mechanism or vector through or by an exploit by a threat  source may be conducted against a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vulnerability  Probabilities</a:t>
            </a:r>
            <a:endParaRPr sz="2118">
              <a:latin typeface="Arial"/>
              <a:cs typeface="Arial"/>
            </a:endParaRPr>
          </a:p>
          <a:p>
            <a:pPr marL="318824">
              <a:spcBef>
                <a:spcPts val="759"/>
              </a:spcBef>
              <a:tabLst>
                <a:tab pos="615796" algn="l"/>
              </a:tabLst>
            </a:pPr>
            <a:r>
              <a:rPr sz="3177" spc="-814" baseline="12731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2912" spc="-112" baseline="13888" dirty="0">
                <a:solidFill>
                  <a:srgbClr val="585858"/>
                </a:solidFill>
                <a:latin typeface="Arial"/>
                <a:cs typeface="Arial"/>
              </a:rPr>
              <a:t>AV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912" spc="-2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18" dirty="0">
                <a:solidFill>
                  <a:srgbClr val="585858"/>
                </a:solidFill>
                <a:latin typeface="Arial"/>
                <a:cs typeface="Arial"/>
              </a:rPr>
              <a:t>Cyber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2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18" dirty="0">
                <a:solidFill>
                  <a:srgbClr val="585858"/>
                </a:solidFill>
                <a:latin typeface="Arial"/>
                <a:cs typeface="Arial"/>
              </a:rPr>
              <a:t>Kinetic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53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35" dirty="0">
                <a:solidFill>
                  <a:srgbClr val="585858"/>
                </a:solidFill>
                <a:latin typeface="Arial"/>
                <a:cs typeface="Arial"/>
              </a:rPr>
              <a:t>RF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912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13" dirty="0">
                <a:solidFill>
                  <a:srgbClr val="585858"/>
                </a:solidFill>
                <a:latin typeface="Arial"/>
                <a:cs typeface="Arial"/>
              </a:rPr>
              <a:t>SupplyChain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912" spc="-582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912" spc="-2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18" dirty="0">
                <a:solidFill>
                  <a:srgbClr val="585858"/>
                </a:solidFill>
                <a:latin typeface="Arial"/>
                <a:cs typeface="Arial"/>
              </a:rPr>
              <a:t>!Known</a:t>
            </a:r>
            <a:endParaRPr sz="1279">
              <a:latin typeface="Arial"/>
              <a:cs typeface="Arial"/>
            </a:endParaRPr>
          </a:p>
          <a:p>
            <a:pPr marL="318824" marR="395028" indent="-307618">
              <a:lnSpc>
                <a:spcPts val="2541"/>
              </a:lnSpc>
              <a:spcBef>
                <a:spcPts val="1324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 sources must have at least one, but may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have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multiple, attack vectors to facilitate their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exploits</a:t>
            </a:r>
            <a:endParaRPr sz="2118">
              <a:latin typeface="Arial"/>
              <a:cs typeface="Arial"/>
            </a:endParaRPr>
          </a:p>
          <a:p>
            <a:pPr marL="318824" marR="693681" indent="-307618">
              <a:lnSpc>
                <a:spcPts val="2541"/>
              </a:lnSpc>
              <a:spcBef>
                <a:spcPts val="1765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Attack vector states are combination of all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possible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attack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vectors</a:t>
            </a:r>
            <a:endParaRPr sz="2118">
              <a:latin typeface="Arial"/>
              <a:cs typeface="Arial"/>
            </a:endParaRPr>
          </a:p>
          <a:p>
            <a:pPr marR="72842" algn="ctr">
              <a:spcBef>
                <a:spcPts val="891"/>
              </a:spcBef>
            </a:pPr>
            <a:r>
              <a:rPr sz="2647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13" dirty="0">
                <a:solidFill>
                  <a:srgbClr val="585858"/>
                </a:solidFill>
                <a:latin typeface="Arial"/>
                <a:cs typeface="Arial"/>
              </a:rPr>
              <a:t>States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647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13" dirty="0">
                <a:solidFill>
                  <a:srgbClr val="585858"/>
                </a:solidFill>
                <a:latin typeface="Arial"/>
                <a:cs typeface="Arial"/>
              </a:rPr>
              <a:t>Cyber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647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13" dirty="0">
                <a:solidFill>
                  <a:srgbClr val="585858"/>
                </a:solidFill>
                <a:latin typeface="Arial"/>
                <a:cs typeface="Arial"/>
              </a:rPr>
              <a:t>Kinetic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647" spc="-4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31" dirty="0">
                <a:solidFill>
                  <a:srgbClr val="585858"/>
                </a:solidFill>
                <a:latin typeface="Arial"/>
                <a:cs typeface="Arial"/>
              </a:rPr>
              <a:t>RF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 AV</a:t>
            </a:r>
            <a:r>
              <a:rPr sz="1147" spc="-4" dirty="0">
                <a:solidFill>
                  <a:srgbClr val="585858"/>
                </a:solidFill>
                <a:latin typeface="Arial"/>
                <a:cs typeface="Arial"/>
              </a:rPr>
              <a:t>SupplyChain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647" spc="-476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47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13" dirty="0">
                <a:solidFill>
                  <a:srgbClr val="585858"/>
                </a:solidFill>
                <a:latin typeface="Arial"/>
                <a:cs typeface="Arial"/>
              </a:rPr>
              <a:t>!Known</a:t>
            </a:r>
            <a:endParaRPr sz="114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2719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061432" marR="4483" indent="-1317882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Attack </a:t>
            </a:r>
            <a:r>
              <a:rPr spc="-40" dirty="0"/>
              <a:t>Vector </a:t>
            </a:r>
            <a:r>
              <a:rPr spc="-4" dirty="0"/>
              <a:t>Models 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43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21802"/>
            <a:ext cx="7101728" cy="2548952"/>
          </a:xfrm>
          <a:prstGeom prst="rect">
            <a:avLst/>
          </a:prstGeom>
        </p:spPr>
        <p:txBody>
          <a:bodyPr vert="horz" wrap="square" lIns="0" tIns="99172" rIns="0" bIns="0" rtlCol="0">
            <a:spAutoFit/>
          </a:bodyPr>
          <a:lstStyle/>
          <a:p>
            <a:pPr marL="318824" indent="-307618">
              <a:spcBef>
                <a:spcPts val="781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set of all attack vectors for system s1 in state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2118">
              <a:latin typeface="Arial"/>
              <a:cs typeface="Arial"/>
            </a:endParaRPr>
          </a:p>
          <a:p>
            <a:pPr marL="568169">
              <a:spcBef>
                <a:spcPts val="503"/>
              </a:spcBef>
            </a:pPr>
            <a:r>
              <a:rPr sz="1765" spc="-49" dirty="0">
                <a:solidFill>
                  <a:srgbClr val="585858"/>
                </a:solidFill>
                <a:latin typeface="Arial"/>
                <a:cs typeface="Arial"/>
              </a:rPr>
              <a:t>(AV</a:t>
            </a:r>
            <a:r>
              <a:rPr sz="1765" spc="-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16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i="1" spc="19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765" spc="-18" dirty="0">
                <a:solidFill>
                  <a:srgbClr val="585858"/>
                </a:solidFill>
                <a:latin typeface="Arial"/>
                <a:cs typeface="Arial"/>
              </a:rPr>
              <a:t>(AV</a:t>
            </a:r>
            <a:r>
              <a:rPr sz="1721" spc="-26" baseline="-21367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765" spc="-1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-2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r>
              <a:rPr sz="1721" i="1" spc="-152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9" dirty="0">
                <a:solidFill>
                  <a:srgbClr val="585858"/>
                </a:solidFill>
                <a:latin typeface="Arial"/>
                <a:cs typeface="Arial"/>
              </a:rPr>
              <a:t>(AV</a:t>
            </a:r>
            <a:r>
              <a:rPr sz="1765" spc="-17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765" spc="9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13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721" baseline="-21367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84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Ev(s1) represent the assessment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vulnerabilities,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threats, probabilities, and attack vectors of the system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s1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and i represent the possible 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k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number of states,</a:t>
            </a:r>
            <a:r>
              <a:rPr sz="2118" spc="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endParaRPr sz="2118">
              <a:latin typeface="Arial"/>
              <a:cs typeface="Arial"/>
            </a:endParaRPr>
          </a:p>
          <a:p>
            <a:pPr marL="568169" marR="793419">
              <a:spcBef>
                <a:spcPts val="449"/>
              </a:spcBef>
              <a:tabLst>
                <a:tab pos="3465044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Ev(s1) 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=U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i=1...k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(V</a:t>
            </a:r>
            <a:r>
              <a:rPr sz="1765" spc="-22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	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((TR</a:t>
            </a:r>
            <a:r>
              <a:rPr sz="1765" spc="-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((P</a:t>
            </a:r>
            <a:r>
              <a:rPr sz="1765" spc="-19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  </a:t>
            </a:r>
            <a:r>
              <a:rPr sz="1765" spc="-31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spc="-46" baseline="-21367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765" spc="-31" dirty="0">
                <a:solidFill>
                  <a:srgbClr val="585858"/>
                </a:solidFill>
                <a:latin typeface="Arial"/>
                <a:cs typeface="Arial"/>
              </a:rPr>
              <a:t>((AV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21" spc="-344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765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162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162" y="466007"/>
            <a:ext cx="695885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161170" marR="4483" indent="-1417620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Attack </a:t>
            </a:r>
            <a:r>
              <a:rPr spc="-40" dirty="0"/>
              <a:t>Vector </a:t>
            </a:r>
            <a:r>
              <a:rPr spc="-4" dirty="0"/>
              <a:t>Models 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44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6967817" cy="2951939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4483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state sponsored entity of Russia has motivations to  exploit a vulnerability within a U.S. quad-copter in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Syria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very covertly using RF communications or supply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chain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attack vectors, and there is an almost certain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probability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that Russia will attack with a highly likely probability of  success based upon highly certain probability of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knowledge:</a:t>
            </a:r>
            <a:endParaRPr sz="2118">
              <a:latin typeface="Arial"/>
              <a:cs typeface="Arial"/>
            </a:endParaRPr>
          </a:p>
          <a:p>
            <a:pPr marL="568169" marR="698724" indent="-560">
              <a:spcBef>
                <a:spcPts val="887"/>
              </a:spcBef>
            </a:pPr>
            <a:r>
              <a:rPr sz="2647" spc="-19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13" dirty="0">
                <a:solidFill>
                  <a:srgbClr val="585858"/>
                </a:solidFill>
                <a:latin typeface="Arial"/>
                <a:cs typeface="Arial"/>
              </a:rPr>
              <a:t>State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Russia,State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2647" baseline="13888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147" dirty="0">
                <a:solidFill>
                  <a:srgbClr val="585858"/>
                </a:solidFill>
                <a:latin typeface="Arial"/>
                <a:cs typeface="Arial"/>
              </a:rPr>
              <a:t>UAVinSyria,State </a:t>
            </a:r>
            <a:r>
              <a:rPr sz="1147" spc="13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 (PA</a:t>
            </a:r>
            <a:r>
              <a:rPr sz="1147" spc="-4" dirty="0">
                <a:solidFill>
                  <a:srgbClr val="585858"/>
                </a:solidFill>
                <a:latin typeface="Arial"/>
                <a:cs typeface="Arial"/>
              </a:rPr>
              <a:t>AlmostCertain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x 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PS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HighlyLikely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x 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PC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HighlyCertain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) U </a:t>
            </a:r>
            <a:r>
              <a:rPr sz="2647" spc="-4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31" dirty="0">
                <a:solidFill>
                  <a:srgbClr val="585858"/>
                </a:solidFill>
                <a:latin typeface="Arial"/>
                <a:cs typeface="Arial"/>
              </a:rPr>
              <a:t>RF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647" spc="-490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647" spc="-6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147" spc="-4" dirty="0">
                <a:solidFill>
                  <a:srgbClr val="585858"/>
                </a:solidFill>
                <a:latin typeface="Arial"/>
                <a:cs typeface="Arial"/>
              </a:rPr>
              <a:t>SupplyChain</a:t>
            </a:r>
            <a:endParaRPr sz="114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394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689" y="1055156"/>
            <a:ext cx="5326156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Impacts Model</a:t>
            </a:r>
            <a:r>
              <a:rPr spc="-300" dirty="0"/>
              <a:t> </a:t>
            </a:r>
            <a:r>
              <a:rPr dirty="0"/>
              <a:t>Aspects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6970059" cy="2844858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83488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 impact (I) is the variable result of a threat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exercising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 attack vector on an attack</a:t>
            </a:r>
            <a:r>
              <a:rPr sz="2118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surface</a:t>
            </a:r>
            <a:endParaRPr sz="2118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765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As impacts are a direct consequence of a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vulnerability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being exploited through an attack vector with a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certain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level of probability of attack and success by a threat  source with specific capabilities and motivation, impacts  are just fluid and changing at those aspects on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which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they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depend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000" y="1055156"/>
            <a:ext cx="5727326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Impact Models</a:t>
            </a:r>
            <a:r>
              <a:rPr spc="-79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46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621801"/>
            <a:ext cx="7086040" cy="2600184"/>
          </a:xfrm>
          <a:prstGeom prst="rect">
            <a:avLst/>
          </a:prstGeom>
        </p:spPr>
        <p:txBody>
          <a:bodyPr vert="horz" wrap="square" lIns="0" tIns="99172" rIns="0" bIns="0" rtlCol="0">
            <a:spAutoFit/>
          </a:bodyPr>
          <a:lstStyle/>
          <a:p>
            <a:pPr marL="318824" indent="-307618">
              <a:spcBef>
                <a:spcPts val="781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set of all impacts for system s1 in state n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is:</a:t>
            </a:r>
            <a:endParaRPr sz="2118">
              <a:latin typeface="Arial"/>
              <a:cs typeface="Arial"/>
            </a:endParaRPr>
          </a:p>
          <a:p>
            <a:pPr marL="568169">
              <a:spcBef>
                <a:spcPts val="503"/>
              </a:spcBef>
            </a:pP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(I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1721" i="1" spc="19" baseline="-21367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(I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O1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spc="-30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(I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T1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i="1" spc="6" baseline="-21367" dirty="0">
                <a:solidFill>
                  <a:srgbClr val="585858"/>
                </a:solidFill>
                <a:latin typeface="Arial"/>
                <a:cs typeface="Arial"/>
              </a:rPr>
              <a:t>n</a:t>
            </a:r>
            <a:endParaRPr sz="1721" baseline="-21367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84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Ev(s1) represents the assessment the threats,  probabilities, attack surfaces, and impacts of the system  s1 and i represents the possible 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k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number of states,</a:t>
            </a:r>
            <a:r>
              <a:rPr sz="2118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endParaRPr sz="2118">
              <a:latin typeface="Arial"/>
              <a:cs typeface="Arial"/>
            </a:endParaRPr>
          </a:p>
          <a:p>
            <a:pPr marL="568169">
              <a:spcBef>
                <a:spcPts val="449"/>
              </a:spcBef>
              <a:tabLst>
                <a:tab pos="6202226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Ev(s1)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765" spc="9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i=1...k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(V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((TR</a:t>
            </a:r>
            <a:r>
              <a:rPr sz="1765" spc="-38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((P</a:t>
            </a:r>
            <a:r>
              <a:rPr sz="1765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	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((I</a:t>
            </a:r>
            <a:endParaRPr sz="1765">
              <a:latin typeface="Arial"/>
              <a:cs typeface="Arial"/>
            </a:endParaRPr>
          </a:p>
          <a:p>
            <a:pPr marL="568169">
              <a:spcBef>
                <a:spcPts val="437"/>
              </a:spcBef>
            </a:pP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2647" spc="6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147" spc="4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endParaRPr sz="114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337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510" y="1055156"/>
            <a:ext cx="5527301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Impact Models</a:t>
            </a:r>
            <a:r>
              <a:rPr spc="-84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1"/>
            <a:ext cx="7011521" cy="3818651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75644" indent="-308178">
              <a:lnSpc>
                <a:spcPts val="2541"/>
              </a:lnSpc>
              <a:spcBef>
                <a:spcPts val="383"/>
              </a:spcBef>
              <a:tabLst>
                <a:tab pos="318824" algn="l"/>
              </a:tabLst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	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Russian attacks on a US quad-copter would be a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highly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likely threat 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(PA</a:t>
            </a:r>
            <a:r>
              <a:rPr sz="2118" spc="-26" baseline="-20833" dirty="0">
                <a:solidFill>
                  <a:srgbClr val="585858"/>
                </a:solidFill>
                <a:latin typeface="Arial"/>
                <a:cs typeface="Arial"/>
              </a:rPr>
              <a:t>HighlyLikely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of a state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sponsored</a:t>
            </a:r>
            <a:endParaRPr sz="2118">
              <a:latin typeface="Arial"/>
              <a:cs typeface="Arial"/>
            </a:endParaRPr>
          </a:p>
          <a:p>
            <a:pPr marL="318824" marR="205639">
              <a:lnSpc>
                <a:spcPct val="79400"/>
              </a:lnSpc>
              <a:spcBef>
                <a:spcPts val="962"/>
              </a:spcBef>
              <a:tabLst>
                <a:tab pos="1955531" algn="l"/>
              </a:tabLst>
            </a:pPr>
            <a:r>
              <a:rPr sz="3177" spc="-6" baseline="13888" dirty="0">
                <a:solidFill>
                  <a:srgbClr val="585858"/>
                </a:solidFill>
                <a:latin typeface="Arial"/>
                <a:cs typeface="Arial"/>
              </a:rPr>
              <a:t>(TS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StateSponR</a:t>
            </a:r>
            <a:r>
              <a:rPr sz="3177" spc="-6" baseline="13888" dirty="0">
                <a:solidFill>
                  <a:srgbClr val="585858"/>
                </a:solidFill>
                <a:latin typeface="Arial"/>
                <a:cs typeface="Arial"/>
              </a:rPr>
              <a:t>)	</a:t>
            </a:r>
            <a:r>
              <a:rPr sz="3177" spc="-13" baseline="13888" dirty="0">
                <a:solidFill>
                  <a:srgbClr val="585858"/>
                </a:solidFill>
                <a:latin typeface="Arial"/>
                <a:cs typeface="Arial"/>
              </a:rPr>
              <a:t>((TC</a:t>
            </a:r>
            <a:r>
              <a:rPr sz="1412" spc="-9" dirty="0">
                <a:solidFill>
                  <a:srgbClr val="585858"/>
                </a:solidFill>
                <a:latin typeface="Arial"/>
                <a:cs typeface="Arial"/>
              </a:rPr>
              <a:t>LevelOfExpertise</a:t>
            </a:r>
            <a:r>
              <a:rPr sz="3177" spc="-13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412" spc="-9" dirty="0">
                <a:solidFill>
                  <a:srgbClr val="585858"/>
                </a:solidFill>
                <a:latin typeface="Arial"/>
                <a:cs typeface="Arial"/>
              </a:rPr>
              <a:t>VerySophisticated</a:t>
            </a:r>
            <a:r>
              <a:rPr sz="3177" spc="-13" baseline="13888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3177" spc="-6" baseline="13888" dirty="0">
                <a:solidFill>
                  <a:srgbClr val="585858"/>
                </a:solidFill>
                <a:latin typeface="Arial"/>
                <a:cs typeface="Arial"/>
              </a:rPr>
              <a:t>successful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attack (PS</a:t>
            </a:r>
            <a:r>
              <a:rPr sz="2118" spc="-6" baseline="-20833" dirty="0">
                <a:solidFill>
                  <a:srgbClr val="585858"/>
                </a:solidFill>
                <a:latin typeface="Arial"/>
                <a:cs typeface="Arial"/>
              </a:rPr>
              <a:t>HighlyLikely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) on the quad-copters</a:t>
            </a:r>
            <a:r>
              <a:rPr sz="2118" spc="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vulnerabilities</a:t>
            </a:r>
            <a:endParaRPr sz="2118">
              <a:latin typeface="Arial"/>
              <a:cs typeface="Arial"/>
            </a:endParaRPr>
          </a:p>
          <a:p>
            <a:pPr marL="318824" marR="103660"/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via the </a:t>
            </a:r>
            <a:r>
              <a:rPr sz="2118" spc="-22" dirty="0">
                <a:solidFill>
                  <a:srgbClr val="585858"/>
                </a:solidFill>
                <a:latin typeface="Arial"/>
                <a:cs typeface="Arial"/>
              </a:rPr>
              <a:t>RF(AV</a:t>
            </a:r>
            <a:r>
              <a:rPr sz="2118" spc="-33" baseline="-20833" dirty="0">
                <a:solidFill>
                  <a:srgbClr val="585858"/>
                </a:solidFill>
                <a:latin typeface="Arial"/>
                <a:cs typeface="Arial"/>
              </a:rPr>
              <a:t>RF</a:t>
            </a:r>
            <a:r>
              <a:rPr sz="2118" spc="-22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attack vector to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quad-copter  </a:t>
            </a:r>
            <a:r>
              <a:rPr sz="2118" spc="-13" dirty="0">
                <a:solidFill>
                  <a:srgbClr val="585858"/>
                </a:solidFill>
                <a:latin typeface="Arial"/>
                <a:cs typeface="Arial"/>
              </a:rPr>
              <a:t>(V</a:t>
            </a:r>
            <a:r>
              <a:rPr sz="2118" spc="-19" baseline="-20833" dirty="0">
                <a:solidFill>
                  <a:srgbClr val="585858"/>
                </a:solidFill>
                <a:latin typeface="Arial"/>
                <a:cs typeface="Arial"/>
              </a:rPr>
              <a:t>UAVQuadInSyria</a:t>
            </a:r>
            <a:r>
              <a:rPr sz="2118" spc="-13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motivated to forcibly change (TSM</a:t>
            </a:r>
            <a:r>
              <a:rPr sz="2118" spc="-6" baseline="-20833" dirty="0">
                <a:solidFill>
                  <a:srgbClr val="585858"/>
                </a:solidFill>
                <a:latin typeface="Arial"/>
                <a:cs typeface="Arial"/>
              </a:rPr>
              <a:t>Change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)  the behavior of the US allies in</a:t>
            </a:r>
            <a:r>
              <a:rPr sz="2118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Syria</a:t>
            </a:r>
            <a:endParaRPr sz="2118">
              <a:latin typeface="Arial"/>
              <a:cs typeface="Arial"/>
            </a:endParaRPr>
          </a:p>
          <a:p>
            <a:pPr marL="615796" marR="4483" indent="-297532">
              <a:lnSpc>
                <a:spcPts val="2330"/>
              </a:lnSpc>
              <a:spcBef>
                <a:spcPts val="1099"/>
              </a:spcBef>
              <a:tabLst>
                <a:tab pos="615796" algn="l"/>
              </a:tabLst>
            </a:pPr>
            <a:r>
              <a:rPr sz="3177" spc="-814" baseline="12731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I 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State 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r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(TS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StateSponR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 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TSM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Change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  (TC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LevelOfExpertise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VerySophisticated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) U </a:t>
            </a:r>
            <a:r>
              <a:rPr sz="2912" spc="-13" baseline="13888" dirty="0">
                <a:solidFill>
                  <a:srgbClr val="585858"/>
                </a:solidFill>
                <a:latin typeface="Arial"/>
                <a:cs typeface="Arial"/>
              </a:rPr>
              <a:t>(PA</a:t>
            </a:r>
            <a:r>
              <a:rPr sz="1279" spc="-9" dirty="0">
                <a:solidFill>
                  <a:srgbClr val="585858"/>
                </a:solidFill>
                <a:latin typeface="Arial"/>
                <a:cs typeface="Arial"/>
              </a:rPr>
              <a:t>HighlyLikely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 </a:t>
            </a:r>
            <a:r>
              <a:rPr sz="2912" spc="6" baseline="13888" dirty="0">
                <a:solidFill>
                  <a:srgbClr val="585858"/>
                </a:solidFill>
                <a:latin typeface="Arial"/>
                <a:cs typeface="Arial"/>
              </a:rPr>
              <a:t>PS</a:t>
            </a:r>
            <a:r>
              <a:rPr sz="1279" spc="4" dirty="0">
                <a:solidFill>
                  <a:srgbClr val="585858"/>
                </a:solidFill>
                <a:latin typeface="Arial"/>
                <a:cs typeface="Arial"/>
              </a:rPr>
              <a:t>HighlyLikely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x  PC</a:t>
            </a:r>
            <a:r>
              <a:rPr sz="1279" dirty="0">
                <a:solidFill>
                  <a:srgbClr val="585858"/>
                </a:solidFill>
                <a:latin typeface="Arial"/>
                <a:cs typeface="Arial"/>
              </a:rPr>
              <a:t>HighlyCertain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) U </a:t>
            </a:r>
            <a:r>
              <a:rPr sz="2912" spc="-6" baseline="13888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279" spc="-4" dirty="0">
                <a:solidFill>
                  <a:srgbClr val="585858"/>
                </a:solidFill>
                <a:latin typeface="Arial"/>
                <a:cs typeface="Arial"/>
              </a:rPr>
              <a:t>UAVQuadInSyria </a:t>
            </a:r>
            <a:r>
              <a:rPr sz="2912" baseline="13888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2912" spc="-165" baseline="138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912" spc="-53" baseline="13888" dirty="0">
                <a:solidFill>
                  <a:srgbClr val="585858"/>
                </a:solidFill>
                <a:latin typeface="Arial"/>
                <a:cs typeface="Arial"/>
              </a:rPr>
              <a:t>AV</a:t>
            </a:r>
            <a:r>
              <a:rPr sz="1279" spc="-35" dirty="0">
                <a:solidFill>
                  <a:srgbClr val="585858"/>
                </a:solidFill>
                <a:latin typeface="Arial"/>
                <a:cs typeface="Arial"/>
              </a:rPr>
              <a:t>RF</a:t>
            </a:r>
            <a:endParaRPr sz="1279">
              <a:latin typeface="Arial"/>
              <a:cs typeface="Arial"/>
            </a:endParaRPr>
          </a:p>
          <a:p>
            <a:pPr marL="11206">
              <a:spcBef>
                <a:spcPts val="1019"/>
              </a:spcBef>
            </a:pPr>
            <a:r>
              <a:rPr sz="2294" spc="-574" dirty="0">
                <a:solidFill>
                  <a:srgbClr val="6FB7D7"/>
                </a:solidFill>
                <a:latin typeface="Arial"/>
                <a:cs typeface="Arial"/>
              </a:rPr>
              <a:t></a:t>
            </a:r>
            <a:endParaRPr sz="2294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6184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577" y="1055156"/>
            <a:ext cx="2831726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Risk</a:t>
            </a:r>
            <a:r>
              <a:rPr spc="-84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8673"/>
            <a:ext cx="7027769" cy="3487282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318824" marR="4483" indent="-307618">
              <a:lnSpc>
                <a:spcPts val="2330"/>
              </a:lnSpc>
              <a:spcBef>
                <a:spcPts val="357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probability of threat source(s) with the capabilities of  exercising attack vector(s) to exploit vulnerability for specific  motivation(s), the probabilities of success of the attack(s),</a:t>
            </a:r>
            <a:r>
              <a:rPr sz="1941" spc="-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 certainty of the knowledge, and the resulting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impact(s)</a:t>
            </a:r>
            <a:endParaRPr sz="1941">
              <a:latin typeface="Arial"/>
              <a:cs typeface="Arial"/>
            </a:endParaRPr>
          </a:p>
          <a:p>
            <a:pPr marL="318824" marR="676311" indent="-307618">
              <a:lnSpc>
                <a:spcPts val="2330"/>
              </a:lnSpc>
              <a:spcBef>
                <a:spcPts val="1760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set of threats, which consists of a threat source,</a:t>
            </a:r>
            <a:r>
              <a:rPr sz="1941" spc="-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its  associated capabilities, and its associated</a:t>
            </a:r>
            <a:r>
              <a:rPr sz="1941" spc="-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motivations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278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TR = ({TS} x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TC</a:t>
            </a:r>
            <a:r>
              <a:rPr sz="1721" baseline="25641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765" spc="-21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TSM</a:t>
            </a:r>
            <a:r>
              <a:rPr sz="1721" baseline="25641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baseline="25641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721" baseline="25641">
              <a:latin typeface="Arial"/>
              <a:cs typeface="Arial"/>
            </a:endParaRPr>
          </a:p>
          <a:p>
            <a:pPr marL="318824" marR="207320" indent="-307618">
              <a:lnSpc>
                <a:spcPts val="2330"/>
              </a:lnSpc>
              <a:spcBef>
                <a:spcPts val="180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For every threat, there is a probability that the threat source  will attack, which is represented by Threat Attack set</a:t>
            </a:r>
            <a:r>
              <a:rPr sz="1941" spc="-19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(TA)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282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71" dirty="0">
                <a:solidFill>
                  <a:srgbClr val="585858"/>
                </a:solidFill>
                <a:latin typeface="Arial"/>
                <a:cs typeface="Arial"/>
              </a:rPr>
              <a:t>TA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(TR</a:t>
            </a:r>
            <a:r>
              <a:rPr sz="1721" baseline="25641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765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22" dirty="0">
                <a:solidFill>
                  <a:srgbClr val="585858"/>
                </a:solidFill>
                <a:latin typeface="Arial"/>
                <a:cs typeface="Arial"/>
              </a:rPr>
              <a:t>{PA})</a:t>
            </a:r>
            <a:r>
              <a:rPr sz="1721" spc="-33" baseline="25641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721" baseline="256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101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5577" y="1055156"/>
            <a:ext cx="2831726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Risk</a:t>
            </a:r>
            <a:r>
              <a:rPr spc="-84" dirty="0"/>
              <a:t> </a:t>
            </a:r>
            <a:r>
              <a:rPr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49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3" y="1705310"/>
            <a:ext cx="6688231" cy="3606733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205079" indent="-307618" algn="just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For every </a:t>
            </a:r>
            <a:r>
              <a:rPr sz="2118" spc="-18" dirty="0">
                <a:solidFill>
                  <a:srgbClr val="585858"/>
                </a:solidFill>
                <a:latin typeface="Arial"/>
                <a:cs typeface="Arial"/>
              </a:rPr>
              <a:t>vulnerability,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there are one or more </a:t>
            </a:r>
            <a:r>
              <a:rPr sz="2118" spc="-309" dirty="0">
                <a:solidFill>
                  <a:srgbClr val="585858"/>
                </a:solidFill>
                <a:latin typeface="Arial"/>
                <a:cs typeface="Arial"/>
              </a:rPr>
              <a:t>attack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vectors, whose pairing creates the set Attack </a:t>
            </a:r>
            <a:r>
              <a:rPr sz="2118" spc="-26" dirty="0">
                <a:solidFill>
                  <a:srgbClr val="585858"/>
                </a:solidFill>
                <a:latin typeface="Arial"/>
                <a:cs typeface="Arial"/>
              </a:rPr>
              <a:t>Vector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Vulnerability</a:t>
            </a:r>
            <a:r>
              <a:rPr sz="2118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35" dirty="0">
                <a:solidFill>
                  <a:srgbClr val="585858"/>
                </a:solidFill>
                <a:latin typeface="Arial"/>
                <a:cs typeface="Arial"/>
              </a:rPr>
              <a:t>(AVV)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274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spc="-49" dirty="0">
                <a:solidFill>
                  <a:srgbClr val="585858"/>
                </a:solidFill>
                <a:latin typeface="Arial"/>
                <a:cs typeface="Arial"/>
              </a:rPr>
              <a:t>AVV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spc="-35" dirty="0">
                <a:solidFill>
                  <a:srgbClr val="585858"/>
                </a:solidFill>
                <a:latin typeface="Arial"/>
                <a:cs typeface="Arial"/>
              </a:rPr>
              <a:t>(AV</a:t>
            </a:r>
            <a:r>
              <a:rPr sz="1919" spc="-53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{V})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919" baseline="24904">
              <a:latin typeface="Arial"/>
              <a:cs typeface="Arial"/>
            </a:endParaRPr>
          </a:p>
          <a:p>
            <a:pPr marL="318824" marR="4483" indent="-307618" algn="just">
              <a:lnSpc>
                <a:spcPts val="2541"/>
              </a:lnSpc>
              <a:spcBef>
                <a:spcPts val="1805"/>
              </a:spcBef>
              <a:buClr>
                <a:srgbClr val="6FB7D7"/>
              </a:buClr>
              <a:buSzPct val="108333"/>
              <a:buChar char=""/>
              <a:tabLst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Certainty level may vary depending upon whether </a:t>
            </a:r>
            <a:r>
              <a:rPr sz="2118" spc="-340" dirty="0">
                <a:solidFill>
                  <a:srgbClr val="585858"/>
                </a:solidFill>
                <a:latin typeface="Arial"/>
                <a:cs typeface="Arial"/>
              </a:rPr>
              <a:t>the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information is in regards to a threat, the probability of  attack, the attack </a:t>
            </a:r>
            <a:r>
              <a:rPr sz="2118" spc="-22" dirty="0">
                <a:solidFill>
                  <a:srgbClr val="585858"/>
                </a:solidFill>
                <a:latin typeface="Arial"/>
                <a:cs typeface="Arial"/>
              </a:rPr>
              <a:t>vector,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or the</a:t>
            </a:r>
            <a:r>
              <a:rPr sz="2118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vulnerability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278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TR = ({TS} x TC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TSM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-3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{PC})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919" baseline="24904">
              <a:latin typeface="Arial"/>
              <a:cs typeface="Arial"/>
            </a:endParaRPr>
          </a:p>
          <a:p>
            <a:pPr marL="318824">
              <a:spcBef>
                <a:spcPts val="318"/>
              </a:spcBef>
              <a:tabLst>
                <a:tab pos="615796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TA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(TR</a:t>
            </a:r>
            <a:r>
              <a:rPr sz="1919" spc="-6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({PA}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{PC}))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919" baseline="24904">
              <a:latin typeface="Arial"/>
              <a:cs typeface="Arial"/>
            </a:endParaRPr>
          </a:p>
          <a:p>
            <a:pPr marL="318824">
              <a:spcBef>
                <a:spcPts val="318"/>
              </a:spcBef>
              <a:tabLst>
                <a:tab pos="615796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spc="-49" dirty="0">
                <a:solidFill>
                  <a:srgbClr val="585858"/>
                </a:solidFill>
                <a:latin typeface="Arial"/>
                <a:cs typeface="Arial"/>
              </a:rPr>
              <a:t>AVV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((AV</a:t>
            </a:r>
            <a:r>
              <a:rPr sz="1919" spc="-46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{PC})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({V} x</a:t>
            </a:r>
            <a:r>
              <a:rPr sz="1941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{PC}))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919" baseline="24904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26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Background: Cyber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All cyber systems are composed of some combination of three basic  components:</a:t>
            </a:r>
          </a:p>
          <a:p>
            <a:pPr lvl="1"/>
            <a:r>
              <a:rPr lang="en-US" sz="1800" dirty="0" smtClean="0"/>
              <a:t>Hardware</a:t>
            </a:r>
          </a:p>
          <a:p>
            <a:pPr lvl="1"/>
            <a:r>
              <a:rPr lang="en-US" sz="1800" dirty="0" smtClean="0"/>
              <a:t>Firmware</a:t>
            </a:r>
          </a:p>
          <a:p>
            <a:pPr lvl="1"/>
            <a:r>
              <a:rPr lang="en-US" sz="1800" dirty="0" smtClean="0"/>
              <a:t>Software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This characterization includes systems from wearable devices to  systems of systems, such as a next generation aircraft carrier</a:t>
            </a:r>
          </a:p>
          <a:p>
            <a:endParaRPr lang="en-US" sz="2000" dirty="0" smtClean="0"/>
          </a:p>
          <a:p>
            <a:r>
              <a:rPr lang="en-US" sz="2000" dirty="0" smtClean="0"/>
              <a:t>Cyber Systems, implemented as National Security Systems (NSS),  must be assessed to determine our confidence in their level of  robustness, aka level of risk</a:t>
            </a:r>
          </a:p>
          <a:p>
            <a:pPr lvl="1"/>
            <a:r>
              <a:rPr lang="en-US" sz="1800" dirty="0" smtClean="0"/>
              <a:t>Robustness is the characterization of strength of a security function,  mechanism, service, or solution, and the confidence that it is implemented  and functioning correctly</a:t>
            </a:r>
          </a:p>
          <a:p>
            <a:pPr lvl="1"/>
            <a:r>
              <a:rPr lang="en-US" sz="1800" dirty="0" smtClean="0"/>
              <a:t>Assurance is the measure of that confidence</a:t>
            </a:r>
            <a:endParaRPr lang="en-US"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5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965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147" y="1055156"/>
            <a:ext cx="5928471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Risk Model and</a:t>
            </a:r>
            <a:r>
              <a:rPr spc="-75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50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11444" y="1705311"/>
            <a:ext cx="7073713" cy="3803775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18491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Risk is the probability of threat source(s) with the  capabilities of exercising attack vector(s) to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exploit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vulnerability for specific motivation(s), the probabilities of  success of the attack(s), the certainty of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knowledge,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and the resulting</a:t>
            </a:r>
            <a:r>
              <a:rPr sz="2118" spc="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impact(s)</a:t>
            </a:r>
            <a:endParaRPr sz="2118">
              <a:latin typeface="Arial"/>
              <a:cs typeface="Arial"/>
            </a:endParaRPr>
          </a:p>
          <a:p>
            <a:pPr marL="318824">
              <a:spcBef>
                <a:spcPts val="274"/>
              </a:spcBef>
              <a:tabLst>
                <a:tab pos="615796" algn="l"/>
              </a:tabLst>
            </a:pPr>
            <a:r>
              <a:rPr sz="2118" spc="-543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R = 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((TA</a:t>
            </a:r>
            <a:r>
              <a:rPr sz="1919" spc="-46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 ({PS} x 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AVV</a:t>
            </a:r>
            <a:r>
              <a:rPr sz="1919" spc="-33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spc="-33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spc="-33" baseline="24904" dirty="0">
                <a:solidFill>
                  <a:srgbClr val="585858"/>
                </a:solidFill>
                <a:latin typeface="Arial"/>
                <a:cs typeface="Arial"/>
              </a:rPr>
              <a:t>+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r>
              <a:rPr sz="1941" spc="-1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919" baseline="24904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endParaRPr sz="1919" baseline="24904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80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R(s1) represents the risk the threats, probabilities, attack  surfaces, and impacts of the system s1 and i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represents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possible 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k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number of states,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then</a:t>
            </a:r>
            <a:endParaRPr sz="2118">
              <a:latin typeface="Arial"/>
              <a:cs typeface="Arial"/>
            </a:endParaRPr>
          </a:p>
          <a:p>
            <a:pPr marL="568169" marR="491404">
              <a:spcBef>
                <a:spcPts val="449"/>
              </a:spcBef>
              <a:tabLst>
                <a:tab pos="1432748" algn="l"/>
                <a:tab pos="6413468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R(s1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 =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i=1...k</a:t>
            </a:r>
            <a:r>
              <a:rPr sz="1721" spc="-139" baseline="-2136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AS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(AS</a:t>
            </a:r>
            <a:r>
              <a:rPr sz="1765" spc="-1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TR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((T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R</a:t>
            </a:r>
            <a:r>
              <a:rPr sz="1765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P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((P</a:t>
            </a:r>
            <a:r>
              <a:rPr sz="1765" spc="-19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19" baseline="-21367" dirty="0">
                <a:solidFill>
                  <a:srgbClr val="585858"/>
                </a:solidFill>
                <a:latin typeface="Arial"/>
                <a:cs typeface="Arial"/>
              </a:rPr>
              <a:t>s</a:t>
            </a:r>
            <a:r>
              <a:rPr sz="1721" spc="13" baseline="-21367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U 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Ev</a:t>
            </a:r>
            <a:r>
              <a:rPr sz="1721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((I</a:t>
            </a:r>
            <a:r>
              <a:rPr sz="1765" spc="-17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s1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r>
              <a:rPr sz="1721" spc="6" baseline="-21367" dirty="0">
                <a:solidFill>
                  <a:srgbClr val="585858"/>
                </a:solidFill>
                <a:latin typeface="Arial"/>
                <a:cs typeface="Arial"/>
              </a:rPr>
              <a:t>i</a:t>
            </a:r>
            <a:r>
              <a:rPr sz="1765" spc="4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1765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113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105" y="1065659"/>
            <a:ext cx="6884334" cy="567505"/>
          </a:xfrm>
          <a:prstGeom prst="rect">
            <a:avLst/>
          </a:prstGeom>
        </p:spPr>
        <p:txBody>
          <a:bodyPr vert="horz" wrap="square" lIns="0" tIns="1064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3618" spc="-4" dirty="0"/>
              <a:t>Assessment Methodology</a:t>
            </a:r>
            <a:r>
              <a:rPr sz="3618" spc="-44" dirty="0"/>
              <a:t> </a:t>
            </a:r>
            <a:r>
              <a:rPr sz="3618" spc="-4" dirty="0"/>
              <a:t>Models</a:t>
            </a:r>
            <a:endParaRPr sz="3618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51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813559"/>
            <a:ext cx="6773956" cy="3544606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318824" marR="231974" indent="-307618">
              <a:lnSpc>
                <a:spcPts val="2330"/>
              </a:lnSpc>
              <a:spcBef>
                <a:spcPts val="357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 are simple enough for non-computer scientists</a:t>
            </a:r>
            <a:r>
              <a:rPr sz="1941" spc="-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or  non-mathematicians to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utilize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278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Increases use among all assessors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318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Less complexity increases consistency of</a:t>
            </a:r>
            <a:r>
              <a:rPr sz="1765" spc="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implementation</a:t>
            </a:r>
            <a:endParaRPr sz="1765">
              <a:latin typeface="Arial"/>
              <a:cs typeface="Arial"/>
            </a:endParaRPr>
          </a:p>
          <a:p>
            <a:pPr marL="318824" indent="-307618">
              <a:spcBef>
                <a:spcPts val="1549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Assessor iterates the individual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941">
              <a:latin typeface="Arial"/>
              <a:cs typeface="Arial"/>
            </a:endParaRPr>
          </a:p>
          <a:p>
            <a:pPr marL="616356" marR="21853" lvl="1" indent="-297532">
              <a:lnSpc>
                <a:spcPts val="2118"/>
              </a:lnSpc>
              <a:spcBef>
                <a:spcPts val="565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Assessor is able to represent each impression of the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system’s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capabilities</a:t>
            </a:r>
            <a:endParaRPr sz="1765">
              <a:latin typeface="Arial"/>
              <a:cs typeface="Arial"/>
            </a:endParaRPr>
          </a:p>
          <a:p>
            <a:pPr marL="616356" marR="4483" lvl="1" indent="-297532">
              <a:lnSpc>
                <a:spcPts val="2118"/>
              </a:lnSpc>
              <a:spcBef>
                <a:spcPts val="529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As the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assessor’s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knowledge of the system increases, the  content of these models will go from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generalized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specific as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the assessment</a:t>
            </a:r>
            <a:r>
              <a:rPr sz="1765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progresses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282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Correlate the models to the evidence</a:t>
            </a:r>
            <a:endParaRPr sz="1765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9314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962" y="1055156"/>
            <a:ext cx="5653928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Each System is</a:t>
            </a:r>
            <a:r>
              <a:rPr spc="-84" dirty="0"/>
              <a:t> </a:t>
            </a:r>
            <a:r>
              <a:rPr spc="-13" dirty="0"/>
              <a:t>Different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83977"/>
            <a:ext cx="6931398" cy="3480779"/>
          </a:xfrm>
          <a:prstGeom prst="rect">
            <a:avLst/>
          </a:prstGeom>
        </p:spPr>
        <p:txBody>
          <a:bodyPr vert="horz" wrap="square" lIns="0" tIns="68916" rIns="0" bIns="0" rtlCol="0">
            <a:spAutoFit/>
          </a:bodyPr>
          <a:lstStyle/>
          <a:p>
            <a:pPr marL="318824" marR="4483" indent="-307618">
              <a:lnSpc>
                <a:spcPts val="2100"/>
              </a:lnSpc>
              <a:spcBef>
                <a:spcPts val="54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It is important to note that each assessment is individualistic 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and therefore the number of stages and the stage at which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  model is created will vary wildly based upon the system  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functionality,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and the point in the lifecycle in which the  system enters the MM, and the information available at that  the time</a:t>
            </a:r>
            <a:endParaRPr sz="1941">
              <a:latin typeface="Arial"/>
              <a:cs typeface="Arial"/>
            </a:endParaRPr>
          </a:p>
          <a:p>
            <a:pPr marL="318824" marR="212923" indent="-307618">
              <a:lnSpc>
                <a:spcPts val="2100"/>
              </a:lnSpc>
              <a:spcBef>
                <a:spcPts val="1738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 such, any consistency or standardization of the</a:t>
            </a:r>
            <a:r>
              <a:rPr sz="1941" spc="-8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number  stages, the timing of the stage, or the time each stage  encompasses is not to be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expected</a:t>
            </a:r>
            <a:endParaRPr sz="1941">
              <a:latin typeface="Arial"/>
              <a:cs typeface="Arial"/>
            </a:endParaRPr>
          </a:p>
          <a:p>
            <a:pPr marL="318824" marR="130555" indent="-307618">
              <a:lnSpc>
                <a:spcPts val="2100"/>
              </a:lnSpc>
              <a:spcBef>
                <a:spcPts val="1752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Nor is there any expected consistency or standardization</a:t>
            </a:r>
            <a:r>
              <a:rPr sz="1941" spc="-6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at  which stage a model is created and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completed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4538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487" y="1055156"/>
            <a:ext cx="4665569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MM Stage</a:t>
            </a:r>
            <a:r>
              <a:rPr spc="-88" dirty="0"/>
              <a:t> </a:t>
            </a:r>
            <a:r>
              <a:rPr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53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83977"/>
            <a:ext cx="6900581" cy="3455131"/>
          </a:xfrm>
          <a:prstGeom prst="rect">
            <a:avLst/>
          </a:prstGeom>
        </p:spPr>
        <p:txBody>
          <a:bodyPr vert="horz" wrap="square" lIns="0" tIns="68916" rIns="0" bIns="0" rtlCol="0">
            <a:spAutoFit/>
          </a:bodyPr>
          <a:lstStyle/>
          <a:p>
            <a:pPr marL="318824" marR="92453" indent="-307618">
              <a:lnSpc>
                <a:spcPts val="2100"/>
              </a:lnSpc>
              <a:spcBef>
                <a:spcPts val="54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Within the MM, there are multiple stages with each stage  correlating to the progression of the assessor’s exposure to  the system</a:t>
            </a:r>
            <a:endParaRPr sz="1941">
              <a:latin typeface="Arial"/>
              <a:cs typeface="Arial"/>
            </a:endParaRPr>
          </a:p>
          <a:p>
            <a:pPr marL="318824" marR="4483" indent="-307618">
              <a:lnSpc>
                <a:spcPts val="2100"/>
              </a:lnSpc>
              <a:spcBef>
                <a:spcPts val="1752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At each stage, the assessor iterates the individual models</a:t>
            </a:r>
            <a:r>
              <a:rPr sz="1941" spc="-7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to  represent their impression of the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system’s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capabilities</a:t>
            </a:r>
            <a:endParaRPr sz="1941">
              <a:latin typeface="Arial"/>
              <a:cs typeface="Arial"/>
            </a:endParaRPr>
          </a:p>
          <a:p>
            <a:pPr marL="318824" marR="123271" indent="-307618">
              <a:lnSpc>
                <a:spcPts val="2100"/>
              </a:lnSpc>
              <a:spcBef>
                <a:spcPts val="175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 the ISSE 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’s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knowledge of the system increases, the  content of these models will go from generalized to specific  as the assessment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progresses</a:t>
            </a:r>
            <a:endParaRPr sz="1941">
              <a:latin typeface="Arial"/>
              <a:cs typeface="Arial"/>
            </a:endParaRPr>
          </a:p>
          <a:p>
            <a:pPr marL="318824" marR="790617" indent="-307618">
              <a:lnSpc>
                <a:spcPts val="2100"/>
              </a:lnSpc>
              <a:spcBef>
                <a:spcPts val="175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At each stage, the </a:t>
            </a:r>
            <a:r>
              <a:rPr sz="1941" spc="-9" dirty="0">
                <a:solidFill>
                  <a:srgbClr val="585858"/>
                </a:solidFill>
                <a:latin typeface="Arial"/>
                <a:cs typeface="Arial"/>
              </a:rPr>
              <a:t>ISSE’s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correlate the models to</a:t>
            </a:r>
            <a:r>
              <a:rPr sz="1941" spc="-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 evidence available to them at that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stage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643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063" y="1055156"/>
            <a:ext cx="3663202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MM Key</a:t>
            </a:r>
            <a:r>
              <a:rPr spc="-88" dirty="0"/>
              <a:t> </a:t>
            </a:r>
            <a:r>
              <a:rPr dirty="0"/>
              <a:t>Stages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54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618578"/>
            <a:ext cx="2945466" cy="2634036"/>
          </a:xfrm>
          <a:prstGeom prst="rect">
            <a:avLst/>
          </a:prstGeom>
        </p:spPr>
        <p:txBody>
          <a:bodyPr vert="horz" wrap="square" lIns="0" tIns="207309" rIns="0" bIns="0" rtlCol="0">
            <a:spAutoFit/>
          </a:bodyPr>
          <a:lstStyle/>
          <a:p>
            <a:pPr marL="318824" indent="-307618">
              <a:spcBef>
                <a:spcPts val="1632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Initial</a:t>
            </a:r>
            <a:r>
              <a:rPr sz="2118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Exposure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4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r>
              <a:rPr sz="2118" spc="-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familiarization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5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Continuous</a:t>
            </a:r>
            <a:r>
              <a:rPr sz="2118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Review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5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Assessment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4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Data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correlation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252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540" y="1055156"/>
            <a:ext cx="354946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Initial</a:t>
            </a:r>
            <a:r>
              <a:rPr spc="-71" dirty="0"/>
              <a:t> </a:t>
            </a:r>
            <a:r>
              <a:rPr dirty="0"/>
              <a:t>Exposure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77926"/>
            <a:ext cx="6473078" cy="3405646"/>
          </a:xfrm>
          <a:prstGeom prst="rect">
            <a:avLst/>
          </a:prstGeom>
        </p:spPr>
        <p:txBody>
          <a:bodyPr vert="horz" wrap="square" lIns="0" tIns="74519" rIns="0" bIns="0" rtlCol="0">
            <a:spAutoFit/>
          </a:bodyPr>
          <a:lstStyle/>
          <a:p>
            <a:pPr marL="318824" marR="1018669" indent="-307618">
              <a:lnSpc>
                <a:spcPts val="2285"/>
              </a:lnSpc>
              <a:spcBef>
                <a:spcPts val="58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very basic overview of the system and</a:t>
            </a:r>
            <a:r>
              <a:rPr sz="2118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its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requirements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302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rough concept of its architecture should be</a:t>
            </a:r>
            <a:r>
              <a:rPr sz="2118" spc="-7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noted</a:t>
            </a:r>
            <a:endParaRPr sz="2118">
              <a:latin typeface="Arial"/>
              <a:cs typeface="Arial"/>
            </a:endParaRPr>
          </a:p>
          <a:p>
            <a:pPr marL="318824" marR="4483" indent="-307618">
              <a:lnSpc>
                <a:spcPts val="2285"/>
              </a:lnSpc>
              <a:spcBef>
                <a:spcPts val="176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System’s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basic function is identified and possibly its 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complexity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302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All models possibly</a:t>
            </a:r>
            <a:r>
              <a:rPr sz="2118" spc="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formed</a:t>
            </a:r>
            <a:endParaRPr sz="2118">
              <a:latin typeface="Arial"/>
              <a:cs typeface="Arial"/>
            </a:endParaRPr>
          </a:p>
          <a:p>
            <a:pPr marL="616356" lvl="1" indent="-297532">
              <a:spcBef>
                <a:spcPts val="88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Critical aspects of the system mapped to the</a:t>
            </a:r>
            <a:r>
              <a:rPr sz="1941" spc="-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88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Architectural evidence correlated to the</a:t>
            </a:r>
            <a:r>
              <a:rPr sz="1941" spc="-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84"/>
              </a:spcBef>
              <a:buClr>
                <a:srgbClr val="215D77"/>
              </a:buClr>
              <a:buSzPct val="109090"/>
              <a:buChar char=""/>
              <a:tabLst>
                <a:tab pos="615796" algn="l"/>
                <a:tab pos="616356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Initial risk of the assessment</a:t>
            </a:r>
            <a:r>
              <a:rPr sz="1941" spc="-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documented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637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149" y="1055156"/>
            <a:ext cx="2145366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Accuracy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56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83977"/>
            <a:ext cx="6940924" cy="3711612"/>
          </a:xfrm>
          <a:prstGeom prst="rect">
            <a:avLst/>
          </a:prstGeom>
        </p:spPr>
        <p:txBody>
          <a:bodyPr vert="horz" wrap="square" lIns="0" tIns="68916" rIns="0" bIns="0" rtlCol="0">
            <a:spAutoFit/>
          </a:bodyPr>
          <a:lstStyle/>
          <a:p>
            <a:pPr marL="318824" marR="4483" indent="-307618">
              <a:lnSpc>
                <a:spcPts val="2100"/>
              </a:lnSpc>
              <a:spcBef>
                <a:spcPts val="54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While these initial models may not be accurate, the process  will provide a mechanism for the ISSE to learn the accuracy  of their models, thus allowing the ISSE to refine and</a:t>
            </a:r>
            <a:r>
              <a:rPr sz="1941" spc="-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improve  their assessment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techniques</a:t>
            </a:r>
            <a:endParaRPr sz="1941">
              <a:latin typeface="Arial"/>
              <a:cs typeface="Arial"/>
            </a:endParaRPr>
          </a:p>
          <a:p>
            <a:pPr marL="318824" marR="1773986" indent="-307618">
              <a:lnSpc>
                <a:spcPts val="2100"/>
              </a:lnSpc>
              <a:spcBef>
                <a:spcPts val="1747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This is especially true for mapping flaws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and  countermeasures</a:t>
            </a:r>
            <a:endParaRPr sz="1941">
              <a:latin typeface="Arial"/>
              <a:cs typeface="Arial"/>
            </a:endParaRPr>
          </a:p>
          <a:p>
            <a:pPr marL="318824" marR="267835" indent="-307618">
              <a:lnSpc>
                <a:spcPts val="2100"/>
              </a:lnSpc>
              <a:spcBef>
                <a:spcPts val="175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ISSEs, within a single assessment, will be able to</a:t>
            </a:r>
            <a:r>
              <a:rPr sz="1941" spc="-10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see  the accuracy of their initial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941">
              <a:latin typeface="Arial"/>
              <a:cs typeface="Arial"/>
            </a:endParaRPr>
          </a:p>
          <a:p>
            <a:pPr marL="318824" marR="234776" indent="-307618">
              <a:lnSpc>
                <a:spcPts val="2100"/>
              </a:lnSpc>
              <a:spcBef>
                <a:spcPts val="1760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 the assessment progresses the models are refined,</a:t>
            </a:r>
            <a:r>
              <a:rPr sz="1941" spc="-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not  by deleting the earlier models, but by appending the more  refined models below the prior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407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857" y="1055156"/>
            <a:ext cx="520681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System</a:t>
            </a:r>
            <a:r>
              <a:rPr spc="-88" dirty="0"/>
              <a:t> </a:t>
            </a:r>
            <a:r>
              <a:rPr dirty="0"/>
              <a:t>Familiarization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77926"/>
            <a:ext cx="6831106" cy="3620000"/>
          </a:xfrm>
          <a:prstGeom prst="rect">
            <a:avLst/>
          </a:prstGeom>
        </p:spPr>
        <p:txBody>
          <a:bodyPr vert="horz" wrap="square" lIns="0" tIns="74519" rIns="0" bIns="0" rtlCol="0">
            <a:spAutoFit/>
          </a:bodyPr>
          <a:lstStyle/>
          <a:p>
            <a:pPr marL="318824" marR="4483" indent="-307618">
              <a:lnSpc>
                <a:spcPts val="2285"/>
              </a:lnSpc>
              <a:spcBef>
                <a:spcPts val="58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This is the first stage where the ISSE is integrated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with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system</a:t>
            </a:r>
            <a:r>
              <a:rPr sz="21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engineers</a:t>
            </a:r>
            <a:endParaRPr sz="2118">
              <a:latin typeface="Arial"/>
              <a:cs typeface="Arial"/>
            </a:endParaRPr>
          </a:p>
          <a:p>
            <a:pPr marL="318824" marR="152968" indent="-307618">
              <a:lnSpc>
                <a:spcPts val="2285"/>
              </a:lnSpc>
              <a:spcBef>
                <a:spcPts val="176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It is the basis for the complete mapping of the system  to the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 models</a:t>
            </a:r>
            <a:endParaRPr sz="2118">
              <a:latin typeface="Arial"/>
              <a:cs typeface="Arial"/>
            </a:endParaRPr>
          </a:p>
          <a:p>
            <a:pPr marL="318824" marR="1707868" indent="-307618">
              <a:lnSpc>
                <a:spcPts val="2285"/>
              </a:lnSpc>
              <a:spcBef>
                <a:spcPts val="176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mapping of the system, based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upon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documentation, to the</a:t>
            </a:r>
            <a:r>
              <a:rPr sz="2118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2118">
              <a:latin typeface="Arial"/>
              <a:cs typeface="Arial"/>
            </a:endParaRPr>
          </a:p>
          <a:p>
            <a:pPr marL="318824" marR="856175" indent="-307618">
              <a:lnSpc>
                <a:spcPts val="2285"/>
              </a:lnSpc>
              <a:spcBef>
                <a:spcPts val="176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states to consider for the system should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be  identified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29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mapped models are integrated into the</a:t>
            </a:r>
            <a:r>
              <a:rPr sz="2118" spc="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states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260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323" y="1055156"/>
            <a:ext cx="4467225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Continuous</a:t>
            </a:r>
            <a:r>
              <a:rPr spc="-75" dirty="0"/>
              <a:t> </a:t>
            </a:r>
            <a:r>
              <a:rPr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810198"/>
            <a:ext cx="6787963" cy="2524258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166977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This stage is focused on a technical assessment of a  developing</a:t>
            </a:r>
            <a:r>
              <a:rPr sz="2118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2118">
              <a:latin typeface="Arial"/>
              <a:cs typeface="Arial"/>
            </a:endParaRPr>
          </a:p>
          <a:p>
            <a:pPr marL="318824" marR="4483" indent="-307618">
              <a:lnSpc>
                <a:spcPts val="2541"/>
              </a:lnSpc>
              <a:spcBef>
                <a:spcPts val="176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ISSE is continually reviewing aspects of the  system and updating the mapping of the system to the  models, correlating new evidence to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models,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updating possible states, updating mapped models to  states, and updating the AO as required by the</a:t>
            </a:r>
            <a:r>
              <a:rPr sz="2118" spc="-19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AO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174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905" y="1055156"/>
            <a:ext cx="2833407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Assessment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59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810198"/>
            <a:ext cx="6607549" cy="2611846"/>
          </a:xfrm>
          <a:prstGeom prst="rect">
            <a:avLst/>
          </a:prstGeom>
        </p:spPr>
        <p:txBody>
          <a:bodyPr vert="horz" wrap="square" lIns="0" tIns="48745" rIns="0" bIns="0" rtlCol="0">
            <a:spAutoFit/>
          </a:bodyPr>
          <a:lstStyle/>
          <a:p>
            <a:pPr marL="318824" marR="113185" indent="-307618">
              <a:lnSpc>
                <a:spcPts val="2541"/>
              </a:lnSpc>
              <a:spcBef>
                <a:spcPts val="38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This is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official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and final assessment of system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in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this implementation of the</a:t>
            </a:r>
            <a:r>
              <a:rPr sz="2118" spc="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MM</a:t>
            </a:r>
            <a:endParaRPr sz="2118">
              <a:latin typeface="Arial"/>
              <a:cs typeface="Arial"/>
            </a:endParaRPr>
          </a:p>
          <a:p>
            <a:pPr marL="318824" marR="31938" indent="-307618">
              <a:lnSpc>
                <a:spcPts val="2541"/>
              </a:lnSpc>
              <a:spcBef>
                <a:spcPts val="1760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This will be the most complete mapping of the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actual 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system to the models to this</a:t>
            </a:r>
            <a:r>
              <a:rPr sz="2118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09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possible states to consider are</a:t>
            </a:r>
            <a:r>
              <a:rPr sz="2118" spc="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finalized</a:t>
            </a:r>
            <a:endParaRPr sz="2118">
              <a:latin typeface="Arial"/>
              <a:cs typeface="Arial"/>
            </a:endParaRPr>
          </a:p>
          <a:p>
            <a:pPr marL="318824" indent="-307618">
              <a:spcBef>
                <a:spcPts val="1553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The AO is provided an updated risk</a:t>
            </a:r>
            <a:r>
              <a:rPr sz="2118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recommendation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4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Background: Current  Assessment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robustness or assurance assessment is a methodology</a:t>
            </a:r>
          </a:p>
          <a:p>
            <a:pPr lvl="1"/>
            <a:r>
              <a:rPr lang="en-US" sz="2000" dirty="0" smtClean="0"/>
              <a:t>System artifacts are identified, collected as evidence, and  assessed against a single instantiation of a system (referred to  as a model)</a:t>
            </a:r>
          </a:p>
          <a:p>
            <a:pPr lvl="1"/>
            <a:r>
              <a:rPr lang="en-US" sz="2000" dirty="0" smtClean="0"/>
              <a:t>Determines the level of risk to US Government by the  instantiation for operation of this system</a:t>
            </a:r>
          </a:p>
          <a:p>
            <a:r>
              <a:rPr lang="en-US" sz="2400" dirty="0" smtClean="0"/>
              <a:t>In current US Government system assessment  methodologies, the assessment itself is a composition of  multiple events</a:t>
            </a:r>
          </a:p>
          <a:p>
            <a:pPr lvl="1"/>
            <a:r>
              <a:rPr lang="en-US" sz="2000" dirty="0" smtClean="0"/>
              <a:t>Technical testing conducted on a lab-based system instantiation</a:t>
            </a:r>
          </a:p>
          <a:p>
            <a:pPr lvl="1"/>
            <a:r>
              <a:rPr lang="en-US" sz="2000" dirty="0" smtClean="0"/>
              <a:t>Testing conducted on the instantiated system in an operational  (live) environment</a:t>
            </a:r>
            <a:endParaRPr lang="en-US"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6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27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912" y="1055156"/>
            <a:ext cx="3776943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Data</a:t>
            </a:r>
            <a:r>
              <a:rPr spc="-84" dirty="0"/>
              <a:t> </a:t>
            </a:r>
            <a:r>
              <a:rPr dirty="0"/>
              <a:t>Correlation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60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618981"/>
            <a:ext cx="6835028" cy="3303590"/>
          </a:xfrm>
          <a:prstGeom prst="rect">
            <a:avLst/>
          </a:prstGeom>
        </p:spPr>
        <p:txBody>
          <a:bodyPr vert="horz" wrap="square" lIns="0" tIns="178174" rIns="0" bIns="0" rtlCol="0">
            <a:spAutoFit/>
          </a:bodyPr>
          <a:lstStyle/>
          <a:p>
            <a:pPr marL="318824" indent="-307618">
              <a:spcBef>
                <a:spcPts val="140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This is the </a:t>
            </a:r>
            <a:r>
              <a:rPr sz="1941" spc="-4" dirty="0">
                <a:solidFill>
                  <a:srgbClr val="585858"/>
                </a:solidFill>
                <a:latin typeface="Arial"/>
                <a:cs typeface="Arial"/>
              </a:rPr>
              <a:t>official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correlation of evidence to the</a:t>
            </a:r>
            <a:r>
              <a:rPr sz="1941" spc="-4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941">
              <a:latin typeface="Arial"/>
              <a:cs typeface="Arial"/>
            </a:endParaRPr>
          </a:p>
          <a:p>
            <a:pPr marL="318824" marR="855054" indent="-307618">
              <a:lnSpc>
                <a:spcPts val="2100"/>
              </a:lnSpc>
              <a:spcBef>
                <a:spcPts val="175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This will be the most complete correlation of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system  evidence to the models to this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endParaRPr sz="1941">
              <a:latin typeface="Arial"/>
              <a:cs typeface="Arial"/>
            </a:endParaRPr>
          </a:p>
          <a:p>
            <a:pPr marL="318824" indent="-307618">
              <a:spcBef>
                <a:spcPts val="1319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This translation of evidence to the models is a key</a:t>
            </a:r>
            <a:r>
              <a:rPr sz="1941" spc="-7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endParaRPr sz="1941">
              <a:latin typeface="Arial"/>
              <a:cs typeface="Arial"/>
            </a:endParaRPr>
          </a:p>
          <a:p>
            <a:pPr marL="318824" marR="34180" indent="-307618">
              <a:lnSpc>
                <a:spcPts val="2100"/>
              </a:lnSpc>
              <a:spcBef>
                <a:spcPts val="1760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Evidence that confirms vulnerabilities and attack vectors,</a:t>
            </a:r>
            <a:r>
              <a:rPr sz="1941" spc="-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at  a minimum, will be restricted and in most cases, classified,  even for an unclassified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1941">
              <a:latin typeface="Arial"/>
              <a:cs typeface="Arial"/>
            </a:endParaRPr>
          </a:p>
          <a:p>
            <a:pPr marL="616356" marR="4483" indent="-297532">
              <a:lnSpc>
                <a:spcPts val="1906"/>
              </a:lnSpc>
              <a:spcBef>
                <a:spcPts val="521"/>
              </a:spcBef>
              <a:tabLst>
                <a:tab pos="615796" algn="l"/>
              </a:tabLst>
            </a:pPr>
            <a:r>
              <a:rPr sz="1941" spc="-507" dirty="0">
                <a:solidFill>
                  <a:srgbClr val="215D77"/>
                </a:solidFill>
                <a:latin typeface="Arial"/>
                <a:cs typeface="Arial"/>
              </a:rPr>
              <a:t>	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Will also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cause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the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correlation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the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evidence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to the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models to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also be restricted or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classified</a:t>
            </a:r>
            <a:endParaRPr sz="1765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144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206" y="1055156"/>
            <a:ext cx="4574241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31" dirty="0"/>
              <a:t>Validation</a:t>
            </a:r>
            <a:r>
              <a:rPr spc="-287" dirty="0"/>
              <a:t> </a:t>
            </a:r>
            <a:r>
              <a:rPr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61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83977"/>
            <a:ext cx="6921874" cy="3504993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318824" indent="-307618">
              <a:spcBef>
                <a:spcPts val="101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spc="-40" dirty="0">
                <a:solidFill>
                  <a:srgbClr val="585858"/>
                </a:solidFill>
                <a:latin typeface="Arial"/>
                <a:cs typeface="Arial"/>
              </a:rPr>
              <a:t>Two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independent</a:t>
            </a:r>
            <a:r>
              <a:rPr sz="1941" spc="4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assessors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110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One with no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assessment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experience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106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One experienced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assessor</a:t>
            </a:r>
            <a:endParaRPr sz="1765">
              <a:latin typeface="Arial"/>
              <a:cs typeface="Arial"/>
            </a:endParaRPr>
          </a:p>
          <a:p>
            <a:pPr marL="318824" indent="-307618">
              <a:spcBef>
                <a:spcPts val="131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endParaRPr sz="1941">
              <a:latin typeface="Arial"/>
              <a:cs typeface="Arial"/>
            </a:endParaRPr>
          </a:p>
          <a:p>
            <a:pPr marL="616356" marR="180424" lvl="1" indent="-297532">
              <a:lnSpc>
                <a:spcPts val="1906"/>
              </a:lnSpc>
              <a:spcBef>
                <a:spcPts val="525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Conducted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an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assessment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a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Department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Defense (DoD)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765">
              <a:latin typeface="Arial"/>
              <a:cs typeface="Arial"/>
            </a:endParaRPr>
          </a:p>
          <a:p>
            <a:pPr marL="616356" marR="4483" lvl="1" indent="-297532">
              <a:lnSpc>
                <a:spcPts val="1906"/>
              </a:lnSpc>
              <a:spcBef>
                <a:spcPts val="529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Experienced assessor measured extent of advancement of 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assessor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with no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experience gained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as a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result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implementing 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MM against same inexperienced 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assessor’s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expected  advancement without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MM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110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Experienced assessor provided assessment of</a:t>
            </a:r>
            <a:r>
              <a:rPr sz="17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MM</a:t>
            </a:r>
            <a:endParaRPr sz="1765">
              <a:latin typeface="Arial"/>
              <a:cs typeface="Arial"/>
            </a:endParaRPr>
          </a:p>
          <a:p>
            <a:pPr marL="616356" lvl="1" indent="-297532">
              <a:spcBef>
                <a:spcPts val="106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Inexperienced assessor provided assessment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765" spc="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MM</a:t>
            </a:r>
            <a:endParaRPr sz="1765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3180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017" y="1055156"/>
            <a:ext cx="5328957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Approach</a:t>
            </a:r>
            <a:r>
              <a:rPr spc="-75" dirty="0"/>
              <a:t> </a:t>
            </a:r>
            <a:r>
              <a:rPr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62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618981"/>
            <a:ext cx="6901703" cy="3543655"/>
          </a:xfrm>
          <a:prstGeom prst="rect">
            <a:avLst/>
          </a:prstGeom>
        </p:spPr>
        <p:txBody>
          <a:bodyPr vert="horz" wrap="square" lIns="0" tIns="178174" rIns="0" bIns="0" rtlCol="0">
            <a:spAutoFit/>
          </a:bodyPr>
          <a:lstStyle/>
          <a:p>
            <a:pPr marL="318824" indent="-307618">
              <a:spcBef>
                <a:spcPts val="140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Inexperienced assessor starts assessment as a team of</a:t>
            </a:r>
            <a:r>
              <a:rPr sz="1941" spc="-7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one</a:t>
            </a:r>
            <a:endParaRPr sz="1941">
              <a:latin typeface="Arial"/>
              <a:cs typeface="Arial"/>
            </a:endParaRPr>
          </a:p>
          <a:p>
            <a:pPr marL="318824" indent="-307618">
              <a:spcBef>
                <a:spcPts val="1319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Experienced assessor joins</a:t>
            </a:r>
            <a:r>
              <a:rPr sz="1941" spc="-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team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106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Analyzes approach of in-progress</a:t>
            </a:r>
            <a:r>
              <a:rPr sz="1765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assessment</a:t>
            </a:r>
            <a:endParaRPr sz="1765">
              <a:latin typeface="Arial"/>
              <a:cs typeface="Arial"/>
            </a:endParaRPr>
          </a:p>
          <a:p>
            <a:pPr marL="865701" lvl="2" indent="-249344">
              <a:spcBef>
                <a:spcPts val="163"/>
              </a:spcBef>
              <a:buClr>
                <a:srgbClr val="6FB7D7"/>
              </a:buClr>
              <a:buSzPct val="107894"/>
              <a:buChar char=""/>
              <a:tabLst>
                <a:tab pos="865701" algn="l"/>
                <a:tab pos="866261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Determines extent of assessment</a:t>
            </a:r>
            <a:r>
              <a:rPr sz="1677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progress</a:t>
            </a:r>
            <a:endParaRPr sz="1677">
              <a:latin typeface="Arial"/>
              <a:cs typeface="Arial"/>
            </a:endParaRPr>
          </a:p>
          <a:p>
            <a:pPr marL="865701" lvl="2" indent="-249344">
              <a:spcBef>
                <a:spcPts val="172"/>
              </a:spcBef>
              <a:buClr>
                <a:srgbClr val="6FB7D7"/>
              </a:buClr>
              <a:buSzPct val="107894"/>
              <a:buChar char=""/>
              <a:tabLst>
                <a:tab pos="865701" algn="l"/>
                <a:tab pos="866261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Conducts</a:t>
            </a:r>
            <a:r>
              <a:rPr sz="1677" spc="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comparison</a:t>
            </a:r>
            <a:endParaRPr sz="1677">
              <a:latin typeface="Arial"/>
              <a:cs typeface="Arial"/>
            </a:endParaRPr>
          </a:p>
          <a:p>
            <a:pPr marL="1125691" marR="72282" lvl="3" indent="-259990">
              <a:lnSpc>
                <a:spcPts val="1623"/>
              </a:lnSpc>
              <a:spcBef>
                <a:spcPts val="529"/>
              </a:spcBef>
              <a:buClr>
                <a:srgbClr val="215D77"/>
              </a:buClr>
              <a:buSzPct val="108823"/>
              <a:buChar char=""/>
              <a:tabLst>
                <a:tab pos="1125691" algn="l"/>
                <a:tab pos="1126251" algn="l"/>
              </a:tabLst>
            </a:pP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Extent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inexperienced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assessor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was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expected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to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accomplish without 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methodology and</a:t>
            </a:r>
            <a:r>
              <a:rPr sz="1500" spc="4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  <a:p>
            <a:pPr marL="1125691" lvl="3" indent="-259990">
              <a:spcBef>
                <a:spcPts val="190"/>
              </a:spcBef>
              <a:buClr>
                <a:srgbClr val="215D77"/>
              </a:buClr>
              <a:buSzPct val="108823"/>
              <a:buChar char=""/>
              <a:tabLst>
                <a:tab pos="1125691" algn="l"/>
                <a:tab pos="1126251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Extent actually</a:t>
            </a:r>
            <a:r>
              <a:rPr sz="15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accomplished</a:t>
            </a:r>
            <a:endParaRPr sz="1500">
              <a:latin typeface="Arial"/>
              <a:cs typeface="Arial"/>
            </a:endParaRPr>
          </a:p>
          <a:p>
            <a:pPr marL="616356" marR="588901" lvl="1" indent="-297532">
              <a:lnSpc>
                <a:spcPts val="1906"/>
              </a:lnSpc>
              <a:spcBef>
                <a:spcPts val="521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Analyzes methodology and models in comparison to prior 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assessment methodologies implemented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765" spc="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assessor</a:t>
            </a:r>
            <a:endParaRPr sz="1765">
              <a:latin typeface="Arial"/>
              <a:cs typeface="Arial"/>
            </a:endParaRPr>
          </a:p>
          <a:p>
            <a:pPr marL="318824" indent="-307618">
              <a:spcBef>
                <a:spcPts val="1324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Both assessors provide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reports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449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666" y="1055156"/>
            <a:ext cx="5175437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31" dirty="0"/>
              <a:t>Validation</a:t>
            </a:r>
            <a:r>
              <a:rPr spc="-282" dirty="0"/>
              <a:t> </a:t>
            </a:r>
            <a:r>
              <a:rPr dirty="0"/>
              <a:t>Assessment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63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83977"/>
            <a:ext cx="6920753" cy="3252255"/>
          </a:xfrm>
          <a:prstGeom prst="rect">
            <a:avLst/>
          </a:prstGeom>
        </p:spPr>
        <p:txBody>
          <a:bodyPr vert="horz" wrap="square" lIns="0" tIns="68916" rIns="0" bIns="0" rtlCol="0">
            <a:spAutoFit/>
          </a:bodyPr>
          <a:lstStyle/>
          <a:p>
            <a:pPr marL="318824" marR="4483" indent="-307618">
              <a:lnSpc>
                <a:spcPts val="2100"/>
              </a:lnSpc>
              <a:spcBef>
                <a:spcPts val="543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Defense Advanced Research Projects Agency</a:t>
            </a:r>
            <a:r>
              <a:rPr sz="1941" spc="-29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(DARPA) 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High Assurance Cyber Military System (HACMS)</a:t>
            </a:r>
            <a:r>
              <a:rPr sz="1941" spc="-16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project</a:t>
            </a:r>
            <a:endParaRPr sz="1941">
              <a:latin typeface="Arial"/>
              <a:cs typeface="Arial"/>
            </a:endParaRPr>
          </a:p>
          <a:p>
            <a:pPr marL="616356" lvl="1" indent="-297532">
              <a:spcBef>
                <a:spcPts val="106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Partner effort among academia, </a:t>
            </a:r>
            <a:r>
              <a:rPr sz="1765" spc="-22" dirty="0">
                <a:solidFill>
                  <a:srgbClr val="585858"/>
                </a:solidFill>
                <a:latin typeface="Arial"/>
                <a:cs typeface="Arial"/>
              </a:rPr>
              <a:t>industry,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and the</a:t>
            </a:r>
            <a:r>
              <a:rPr sz="1765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9" dirty="0">
                <a:solidFill>
                  <a:srgbClr val="585858"/>
                </a:solidFill>
                <a:latin typeface="Arial"/>
                <a:cs typeface="Arial"/>
              </a:rPr>
              <a:t>USG</a:t>
            </a:r>
            <a:endParaRPr sz="1765">
              <a:latin typeface="Arial"/>
              <a:cs typeface="Arial"/>
            </a:endParaRPr>
          </a:p>
          <a:p>
            <a:pPr marL="616356" marR="786695" lvl="1" indent="-297532">
              <a:lnSpc>
                <a:spcPts val="1906"/>
              </a:lnSpc>
              <a:spcBef>
                <a:spcPts val="521"/>
              </a:spcBef>
              <a:buClr>
                <a:srgbClr val="215D77"/>
              </a:buClr>
              <a:buSzPct val="110000"/>
              <a:buChar char=""/>
              <a:tabLst>
                <a:tab pos="615796" algn="l"/>
                <a:tab pos="616356" algn="l"/>
              </a:tabLst>
            </a:pP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Demonstrate the cyber security and financial benefits of  implementing high assurance aspects within a</a:t>
            </a:r>
            <a:r>
              <a:rPr sz="1765" spc="7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1765">
              <a:latin typeface="Arial"/>
              <a:cs typeface="Arial"/>
            </a:endParaRPr>
          </a:p>
          <a:p>
            <a:pPr lvl="1">
              <a:spcBef>
                <a:spcPts val="35"/>
              </a:spcBef>
              <a:buClr>
                <a:srgbClr val="215D77"/>
              </a:buClr>
              <a:buFont typeface="Arial"/>
              <a:buChar char=""/>
            </a:pPr>
            <a:endParaRPr sz="1500">
              <a:latin typeface="Times New Roman"/>
              <a:cs typeface="Times New Roman"/>
            </a:endParaRPr>
          </a:p>
          <a:p>
            <a:pPr marL="318824" marR="437612" indent="-307618">
              <a:lnSpc>
                <a:spcPts val="2100"/>
              </a:lnSpc>
              <a:spcBef>
                <a:spcPts val="4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An assessment conducted of HACMS implemented on</a:t>
            </a:r>
            <a:r>
              <a:rPr sz="1941" spc="-8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  COTS quad-copter using the MM</a:t>
            </a:r>
            <a:endParaRPr sz="1941">
              <a:latin typeface="Arial"/>
              <a:cs typeface="Arial"/>
            </a:endParaRPr>
          </a:p>
          <a:p>
            <a:pPr marL="318824" marR="622520" indent="-307618">
              <a:lnSpc>
                <a:spcPts val="2100"/>
              </a:lnSpc>
              <a:spcBef>
                <a:spcPts val="1756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assessment conducted using Flaw Hypothesis  Methodology with possible verification of a very limited  number of possible</a:t>
            </a:r>
            <a:r>
              <a:rPr sz="1941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flaw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43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432" y="1055156"/>
            <a:ext cx="4599454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31" dirty="0"/>
              <a:t>Validation</a:t>
            </a:r>
            <a:r>
              <a:rPr spc="-66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64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66495"/>
            <a:ext cx="6519022" cy="337856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18824" indent="-307618">
              <a:spcBef>
                <a:spcPts val="119"/>
              </a:spcBef>
              <a:buClr>
                <a:srgbClr val="6FB7D7"/>
              </a:buClr>
              <a:buSzPct val="107894"/>
              <a:buChar char=""/>
              <a:tabLst>
                <a:tab pos="318824" algn="l"/>
                <a:tab pos="319385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Inexperienced</a:t>
            </a:r>
            <a:r>
              <a:rPr sz="1677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assessor</a:t>
            </a:r>
            <a:endParaRPr sz="1677">
              <a:latin typeface="Arial"/>
              <a:cs typeface="Arial"/>
            </a:endParaRPr>
          </a:p>
          <a:p>
            <a:pPr marL="616356" lvl="1" indent="-297532">
              <a:spcBef>
                <a:spcPts val="18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Assessors could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reference the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future</a:t>
            </a:r>
            <a:r>
              <a:rPr sz="1500" spc="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assessments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13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Assessors could keep lists of the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that will grow with</a:t>
            </a:r>
            <a:r>
              <a:rPr sz="1500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time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9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Significantly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advanced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ability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and confidence to conduct</a:t>
            </a:r>
            <a:r>
              <a:rPr sz="1500" spc="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assessments</a:t>
            </a:r>
            <a:endParaRPr sz="1500">
              <a:latin typeface="Arial"/>
              <a:cs typeface="Arial"/>
            </a:endParaRPr>
          </a:p>
          <a:p>
            <a:pPr marL="318824" indent="-307618">
              <a:spcBef>
                <a:spcPts val="1196"/>
              </a:spcBef>
              <a:buClr>
                <a:srgbClr val="6FB7D7"/>
              </a:buClr>
              <a:buSzPct val="107894"/>
              <a:buChar char=""/>
              <a:tabLst>
                <a:tab pos="318824" algn="l"/>
                <a:tab pos="319385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Experienced</a:t>
            </a:r>
            <a:r>
              <a:rPr sz="1677" spc="1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assessor</a:t>
            </a:r>
            <a:endParaRPr sz="1677">
              <a:latin typeface="Arial"/>
              <a:cs typeface="Arial"/>
            </a:endParaRPr>
          </a:p>
          <a:p>
            <a:pPr marL="616356" lvl="1" indent="-297532">
              <a:spcBef>
                <a:spcPts val="18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 provide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standardized form for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communicating</a:t>
            </a:r>
            <a:r>
              <a:rPr sz="1500" spc="13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findings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9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Methodology and</a:t>
            </a:r>
            <a:r>
              <a:rPr sz="1500" spc="4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500">
              <a:latin typeface="Arial"/>
              <a:cs typeface="Arial"/>
            </a:endParaRPr>
          </a:p>
          <a:p>
            <a:pPr marL="865701" lvl="2" indent="-249344">
              <a:spcBef>
                <a:spcPts val="35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Greatly increased thoroughness for </a:t>
            </a:r>
            <a:r>
              <a:rPr sz="1412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first</a:t>
            </a:r>
            <a:r>
              <a:rPr sz="1412" spc="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assessment</a:t>
            </a:r>
            <a:endParaRPr sz="1412">
              <a:latin typeface="Arial"/>
              <a:cs typeface="Arial"/>
            </a:endParaRPr>
          </a:p>
          <a:p>
            <a:pPr marL="865701" lvl="2" indent="-249344">
              <a:spcBef>
                <a:spcPts val="35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Inexperienced assessor further along than</a:t>
            </a:r>
            <a:r>
              <a:rPr sz="1412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expected</a:t>
            </a:r>
            <a:endParaRPr sz="1412">
              <a:latin typeface="Arial"/>
              <a:cs typeface="Arial"/>
            </a:endParaRPr>
          </a:p>
          <a:p>
            <a:pPr marL="318824" indent="-307618">
              <a:spcBef>
                <a:spcPts val="1196"/>
              </a:spcBef>
              <a:buClr>
                <a:srgbClr val="6FB7D7"/>
              </a:buClr>
              <a:buSzPct val="107894"/>
              <a:buChar char=""/>
              <a:tabLst>
                <a:tab pos="318824" algn="l"/>
                <a:tab pos="319385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Both assessors</a:t>
            </a:r>
            <a:endParaRPr sz="1677">
              <a:latin typeface="Arial"/>
              <a:cs typeface="Arial"/>
            </a:endParaRPr>
          </a:p>
          <a:p>
            <a:pPr marL="616356" lvl="1" indent="-297532">
              <a:spcBef>
                <a:spcPts val="13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MM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provides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good</a:t>
            </a:r>
            <a:r>
              <a:rPr sz="1500" spc="7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guidebook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9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Models characterize the</a:t>
            </a:r>
            <a:r>
              <a:rPr sz="1500" spc="6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9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Models scalable both in system complexity and model</a:t>
            </a:r>
            <a:r>
              <a:rPr sz="1500" spc="15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detail</a:t>
            </a:r>
            <a:endParaRPr sz="1500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746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545" y="1055156"/>
            <a:ext cx="5204012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31" dirty="0"/>
              <a:t>Validation</a:t>
            </a:r>
            <a:r>
              <a:rPr spc="-66" dirty="0"/>
              <a:t> </a:t>
            </a:r>
            <a:r>
              <a:rPr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65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766495"/>
            <a:ext cx="6896100" cy="312965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18824" indent="-307618">
              <a:spcBef>
                <a:spcPts val="119"/>
              </a:spcBef>
              <a:buClr>
                <a:srgbClr val="6FB7D7"/>
              </a:buClr>
              <a:buSzPct val="107894"/>
              <a:buChar char=""/>
              <a:tabLst>
                <a:tab pos="318824" algn="l"/>
                <a:tab pos="319385" algn="l"/>
              </a:tabLst>
            </a:pPr>
            <a:r>
              <a:rPr sz="1677" spc="-4" dirty="0">
                <a:solidFill>
                  <a:srgbClr val="585858"/>
                </a:solidFill>
                <a:latin typeface="Arial"/>
                <a:cs typeface="Arial"/>
              </a:rPr>
              <a:t>Conducted</a:t>
            </a:r>
            <a:endParaRPr sz="1677">
              <a:latin typeface="Arial"/>
              <a:cs typeface="Arial"/>
            </a:endParaRPr>
          </a:p>
          <a:p>
            <a:pPr marL="616356" lvl="1" indent="-297532">
              <a:spcBef>
                <a:spcPts val="18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Methodology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and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models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increase assessment</a:t>
            </a:r>
            <a:r>
              <a:rPr sz="1500" spc="13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thoroughness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13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Methodology is a </a:t>
            </a:r>
            <a:r>
              <a:rPr sz="1500" spc="-9" dirty="0">
                <a:solidFill>
                  <a:srgbClr val="585858"/>
                </a:solidFill>
                <a:latin typeface="Arial"/>
                <a:cs typeface="Arial"/>
              </a:rPr>
              <a:t>good guidebook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for conducting</a:t>
            </a:r>
            <a:r>
              <a:rPr sz="1500" spc="17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assessments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9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Models greatly improve objective characterization of the</a:t>
            </a:r>
            <a:r>
              <a:rPr sz="1500" spc="1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  <a:p>
            <a:pPr marL="616356" lvl="1" indent="-297532">
              <a:spcBef>
                <a:spcPts val="13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Models scalable both in system complexity and</a:t>
            </a:r>
            <a:r>
              <a:rPr sz="1500" spc="11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detail</a:t>
            </a:r>
            <a:endParaRPr sz="1500">
              <a:latin typeface="Arial"/>
              <a:cs typeface="Arial"/>
            </a:endParaRPr>
          </a:p>
          <a:p>
            <a:pPr marL="318824" indent="-307618">
              <a:spcBef>
                <a:spcPts val="1191"/>
              </a:spcBef>
              <a:buClr>
                <a:srgbClr val="6FB7D7"/>
              </a:buClr>
              <a:buSzPct val="107894"/>
              <a:buChar char=""/>
              <a:tabLst>
                <a:tab pos="318824" algn="l"/>
                <a:tab pos="319385" algn="l"/>
              </a:tabLst>
            </a:pP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Informal </a:t>
            </a:r>
            <a:r>
              <a:rPr sz="1677" spc="-13" dirty="0">
                <a:solidFill>
                  <a:srgbClr val="585858"/>
                </a:solidFill>
                <a:latin typeface="Arial"/>
                <a:cs typeface="Arial"/>
              </a:rPr>
              <a:t>Validations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by their</a:t>
            </a:r>
            <a:r>
              <a:rPr sz="1677" spc="4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77" dirty="0">
                <a:solidFill>
                  <a:srgbClr val="585858"/>
                </a:solidFill>
                <a:latin typeface="Arial"/>
                <a:cs typeface="Arial"/>
              </a:rPr>
              <a:t>request</a:t>
            </a:r>
            <a:endParaRPr sz="1677">
              <a:latin typeface="Arial"/>
              <a:cs typeface="Arial"/>
            </a:endParaRPr>
          </a:p>
          <a:p>
            <a:pPr marL="616356" lvl="1" indent="-297532">
              <a:spcBef>
                <a:spcPts val="18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Designated</a:t>
            </a:r>
            <a:r>
              <a:rPr sz="1500" spc="-6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AO</a:t>
            </a:r>
            <a:endParaRPr sz="1500">
              <a:latin typeface="Arial"/>
              <a:cs typeface="Arial"/>
            </a:endParaRPr>
          </a:p>
          <a:p>
            <a:pPr marL="865701" marR="4483" lvl="2" indent="-249344">
              <a:lnSpc>
                <a:spcPct val="78800"/>
              </a:lnSpc>
              <a:spcBef>
                <a:spcPts val="427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Will use models to guide assessors to the level of characterization provided  by</a:t>
            </a:r>
            <a:r>
              <a:rPr sz="1412" spc="-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412">
              <a:latin typeface="Arial"/>
              <a:cs typeface="Arial"/>
            </a:endParaRPr>
          </a:p>
          <a:p>
            <a:pPr marL="865701" lvl="2" indent="-249344">
              <a:spcBef>
                <a:spcPts val="62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Will use methodology as guide in requesting information from</a:t>
            </a:r>
            <a:r>
              <a:rPr sz="1412" spc="2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assessors</a:t>
            </a:r>
            <a:endParaRPr sz="1412">
              <a:latin typeface="Arial"/>
              <a:cs typeface="Arial"/>
            </a:endParaRPr>
          </a:p>
          <a:p>
            <a:pPr marL="616356" lvl="1" indent="-297532">
              <a:spcBef>
                <a:spcPts val="4"/>
              </a:spcBef>
              <a:buClr>
                <a:srgbClr val="215D77"/>
              </a:buClr>
              <a:buSzPct val="108823"/>
              <a:buChar char=""/>
              <a:tabLst>
                <a:tab pos="615796" algn="l"/>
                <a:tab pos="616356" algn="l"/>
              </a:tabLst>
            </a:pP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Experienced</a:t>
            </a:r>
            <a:r>
              <a:rPr sz="1500" spc="-57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585858"/>
                </a:solidFill>
                <a:latin typeface="Arial"/>
                <a:cs typeface="Arial"/>
              </a:rPr>
              <a:t>Assessor</a:t>
            </a:r>
            <a:endParaRPr sz="1500">
              <a:latin typeface="Arial"/>
              <a:cs typeface="Arial"/>
            </a:endParaRPr>
          </a:p>
          <a:p>
            <a:pPr marL="865701" lvl="2" indent="-249344">
              <a:spcBef>
                <a:spcPts val="35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Had never considered level of thoroughness provided by</a:t>
            </a:r>
            <a:r>
              <a:rPr sz="1412" spc="9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models</a:t>
            </a:r>
            <a:endParaRPr sz="1412">
              <a:latin typeface="Arial"/>
              <a:cs typeface="Arial"/>
            </a:endParaRPr>
          </a:p>
          <a:p>
            <a:pPr marL="865701" lvl="2" indent="-249344">
              <a:spcBef>
                <a:spcPts val="31"/>
              </a:spcBef>
              <a:buClr>
                <a:srgbClr val="6FB7D7"/>
              </a:buClr>
              <a:buSzPct val="109375"/>
              <a:buChar char=""/>
              <a:tabLst>
                <a:tab pos="865701" algn="l"/>
                <a:tab pos="866261" algn="l"/>
              </a:tabLst>
            </a:pP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Will use methodology and models on future</a:t>
            </a:r>
            <a:r>
              <a:rPr sz="1412" spc="3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12" spc="-4" dirty="0">
                <a:solidFill>
                  <a:srgbClr val="585858"/>
                </a:solidFill>
                <a:latin typeface="Arial"/>
                <a:cs typeface="Arial"/>
              </a:rPr>
              <a:t>assessment</a:t>
            </a:r>
            <a:endParaRPr sz="1412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9424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6164" y="1055156"/>
            <a:ext cx="2851337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Future</a:t>
            </a:r>
            <a:r>
              <a:rPr spc="-62" dirty="0"/>
              <a:t> </a:t>
            </a:r>
            <a:r>
              <a:rPr spc="-22" dirty="0"/>
              <a:t>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66</a:t>
            </a:fld>
            <a:endParaRPr spc="-4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9162" y="1215762"/>
            <a:ext cx="6958853" cy="4416141"/>
          </a:xfrm>
          <a:prstGeom prst="rect">
            <a:avLst/>
          </a:prstGeom>
        </p:spPr>
        <p:txBody>
          <a:bodyPr vert="horz" wrap="square" lIns="0" tIns="174812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18824" indent="-307618">
              <a:lnSpc>
                <a:spcPct val="100000"/>
              </a:lnSpc>
              <a:spcBef>
                <a:spcPts val="137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Map MM to NIST 800.53 R4 Security</a:t>
            </a:r>
            <a:r>
              <a:rPr spc="-18" dirty="0"/>
              <a:t> </a:t>
            </a:r>
            <a:r>
              <a:rPr spc="-9" dirty="0"/>
              <a:t>Controls</a:t>
            </a:r>
          </a:p>
          <a:p>
            <a:pPr marL="318824" indent="-307618">
              <a:lnSpc>
                <a:spcPct val="100000"/>
              </a:lnSpc>
              <a:spcBef>
                <a:spcPts val="129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Abstract NIST 800.53 R4 Security</a:t>
            </a:r>
            <a:r>
              <a:rPr spc="-31" dirty="0"/>
              <a:t> </a:t>
            </a:r>
            <a:r>
              <a:rPr spc="-9" dirty="0"/>
              <a:t>Controls</a:t>
            </a:r>
          </a:p>
          <a:p>
            <a:pPr marL="318824" indent="-307618">
              <a:lnSpc>
                <a:spcPct val="100000"/>
              </a:lnSpc>
              <a:spcBef>
                <a:spcPts val="1302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Map MM to Abstracted Security</a:t>
            </a:r>
            <a:r>
              <a:rPr spc="-97" dirty="0"/>
              <a:t> </a:t>
            </a:r>
            <a:r>
              <a:rPr spc="-9" dirty="0"/>
              <a:t>Controls</a:t>
            </a:r>
          </a:p>
          <a:p>
            <a:pPr marL="318824" indent="-307618">
              <a:lnSpc>
                <a:spcPct val="100000"/>
              </a:lnSpc>
              <a:spcBef>
                <a:spcPts val="129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Additional</a:t>
            </a:r>
            <a:r>
              <a:rPr spc="18" dirty="0"/>
              <a:t> </a:t>
            </a:r>
            <a:r>
              <a:rPr spc="-9" dirty="0"/>
              <a:t>Models</a:t>
            </a:r>
          </a:p>
          <a:p>
            <a:pPr marL="318824" marR="4483" indent="-307618">
              <a:lnSpc>
                <a:spcPts val="2285"/>
              </a:lnSpc>
              <a:spcBef>
                <a:spcPts val="1765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Determine the optimal approach to document the  </a:t>
            </a:r>
            <a:r>
              <a:rPr spc="-9" dirty="0"/>
              <a:t>models</a:t>
            </a:r>
          </a:p>
          <a:p>
            <a:pPr marL="318824" indent="-307618">
              <a:lnSpc>
                <a:spcPct val="100000"/>
              </a:lnSpc>
              <a:spcBef>
                <a:spcPts val="1306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Implement Mathematical</a:t>
            </a:r>
            <a:r>
              <a:rPr spc="35" dirty="0"/>
              <a:t> </a:t>
            </a:r>
            <a:r>
              <a:rPr spc="-9" dirty="0"/>
              <a:t>Probabilities</a:t>
            </a:r>
          </a:p>
          <a:p>
            <a:pPr marL="318824" indent="-307618">
              <a:lnSpc>
                <a:spcPct val="100000"/>
              </a:lnSpc>
              <a:spcBef>
                <a:spcPts val="1297"/>
              </a:spcBef>
              <a:buClr>
                <a:srgbClr val="6FB7D7"/>
              </a:buClr>
              <a:buSzPct val="108333"/>
              <a:buChar char=""/>
              <a:tabLst>
                <a:tab pos="318824" algn="l"/>
                <a:tab pos="319385" algn="l"/>
              </a:tabLst>
            </a:pPr>
            <a:r>
              <a:rPr spc="-4" dirty="0"/>
              <a:t>Map MM to </a:t>
            </a:r>
            <a:r>
              <a:rPr spc="-9" dirty="0"/>
              <a:t>DO-178C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634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791" y="1055156"/>
            <a:ext cx="2229410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67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1092797" y="1813559"/>
            <a:ext cx="6941484" cy="3162065"/>
          </a:xfrm>
          <a:prstGeom prst="rect">
            <a:avLst/>
          </a:prstGeom>
        </p:spPr>
        <p:txBody>
          <a:bodyPr vert="horz" wrap="square" lIns="0" tIns="45384" rIns="0" bIns="0" rtlCol="0">
            <a:spAutoFit/>
          </a:bodyPr>
          <a:lstStyle/>
          <a:p>
            <a:pPr marL="318824" marR="4483" indent="-307618">
              <a:lnSpc>
                <a:spcPts val="2330"/>
              </a:lnSpc>
              <a:spcBef>
                <a:spcPts val="357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This dissertation presents an assessment </a:t>
            </a:r>
            <a:r>
              <a:rPr sz="1941" spc="-13" dirty="0">
                <a:solidFill>
                  <a:srgbClr val="585858"/>
                </a:solidFill>
                <a:latin typeface="Arial"/>
                <a:cs typeface="Arial"/>
              </a:rPr>
              <a:t>methodology,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 MM, that complements existing assessment methodologies,  mathematical models to provide objective characterization</a:t>
            </a:r>
            <a:r>
              <a:rPr sz="1941" spc="-6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of  a system, situational state perspectives into assessments,  and separated technical and operational</a:t>
            </a:r>
            <a:r>
              <a:rPr sz="1941" spc="-18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assessments</a:t>
            </a:r>
            <a:endParaRPr sz="1941">
              <a:latin typeface="Arial"/>
              <a:cs typeface="Arial"/>
            </a:endParaRPr>
          </a:p>
          <a:p>
            <a:pPr marL="318824" marR="346280" indent="-307618">
              <a:lnSpc>
                <a:spcPts val="2330"/>
              </a:lnSpc>
              <a:spcBef>
                <a:spcPts val="1765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These were validated by a team of assessor consisting</a:t>
            </a:r>
            <a:r>
              <a:rPr sz="1941" spc="-7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of  personnel with mixed levels of assessment</a:t>
            </a:r>
            <a:r>
              <a:rPr sz="1941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experience</a:t>
            </a:r>
            <a:endParaRPr sz="1941">
              <a:latin typeface="Arial"/>
              <a:cs typeface="Arial"/>
            </a:endParaRPr>
          </a:p>
          <a:p>
            <a:pPr marL="318824" marR="1468609" indent="-307618">
              <a:lnSpc>
                <a:spcPts val="2330"/>
              </a:lnSpc>
              <a:spcBef>
                <a:spcPts val="1760"/>
              </a:spcBef>
              <a:buClr>
                <a:srgbClr val="6FB7D7"/>
              </a:buClr>
              <a:buSzPct val="109090"/>
              <a:buChar char=""/>
              <a:tabLst>
                <a:tab pos="318824" algn="l"/>
                <a:tab pos="319385" algn="l"/>
              </a:tabLst>
            </a:pP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The same team has proven the usefulness</a:t>
            </a:r>
            <a:r>
              <a:rPr sz="1941" spc="-66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and  objectiveness of the</a:t>
            </a:r>
            <a:r>
              <a:rPr sz="1941" spc="-22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srgbClr val="585858"/>
                </a:solidFill>
                <a:latin typeface="Arial"/>
                <a:cs typeface="Arial"/>
              </a:rPr>
              <a:t>MM</a:t>
            </a:r>
            <a:endParaRPr sz="1941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089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756" y="1055156"/>
            <a:ext cx="4523254" cy="519147"/>
          </a:xfrm>
          <a:prstGeom prst="rect">
            <a:avLst/>
          </a:prstGeom>
        </p:spPr>
        <p:txBody>
          <a:bodyPr vert="horz" wrap="square" lIns="0" tIns="11206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Contact</a:t>
            </a:r>
            <a:r>
              <a:rPr spc="-84" dirty="0"/>
              <a:t> </a:t>
            </a:r>
            <a:r>
              <a:rPr dirty="0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7827981" y="5875135"/>
            <a:ext cx="4941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pc="-4" dirty="0"/>
              <a:pPr marL="22413">
                <a:lnSpc>
                  <a:spcPts val="3599"/>
                </a:lnSpc>
              </a:pPr>
              <a:t>68</a:t>
            </a:fld>
            <a:endParaRPr spc="-4" dirty="0"/>
          </a:p>
        </p:txBody>
      </p:sp>
      <p:sp>
        <p:nvSpPr>
          <p:cNvPr id="3" name="object 3"/>
          <p:cNvSpPr txBox="1"/>
          <p:nvPr/>
        </p:nvSpPr>
        <p:spPr>
          <a:xfrm>
            <a:off x="3185159" y="3477633"/>
            <a:ext cx="2772896" cy="149140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556402">
              <a:spcBef>
                <a:spcPts val="88"/>
              </a:spcBef>
            </a:pP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Jennifer</a:t>
            </a:r>
            <a:r>
              <a:rPr sz="2118" spc="-53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585858"/>
                </a:solidFill>
                <a:latin typeface="Arial"/>
                <a:cs typeface="Arial"/>
              </a:rPr>
              <a:t>Guild</a:t>
            </a:r>
            <a:endParaRPr sz="2118">
              <a:latin typeface="Arial"/>
              <a:cs typeface="Arial"/>
            </a:endParaRPr>
          </a:p>
          <a:p>
            <a:pPr marL="11206" marR="4483" algn="ctr">
              <a:lnSpc>
                <a:spcPts val="4306"/>
              </a:lnSpc>
              <a:spcBef>
                <a:spcPts val="432"/>
              </a:spcBef>
            </a:pPr>
            <a:r>
              <a:rPr sz="2118" u="heavy" spc="-4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3"/>
              </a:rPr>
              <a:t>jennife</a:t>
            </a:r>
            <a:r>
              <a:rPr sz="2118" u="heavy" spc="-119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3"/>
              </a:rPr>
              <a:t>r</a:t>
            </a:r>
            <a:r>
              <a:rPr sz="2118" u="heavy" spc="-4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3"/>
              </a:rPr>
              <a:t>.guild@nav</a:t>
            </a:r>
            <a:r>
              <a:rPr sz="2118" u="heavy" spc="-159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3"/>
              </a:rPr>
              <a:t>y</a:t>
            </a:r>
            <a:r>
              <a:rPr sz="2118" u="heavy" spc="-4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  <a:hlinkClick r:id="rId3"/>
              </a:rPr>
              <a:t>.mil </a:t>
            </a:r>
            <a:r>
              <a:rPr sz="2118" spc="-4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118" spc="-4" dirty="0">
                <a:solidFill>
                  <a:srgbClr val="585858"/>
                </a:solidFill>
                <a:latin typeface="Arial"/>
                <a:cs typeface="Arial"/>
              </a:rPr>
              <a:t>843-408-1715</a:t>
            </a:r>
            <a:endParaRPr sz="2118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79743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02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Background: Considerations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Assessors must consider that the level of robustness  required for each system is dependent upon dynamic  factors, such as:</a:t>
            </a:r>
          </a:p>
          <a:p>
            <a:pPr lvl="1"/>
            <a:r>
              <a:rPr lang="en-US" smtClean="0"/>
              <a:t>Operational environment</a:t>
            </a:r>
          </a:p>
          <a:p>
            <a:pPr lvl="1"/>
            <a:r>
              <a:rPr lang="en-US" smtClean="0"/>
              <a:t>Threat source interest</a:t>
            </a:r>
          </a:p>
          <a:p>
            <a:r>
              <a:rPr lang="en-US" smtClean="0"/>
              <a:t>Operational environments fall into one of two major  categories:</a:t>
            </a:r>
          </a:p>
          <a:p>
            <a:pPr lvl="1"/>
            <a:r>
              <a:rPr lang="en-US" smtClean="0"/>
              <a:t>Mobile, which is anything maneuverable on land, on or through  water, in air, or in space (Submarine, Satellite, Smart Watch,  etc.)</a:t>
            </a:r>
          </a:p>
          <a:p>
            <a:pPr lvl="1"/>
            <a:r>
              <a:rPr lang="en-US" smtClean="0"/>
              <a:t>Stationary/land based (Network Operations Center, desktop,  etc.)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7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97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Statement(s) – part1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Hinder reciprocity</a:t>
            </a:r>
          </a:p>
          <a:p>
            <a:pPr lvl="1"/>
            <a:r>
              <a:rPr lang="en-US" smtClean="0"/>
              <a:t>A single instantiation’s operational requirements,  vulnerabilities, constraints, countermeasures, threat  assessments, assessment approach, assessment  evidence, and assessment results imposed onto all  subsequent implementers</a:t>
            </a:r>
          </a:p>
          <a:p>
            <a:pPr lvl="1"/>
            <a:r>
              <a:rPr lang="en-US" smtClean="0"/>
              <a:t>No separation of technical and operational assessments</a:t>
            </a:r>
          </a:p>
          <a:p>
            <a:r>
              <a:rPr lang="en-US" smtClean="0"/>
              <a:t>Subjective (dependent upon assessor’s experience)</a:t>
            </a:r>
          </a:p>
          <a:p>
            <a:r>
              <a:rPr lang="en-US" smtClean="0"/>
              <a:t>Do not take operational states into account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8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387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Statement(s) – part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Currently, no assessment methodology or risk acceptance process  in use or previously in use by the DoD or IC:</a:t>
            </a:r>
          </a:p>
          <a:p>
            <a:pPr lvl="1"/>
            <a:r>
              <a:rPr lang="en-US" smtClean="0"/>
              <a:t>Provides model(s) for assessing systems</a:t>
            </a:r>
          </a:p>
          <a:p>
            <a:pPr lvl="1"/>
            <a:r>
              <a:rPr lang="en-US" smtClean="0"/>
              <a:t>Assesses technical and operational risk individually</a:t>
            </a:r>
          </a:p>
          <a:p>
            <a:r>
              <a:rPr lang="en-US" smtClean="0"/>
              <a:t>Need to increase consistency of assessments across DoD and IC</a:t>
            </a:r>
          </a:p>
          <a:p>
            <a:pPr lvl="1"/>
            <a:r>
              <a:rPr lang="en-US" smtClean="0"/>
              <a:t>Correlation of assessment evidence to models</a:t>
            </a:r>
          </a:p>
          <a:p>
            <a:pPr lvl="2"/>
            <a:r>
              <a:rPr lang="en-US" smtClean="0"/>
              <a:t>Provides greater knowledge transfer among assessors (Reciprocity)</a:t>
            </a:r>
          </a:p>
          <a:p>
            <a:pPr lvl="2"/>
            <a:r>
              <a:rPr lang="en-US" smtClean="0"/>
              <a:t>Provides greater detail of risk to Authorizing Official (AO)</a:t>
            </a:r>
          </a:p>
          <a:p>
            <a:pPr lvl="1"/>
            <a:r>
              <a:rPr lang="en-US" smtClean="0"/>
              <a:t>Separation of technical and operational risk</a:t>
            </a:r>
          </a:p>
          <a:p>
            <a:pPr lvl="2"/>
            <a:r>
              <a:rPr lang="en-US" smtClean="0"/>
              <a:t>Reduce assessment costs</a:t>
            </a:r>
          </a:p>
          <a:p>
            <a:pPr lvl="2"/>
            <a:r>
              <a:rPr lang="en-US" smtClean="0"/>
              <a:t>Allow better reuse of systems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052547" y="5875134"/>
            <a:ext cx="269501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13">
              <a:lnSpc>
                <a:spcPts val="3599"/>
              </a:lnSpc>
            </a:pPr>
            <a:fld id="{81D60167-4931-47E6-BA6A-407CBD079E47}" type="slidenum">
              <a:rPr sz="3177" spc="-4" dirty="0">
                <a:solidFill>
                  <a:srgbClr val="FFFFFF"/>
                </a:solidFill>
                <a:latin typeface="Arial"/>
                <a:cs typeface="Arial"/>
              </a:rPr>
              <a:pPr marL="22413">
                <a:lnSpc>
                  <a:spcPts val="3599"/>
                </a:lnSpc>
              </a:pPr>
              <a:t>9</a:t>
            </a:fld>
            <a:endParaRPr sz="3177">
              <a:latin typeface="Arial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5251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META_COURSE_ID" val="48v5BWPvwPx_course_id"/>
  <p:tag name="ARTICULATE_META_NAME" val="jimaf"/>
  <p:tag name="ARTICULATE_META_NAME_SET" val="True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2165106-k:\cnap\netsec course\lectures\module_0\lesson_1_course_overview.pptx"/>
  <p:tag name="ARTICULATE_PRESENTER_VERSION" val="8"/>
  <p:tag name="ARTICULATE_USED_PAGE_ORIENTATION" val="1"/>
  <p:tag name="ARTICULATE_USED_PAGE_SIZE" val="1"/>
  <p:tag name="ARTICULATE_PROJECT_OPEN" val="0"/>
  <p:tag name="ARTICULATE_SLIDE_COUNT" val="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ee58492c-7408-4409-b5d7-fc69e46ae5b4"/>
  <p:tag name="ARTICULATE_SLIDE_PAUSE" val="1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4104</TotalTime>
  <Words>4208</Words>
  <Application>Microsoft Macintosh PowerPoint</Application>
  <PresentationFormat>On-screen Show (4:3)</PresentationFormat>
  <Paragraphs>510</Paragraphs>
  <Slides>69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Calibri</vt:lpstr>
      <vt:lpstr>Calibri Light</vt:lpstr>
      <vt:lpstr>Symbol</vt:lpstr>
      <vt:lpstr>Times New Roman</vt:lpstr>
      <vt:lpstr>Arial</vt:lpstr>
      <vt:lpstr>PP_C5Modules_CC_License_standard</vt:lpstr>
      <vt:lpstr>  Module 4: Assessment</vt:lpstr>
      <vt:lpstr>An Assessment Methodology,  Models For Cyber Systems</vt:lpstr>
      <vt:lpstr>Overview</vt:lpstr>
      <vt:lpstr>Introduction</vt:lpstr>
      <vt:lpstr>Background: Cyber Systems</vt:lpstr>
      <vt:lpstr>Background: Current  Assessment Methodologies</vt:lpstr>
      <vt:lpstr>Background: Considerations</vt:lpstr>
      <vt:lpstr>Problem Statement(s) – part1</vt:lpstr>
      <vt:lpstr>Problem Statement(s) – part 2</vt:lpstr>
      <vt:lpstr>Assessment Methodology based  on Models</vt:lpstr>
      <vt:lpstr>Point of Models, Methodology</vt:lpstr>
      <vt:lpstr>Key Aspects – part 1</vt:lpstr>
      <vt:lpstr>Key Aspects – part 2</vt:lpstr>
      <vt:lpstr>Human Bias</vt:lpstr>
      <vt:lpstr>Modeling System’s States</vt:lpstr>
      <vt:lpstr>Modeling a System</vt:lpstr>
      <vt:lpstr>Mathematical Model Aspects</vt:lpstr>
      <vt:lpstr>Flaw Model Aspects</vt:lpstr>
      <vt:lpstr>Flaw Origin</vt:lpstr>
      <vt:lpstr>Quad-copter Example</vt:lpstr>
      <vt:lpstr>Flaw States</vt:lpstr>
      <vt:lpstr>Flaw Models Summary</vt:lpstr>
      <vt:lpstr>Quad-copter States</vt:lpstr>
      <vt:lpstr>QuadTest State Flaws  Example</vt:lpstr>
      <vt:lpstr>QuadEngaged State Flaws  Example</vt:lpstr>
      <vt:lpstr>Countermeasures and  Vulnerabilities</vt:lpstr>
      <vt:lpstr>Countermeasure and  Vulnerability Models</vt:lpstr>
      <vt:lpstr>Countermeasure and Vulnerability  Model Summary</vt:lpstr>
      <vt:lpstr>QuadEngaged State  Countermeasures Example</vt:lpstr>
      <vt:lpstr>Threat Model Aspects</vt:lpstr>
      <vt:lpstr>Threat Source Model Aspects</vt:lpstr>
      <vt:lpstr>Threat Source Capability  Model Aspects</vt:lpstr>
      <vt:lpstr>Threat Source Capability  Categorizations</vt:lpstr>
      <vt:lpstr>Threat Source Motivation  States</vt:lpstr>
      <vt:lpstr>Threat Models Summary</vt:lpstr>
      <vt:lpstr>Threat Source Motivation  Model Example</vt:lpstr>
      <vt:lpstr>Probabilities Model Aspects</vt:lpstr>
      <vt:lpstr>Probability Categorizations</vt:lpstr>
      <vt:lpstr>Probability States Model</vt:lpstr>
      <vt:lpstr>Probability Models Summary</vt:lpstr>
      <vt:lpstr>Probability Models Example</vt:lpstr>
      <vt:lpstr>Attack Vector and States  Models</vt:lpstr>
      <vt:lpstr>Attack Vector Models  Summary</vt:lpstr>
      <vt:lpstr>Attack Vector Models  Example</vt:lpstr>
      <vt:lpstr>Impacts Model Aspects</vt:lpstr>
      <vt:lpstr>Impact Models Summary</vt:lpstr>
      <vt:lpstr>Impact Models Example</vt:lpstr>
      <vt:lpstr>Risk Models</vt:lpstr>
      <vt:lpstr>Risk Models</vt:lpstr>
      <vt:lpstr>Risk Model and Summary</vt:lpstr>
      <vt:lpstr>Assessment Methodology Models</vt:lpstr>
      <vt:lpstr>Each System is Different</vt:lpstr>
      <vt:lpstr>MM Stage Overview</vt:lpstr>
      <vt:lpstr>MM Key Stages</vt:lpstr>
      <vt:lpstr>Initial Exposure</vt:lpstr>
      <vt:lpstr>Accuracy</vt:lpstr>
      <vt:lpstr>System Familiarization</vt:lpstr>
      <vt:lpstr>Continuous Review</vt:lpstr>
      <vt:lpstr>Assessment</vt:lpstr>
      <vt:lpstr>Data Correlation</vt:lpstr>
      <vt:lpstr>Validation Approach</vt:lpstr>
      <vt:lpstr>Approach Methodology</vt:lpstr>
      <vt:lpstr>Validation Assessment</vt:lpstr>
      <vt:lpstr>Validation Summary</vt:lpstr>
      <vt:lpstr>Validation Conclusions</vt:lpstr>
      <vt:lpstr>Future Work</vt:lpstr>
      <vt:lpstr>Summary</vt:lpstr>
      <vt:lpstr>Contact Information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307</cp:revision>
  <cp:lastPrinted>2016-07-18T16:40:10Z</cp:lastPrinted>
  <dcterms:created xsi:type="dcterms:W3CDTF">2016-07-03T20:12:42Z</dcterms:created>
  <dcterms:modified xsi:type="dcterms:W3CDTF">2018-04-24T20:56:45Z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FB2A680C-1F5E-463E-B204-71C6EE986107</vt:lpwstr>
  </property>
  <property fmtid="{D5CDD505-2E9C-101B-9397-08002B2CF9AE}" pid="6" name="ArticulateProjectFull">
    <vt:lpwstr>C:\Users\Jim\cnap\Teaching-Materials\SoftwareAnalysis\Lesson_4_SoftwareAssessmentMethodology.ppta</vt:lpwstr>
  </property>
</Properties>
</file>