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304" r:id="rId3"/>
    <p:sldId id="303" r:id="rId4"/>
    <p:sldId id="305" r:id="rId5"/>
    <p:sldId id="334" r:id="rId6"/>
    <p:sldId id="306" r:id="rId7"/>
    <p:sldId id="335" r:id="rId8"/>
    <p:sldId id="336" r:id="rId9"/>
    <p:sldId id="311" r:id="rId10"/>
    <p:sldId id="337" r:id="rId11"/>
    <p:sldId id="338" r:id="rId12"/>
    <p:sldId id="339" r:id="rId13"/>
    <p:sldId id="333" r:id="rId14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 autoAdjust="0"/>
    <p:restoredTop sz="81868" autoAdjust="0"/>
  </p:normalViewPr>
  <p:slideViewPr>
    <p:cSldViewPr snapToGrid="0" snapToObjects="1">
      <p:cViewPr varScale="1">
        <p:scale>
          <a:sx n="79" d="100"/>
          <a:sy n="79" d="100"/>
        </p:scale>
        <p:origin x="5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4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FF"/>
                </a:solidFill>
              </a:rPr>
            </a:b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 0: </a:t>
            </a:r>
            <a:r>
              <a:rPr lang="en-US" dirty="0"/>
              <a:t>Introduction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Lesson: Course Introduction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60D9-666B-4B53-A2C3-260DF1CC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 – Data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EEDC-F8EE-4852-AEF7-6AAA15D5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familiar with data representations, including:</a:t>
            </a:r>
          </a:p>
          <a:p>
            <a:pPr lvl="1"/>
            <a:r>
              <a:rPr lang="en-US" dirty="0"/>
              <a:t>Binary representations of numbers (signed and unsigned integers, floats, characters, abstract data types</a:t>
            </a:r>
          </a:p>
          <a:p>
            <a:pPr lvl="1"/>
            <a:r>
              <a:rPr lang="en-US" dirty="0"/>
              <a:t>Hexadecimal (HEX) numbers</a:t>
            </a:r>
          </a:p>
          <a:p>
            <a:pPr lvl="1"/>
            <a:r>
              <a:rPr lang="en-US" dirty="0"/>
              <a:t>Endianness (specifically big and little endian byte orders)</a:t>
            </a:r>
          </a:p>
          <a:p>
            <a:pPr lvl="1"/>
            <a:r>
              <a:rPr lang="en-US" dirty="0"/>
              <a:t>Concepts of abstraction : from bits to complex data</a:t>
            </a:r>
          </a:p>
          <a:p>
            <a:pPr lvl="1"/>
            <a:r>
              <a:rPr lang="en-US" dirty="0"/>
              <a:t>Layering of data representations</a:t>
            </a:r>
          </a:p>
          <a:p>
            <a:pPr lvl="2"/>
            <a:r>
              <a:rPr lang="en-US" dirty="0"/>
              <a:t>Single data type, to structures and objects, to databases</a:t>
            </a:r>
          </a:p>
          <a:p>
            <a:pPr lvl="2"/>
            <a:r>
              <a:rPr lang="en-US" dirty="0"/>
              <a:t>Nested typing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ED27E-680C-44EC-A66F-2E1DBF7DB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70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88E5-9A25-40A1-BF8B-283FDA8F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 – IT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C28E-CA49-4641-BD35-06CDD9FA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aware of the basic functionality and concepts of the following:</a:t>
            </a:r>
          </a:p>
          <a:p>
            <a:pPr lvl="1"/>
            <a:r>
              <a:rPr lang="en-US" dirty="0"/>
              <a:t>Endpoint Devices:</a:t>
            </a:r>
          </a:p>
          <a:p>
            <a:pPr lvl="2"/>
            <a:r>
              <a:rPr lang="en-US" dirty="0"/>
              <a:t>Workstations, Servers, </a:t>
            </a:r>
          </a:p>
          <a:p>
            <a:pPr lvl="2"/>
            <a:r>
              <a:rPr lang="en-US" dirty="0"/>
              <a:t>Peripheral Devices, Security Devices, </a:t>
            </a:r>
          </a:p>
          <a:p>
            <a:pPr lvl="2"/>
            <a:r>
              <a:rPr lang="en-US" dirty="0"/>
              <a:t>Network Storage Devices,</a:t>
            </a:r>
          </a:p>
          <a:p>
            <a:pPr lvl="2"/>
            <a:r>
              <a:rPr lang="en-US" dirty="0"/>
              <a:t>Mobile Devices</a:t>
            </a:r>
          </a:p>
          <a:p>
            <a:pPr lvl="1"/>
            <a:r>
              <a:rPr lang="en-US" dirty="0"/>
              <a:t>Intermedia Devices (will cover this in class)</a:t>
            </a:r>
          </a:p>
          <a:p>
            <a:pPr lvl="2"/>
            <a:r>
              <a:rPr lang="en-US" dirty="0"/>
              <a:t>Switches/Hubs</a:t>
            </a:r>
          </a:p>
          <a:p>
            <a:pPr lvl="2"/>
            <a:r>
              <a:rPr lang="en-US" dirty="0"/>
              <a:t>Routers</a:t>
            </a:r>
          </a:p>
          <a:p>
            <a:pPr lvl="2"/>
            <a:r>
              <a:rPr lang="en-US" dirty="0"/>
              <a:t>Gateways</a:t>
            </a:r>
          </a:p>
          <a:p>
            <a:pPr lvl="2"/>
            <a:r>
              <a:rPr lang="en-US" dirty="0"/>
              <a:t>Domain Name Services (DNS)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9306A-9FDC-4CE7-BE20-CE38313CE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7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5BDC-DDED-4072-8A71-1B4183A6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Prerequisites: Cybersecurity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0142-08AE-4B26-8DF5-F9963BEF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familiar with:</a:t>
            </a:r>
          </a:p>
          <a:p>
            <a:pPr lvl="1"/>
            <a:r>
              <a:rPr lang="en-US" dirty="0" err="1"/>
              <a:t>McCumber</a:t>
            </a:r>
            <a:r>
              <a:rPr lang="en-US" dirty="0"/>
              <a:t> Cube model of cybersecurity</a:t>
            </a:r>
          </a:p>
          <a:p>
            <a:pPr lvl="1"/>
            <a:r>
              <a:rPr lang="en-US" dirty="0"/>
              <a:t>Cybersecurity goals (the CIA triad): </a:t>
            </a:r>
          </a:p>
          <a:p>
            <a:pPr lvl="2"/>
            <a:r>
              <a:rPr lang="en-US" dirty="0"/>
              <a:t>Confidentiality, Integrity and Availability</a:t>
            </a:r>
          </a:p>
          <a:p>
            <a:pPr lvl="1"/>
            <a:r>
              <a:rPr lang="en-US" dirty="0"/>
              <a:t>Differences between</a:t>
            </a:r>
          </a:p>
          <a:p>
            <a:pPr lvl="2"/>
            <a:r>
              <a:rPr lang="en-US" dirty="0"/>
              <a:t>Vulnerabilities, threats and attacks</a:t>
            </a:r>
          </a:p>
          <a:p>
            <a:pPr lvl="2"/>
            <a:r>
              <a:rPr lang="en-US" dirty="0"/>
              <a:t>Cybersecurity policy and mechanism</a:t>
            </a:r>
          </a:p>
          <a:p>
            <a:pPr lvl="1"/>
            <a:r>
              <a:rPr lang="en-US" dirty="0" err="1"/>
              <a:t>Saltzer</a:t>
            </a:r>
            <a:r>
              <a:rPr lang="en-US" dirty="0"/>
              <a:t> and Schroeder principles</a:t>
            </a:r>
          </a:p>
          <a:p>
            <a:pPr lvl="1"/>
            <a:r>
              <a:rPr lang="en-US" dirty="0"/>
              <a:t>Anderson report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4681A-F0A0-41B8-A29F-40956C30A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35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438/538 Network Security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  <a:p>
            <a:pPr lvl="1"/>
            <a:r>
              <a:rPr lang="en-US" dirty="0"/>
              <a:t>Instructor: </a:t>
            </a:r>
          </a:p>
          <a:p>
            <a:pPr lvl="2"/>
            <a:r>
              <a:rPr lang="en-US" dirty="0"/>
              <a:t>Jim Alves-Foss </a:t>
            </a:r>
          </a:p>
          <a:p>
            <a:pPr lvl="2"/>
            <a:r>
              <a:rPr lang="en-US" dirty="0"/>
              <a:t>Office Hours  T/Th 1:30 – 3:00 PST, or by appointment</a:t>
            </a:r>
          </a:p>
          <a:p>
            <a:pPr lvl="2"/>
            <a:r>
              <a:rPr lang="en-US" dirty="0"/>
              <a:t>jimaf@uidaho.edu, (208) 885-5196</a:t>
            </a:r>
          </a:p>
          <a:p>
            <a:pPr lvl="1"/>
            <a:r>
              <a:rPr lang="en-US" dirty="0"/>
              <a:t>Grading: </a:t>
            </a:r>
          </a:p>
          <a:p>
            <a:pPr lvl="2"/>
            <a:r>
              <a:rPr lang="en-US" dirty="0"/>
              <a:t>Written Homework 20pts</a:t>
            </a:r>
          </a:p>
          <a:p>
            <a:pPr lvl="2"/>
            <a:r>
              <a:rPr lang="en-US" dirty="0"/>
              <a:t>Lab Exercises 20pts</a:t>
            </a:r>
          </a:p>
          <a:p>
            <a:pPr lvl="2"/>
            <a:r>
              <a:rPr lang="en-US" dirty="0"/>
              <a:t>In Class Participation 10pts</a:t>
            </a:r>
          </a:p>
          <a:p>
            <a:pPr lvl="2"/>
            <a:r>
              <a:rPr lang="en-US" dirty="0"/>
              <a:t>Two Exams </a:t>
            </a:r>
          </a:p>
          <a:p>
            <a:pPr lvl="3"/>
            <a:r>
              <a:rPr lang="en-US" dirty="0"/>
              <a:t>Midterm 20pts (Oct 9)</a:t>
            </a:r>
          </a:p>
          <a:p>
            <a:pPr lvl="3"/>
            <a:r>
              <a:rPr lang="en-US" dirty="0"/>
              <a:t>Final 30pts (10am – 12 noon Dec 12)</a:t>
            </a:r>
          </a:p>
          <a:p>
            <a:pPr lvl="2"/>
            <a:r>
              <a:rPr lang="en-US" dirty="0"/>
              <a:t>CS 538 Only</a:t>
            </a:r>
          </a:p>
          <a:p>
            <a:pPr lvl="3"/>
            <a:r>
              <a:rPr lang="en-US" dirty="0"/>
              <a:t>Term paper/project 20pts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A58C-6237-42DC-8284-72A2A8BFA1B0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481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</a:t>
            </a:r>
          </a:p>
          <a:p>
            <a:pPr lvl="1"/>
            <a:r>
              <a:rPr lang="en-US" dirty="0"/>
              <a:t>state the course requirements.</a:t>
            </a:r>
          </a:p>
          <a:p>
            <a:pPr lvl="1"/>
            <a:r>
              <a:rPr lang="en-US" dirty="0"/>
              <a:t>explain terminology and concepts of the course prerequisite material</a:t>
            </a:r>
          </a:p>
          <a:p>
            <a:pPr lvl="2"/>
            <a:r>
              <a:rPr lang="en-US" dirty="0"/>
              <a:t>Data Representations</a:t>
            </a:r>
          </a:p>
          <a:p>
            <a:pPr lvl="2"/>
            <a:r>
              <a:rPr lang="en-US" dirty="0"/>
              <a:t>Cyber Security Fundamentals</a:t>
            </a:r>
          </a:p>
          <a:p>
            <a:pPr lvl="2"/>
            <a:r>
              <a:rPr lang="en-US" dirty="0"/>
              <a:t>IT Fundamentals 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(part 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and scope of the course</a:t>
            </a:r>
          </a:p>
          <a:p>
            <a:pPr lvl="1"/>
            <a:r>
              <a:rPr lang="en-US" dirty="0"/>
              <a:t>There is no text book, rather there will be selected reference material provided throughout the semester.</a:t>
            </a:r>
          </a:p>
          <a:p>
            <a:pPr lvl="1"/>
            <a:r>
              <a:rPr lang="en-US" dirty="0"/>
              <a:t>Students will be expected to view select course lectures and review materials before each class meeting. This will allow for active, in-class discussions and course work.</a:t>
            </a:r>
          </a:p>
          <a:p>
            <a:pPr lvl="1"/>
            <a:r>
              <a:rPr lang="en-US" dirty="0"/>
              <a:t>I understand that this may seem like a lot of reading and out of class work, it is.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The intent of the course is to introduce you to the concepts, terminology, and approaches used network security. There is a lot to cover in one semester.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A0B7-A652-4152-B070-592481CF9D0D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4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840D-4F3D-4147-A733-D39830B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372F-8ABA-45AE-AF87-9DD86459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you to walk away from this class with a familiarity with a wide variety of concepts and detailed knowledge of some of them. In the future you should be able to use this knowledge to:</a:t>
            </a:r>
          </a:p>
          <a:p>
            <a:pPr lvl="1"/>
            <a:r>
              <a:rPr lang="en-US" dirty="0"/>
              <a:t>make intelligent decisions about secure network use, design and management,</a:t>
            </a:r>
          </a:p>
          <a:p>
            <a:pPr lvl="1"/>
            <a:r>
              <a:rPr lang="en-US" dirty="0"/>
              <a:t>be able to pick up and learn details of a particular system as you need it</a:t>
            </a:r>
          </a:p>
          <a:p>
            <a:pPr lvl="1"/>
            <a:r>
              <a:rPr lang="en-US" dirty="0"/>
              <a:t>be able to quickly find network security component descriptions and problem solutions/discussions </a:t>
            </a:r>
          </a:p>
          <a:p>
            <a:pPr lvl="1"/>
            <a:r>
              <a:rPr lang="en-US" dirty="0"/>
              <a:t>be able to discuss network security issues with supervisors and coworkers on the job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B4D4-D451-4001-AE92-8D1309D0A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72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Syllabus</a:t>
            </a:r>
            <a:endParaRPr lang="en-US" dirty="0"/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this course are outlined in the course over view/syllabus posted on course website.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032C2-7321-4B33-9397-05E931EC91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83522"/>
              </p:ext>
            </p:extLst>
          </p:nvPr>
        </p:nvGraphicFramePr>
        <p:xfrm>
          <a:off x="742950" y="2898183"/>
          <a:ext cx="7524750" cy="297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70">
                <a:tc gridSpan="2">
                  <a:txBody>
                    <a:bodyPr/>
                    <a:lstStyle/>
                    <a:p>
                      <a:pPr lvl="1" algn="ctr"/>
                      <a:r>
                        <a:rPr lang="en-US" sz="1800" baseline="0" dirty="0"/>
                        <a:t>Course Topics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Networking</a:t>
                      </a:r>
                      <a:r>
                        <a:rPr lang="en-US" sz="1800" baseline="0" dirty="0"/>
                        <a:t> Concepts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Malicious Software/Actors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 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Firewalls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Intrusion Detection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 Vulnerabilities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Honeynets/Honey</a:t>
                      </a:r>
                      <a:r>
                        <a:rPr lang="en-US" sz="1800" baseline="0" dirty="0"/>
                        <a:t>pots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Cryptography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 Security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Email and Web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r>
                        <a:rPr lang="en-US" sz="1800" dirty="0"/>
                        <a:t>Scanners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DARPA</a:t>
                      </a:r>
                      <a:r>
                        <a:rPr lang="en-US" sz="1800" baseline="0" dirty="0"/>
                        <a:t> CGC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767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A254-FB8B-4B1E-8442-009D1001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 (page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BF8E-3F45-4041-A8E1-9F9895BA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/>
              <a:t>Students will be able to describe the fundamental concepts, technologies, components and issues related to communications and data networks. </a:t>
            </a:r>
          </a:p>
          <a:p>
            <a:r>
              <a:rPr lang="en-US" sz="2200" dirty="0"/>
              <a:t>Students will be able to describe a basic network architecture given a specific need and set of hosts/clients. </a:t>
            </a:r>
          </a:p>
          <a:p>
            <a:pPr lvl="0"/>
            <a:r>
              <a:rPr lang="en-US" sz="2200" dirty="0"/>
              <a:t>Students will be able to track and identify the packets involved in a simple TCP connection (or a trace of such a connection). </a:t>
            </a:r>
          </a:p>
          <a:p>
            <a:pPr lvl="0"/>
            <a:r>
              <a:rPr lang="en-US" sz="2200" dirty="0"/>
              <a:t>Students will be able to use a network monitoring tools (e.g., </a:t>
            </a:r>
            <a:r>
              <a:rPr lang="en-US" sz="2200" dirty="0" err="1"/>
              <a:t>WireShark</a:t>
            </a:r>
            <a:r>
              <a:rPr lang="en-US" sz="2200" dirty="0"/>
              <a:t>). </a:t>
            </a:r>
          </a:p>
          <a:p>
            <a:pPr lvl="0"/>
            <a:r>
              <a:rPr lang="en-US" sz="2200" dirty="0"/>
              <a:t>Students will be able to use a network mapping tool (e.g., </a:t>
            </a:r>
            <a:r>
              <a:rPr lang="en-US" sz="2200" dirty="0" err="1"/>
              <a:t>Nmap</a:t>
            </a:r>
            <a:r>
              <a:rPr lang="en-US" sz="2200" dirty="0"/>
              <a:t>).</a:t>
            </a:r>
          </a:p>
          <a:p>
            <a:r>
              <a:rPr lang="en-US" sz="2200" dirty="0"/>
              <a:t>Students will be able to describe and discuss data network architectures and protocols.</a:t>
            </a:r>
          </a:p>
          <a:p>
            <a:pPr marL="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6178-05B9-4EC4-837F-87262A81F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49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E8BE-E2BF-451B-BF44-8EE1135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 (page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81F7-7F1B-4B6B-8074-8D327739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/>
              <a:t>Students will be able to describe the various concepts in network defense. </a:t>
            </a:r>
          </a:p>
          <a:p>
            <a:pPr lvl="0"/>
            <a:r>
              <a:rPr lang="en-US" sz="2200" dirty="0"/>
              <a:t>Students will be able to apply their knowledge to implement network defense measures. </a:t>
            </a:r>
          </a:p>
          <a:p>
            <a:pPr lvl="0"/>
            <a:r>
              <a:rPr lang="en-US" sz="2200" dirty="0"/>
              <a:t>Students will be able to identify the elements of a cryptographic system. </a:t>
            </a:r>
          </a:p>
          <a:p>
            <a:pPr lvl="0"/>
            <a:r>
              <a:rPr lang="en-US" sz="2200" dirty="0"/>
              <a:t>Students will be able to describe the differences between symmetric and asymmetric algorithms. </a:t>
            </a:r>
          </a:p>
          <a:p>
            <a:pPr lvl="0"/>
            <a:r>
              <a:rPr lang="en-US" sz="2200" dirty="0"/>
              <a:t>Students will be able to describe which cryptographic protocols, tools and techniques are appropriate for a given situation. </a:t>
            </a:r>
          </a:p>
          <a:p>
            <a:pPr lvl="0"/>
            <a:r>
              <a:rPr lang="en-US" sz="2200" dirty="0"/>
              <a:t>Students will be able to describe how crypto can be used, strengths and weaknesses, modes, and issues that have to be addressed in an implementation (e.g., key management), etc.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F373E-ADC9-4174-B28D-90C645AA5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70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Prerequisites</a:t>
            </a:r>
          </a:p>
          <a:p>
            <a:r>
              <a:rPr lang="en-US" dirty="0"/>
              <a:t>The </a:t>
            </a:r>
            <a:r>
              <a:rPr lang="en-US" dirty="0" err="1"/>
              <a:t>McCumber</a:t>
            </a:r>
            <a:r>
              <a:rPr lang="en-US" dirty="0"/>
              <a:t> Cube – a model of cyber security</a:t>
            </a:r>
          </a:p>
          <a:p>
            <a:r>
              <a:rPr lang="en-US" dirty="0"/>
              <a:t>An Overview of networking</a:t>
            </a:r>
          </a:p>
          <a:p>
            <a:r>
              <a:rPr lang="en-US" dirty="0"/>
              <a:t>Details of the DoD and OSI models</a:t>
            </a:r>
          </a:p>
          <a:p>
            <a:r>
              <a:rPr lang="en-US" dirty="0"/>
              <a:t>Then on to vulnerabilities and defense.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56DFF-F085-416F-83EF-FD637F07D9AA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1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4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5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4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1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3504</TotalTime>
  <Words>839</Words>
  <Application>Microsoft Office PowerPoint</Application>
  <PresentationFormat>On-screen Show (4:3)</PresentationFormat>
  <Paragraphs>125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PP_C5Modules_CC_License_standard</vt:lpstr>
      <vt:lpstr>  Module 0: Introduction</vt:lpstr>
      <vt:lpstr>CS 438/538 Network Security</vt:lpstr>
      <vt:lpstr>Learning Outcomes</vt:lpstr>
      <vt:lpstr>Introduction (part 1)</vt:lpstr>
      <vt:lpstr>Introduction (part 2)</vt:lpstr>
      <vt:lpstr>Syllabus</vt:lpstr>
      <vt:lpstr>Course Learning Outcomes (page 1)</vt:lpstr>
      <vt:lpstr>Course Learning Outcomes (page 2)</vt:lpstr>
      <vt:lpstr>The Way Forward</vt:lpstr>
      <vt:lpstr>Course Prerequisites – Data Representations</vt:lpstr>
      <vt:lpstr>Course Prerequisites – IT Fundamentals</vt:lpstr>
      <vt:lpstr>Course Prerequisites: Cybersecurity Fundamentals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Jim Alves-Foss</cp:lastModifiedBy>
  <cp:revision>210</cp:revision>
  <cp:lastPrinted>2016-07-18T16:40:10Z</cp:lastPrinted>
  <dcterms:created xsi:type="dcterms:W3CDTF">2016-07-03T20:12:42Z</dcterms:created>
  <dcterms:modified xsi:type="dcterms:W3CDTF">2018-03-21T05:41:54Z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FB794758-70ED-4A8B-ADE2-1491F56CB804</vt:lpwstr>
  </property>
  <property fmtid="{D5CDD505-2E9C-101B-9397-08002B2CF9AE}" pid="6" name="ArticulateProjectFull">
    <vt:lpwstr>K:\CNAP\NetSec Course\Lectures\Lesson 1 Introduction.ppta</vt:lpwstr>
  </property>
</Properties>
</file>