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4"/>
  </p:notesMasterIdLst>
  <p:sldIdLst>
    <p:sldId id="256" r:id="rId2"/>
    <p:sldId id="342" r:id="rId3"/>
    <p:sldId id="343" r:id="rId4"/>
    <p:sldId id="344" r:id="rId5"/>
    <p:sldId id="345" r:id="rId6"/>
    <p:sldId id="346" r:id="rId7"/>
    <p:sldId id="348" r:id="rId8"/>
    <p:sldId id="347" r:id="rId9"/>
    <p:sldId id="349" r:id="rId10"/>
    <p:sldId id="350" r:id="rId11"/>
    <p:sldId id="351" r:id="rId12"/>
    <p:sldId id="333" r:id="rId13"/>
  </p:sldIdLst>
  <p:sldSz cx="9144000" cy="6858000" type="screen4x3"/>
  <p:notesSz cx="7315200" cy="9601200"/>
  <p:custDataLst>
    <p:tags r:id="rId15"/>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6" autoAdjust="0"/>
    <p:restoredTop sz="81868" autoAdjust="0"/>
  </p:normalViewPr>
  <p:slideViewPr>
    <p:cSldViewPr snapToGrid="0" snapToObjects="1">
      <p:cViewPr varScale="1">
        <p:scale>
          <a:sx n="79" d="100"/>
          <a:sy n="79" d="100"/>
        </p:scale>
        <p:origin x="56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3/20/2018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376190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421987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405964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302813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344219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4" name="Title 3">
            <a:extLst>
              <a:ext uri="{FF2B5EF4-FFF2-40B4-BE49-F238E27FC236}">
                <a16:creationId xmlns:a16="http://schemas.microsoft.com/office/drawing/2014/main" id="{B88392DE-AA16-4A19-B18F-6CD2BBB49498}"/>
              </a:ext>
            </a:extLst>
          </p:cNvPr>
          <p:cNvSpPr>
            <a:spLocks noGrp="1"/>
          </p:cNvSpPr>
          <p:nvPr>
            <p:ph type="title" hasCustomPrompt="1"/>
          </p:nvPr>
        </p:nvSpPr>
        <p:spPr>
          <a:xfrm>
            <a:off x="3850383" y="221975"/>
            <a:ext cx="1443233" cy="470452"/>
          </a:xfrm>
        </p:spPr>
        <p:txBody>
          <a:bodyPr/>
          <a:lstStyle>
            <a:lvl1pPr>
              <a:defRPr/>
            </a:lvl1pPr>
          </a:lstStyle>
          <a:p>
            <a:r>
              <a:rPr lang="en-US" dirty="0"/>
              <a:t>Credits</a:t>
            </a:r>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rgbClr val="FF00FF"/>
                </a:solidFill>
              </a:rPr>
            </a:br>
            <a:br>
              <a:rPr lang="en-US" dirty="0">
                <a:solidFill>
                  <a:srgbClr val="FF00FF"/>
                </a:solidFill>
              </a:rPr>
            </a:br>
            <a:r>
              <a:rPr lang="en-US" dirty="0">
                <a:solidFill>
                  <a:schemeClr val="accent5">
                    <a:lumMod val="75000"/>
                  </a:schemeClr>
                </a:solidFill>
              </a:rPr>
              <a:t>Module 0: </a:t>
            </a:r>
            <a:r>
              <a:rPr lang="en-US" dirty="0"/>
              <a:t>Introduction</a:t>
            </a:r>
          </a:p>
        </p:txBody>
      </p:sp>
      <p:sp>
        <p:nvSpPr>
          <p:cNvPr id="12290" name="Subtitle 2"/>
          <p:cNvSpPr>
            <a:spLocks noGrp="1"/>
          </p:cNvSpPr>
          <p:nvPr>
            <p:ph type="body" sz="quarter" idx="13"/>
          </p:nvPr>
        </p:nvSpPr>
        <p:spPr>
          <a:xfrm>
            <a:off x="2629775" y="4998325"/>
            <a:ext cx="4422189" cy="278892"/>
          </a:xfrm>
        </p:spPr>
        <p:txBody>
          <a:bodyPr/>
          <a:lstStyle/>
          <a:p>
            <a:r>
              <a:rPr lang="en-US" dirty="0"/>
              <a:t>Lesson: Data Representation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2AE1-0B20-4713-8BFF-79FC519AF42A}"/>
              </a:ext>
            </a:extLst>
          </p:cNvPr>
          <p:cNvSpPr>
            <a:spLocks noGrp="1"/>
          </p:cNvSpPr>
          <p:nvPr>
            <p:ph type="title"/>
          </p:nvPr>
        </p:nvSpPr>
        <p:spPr/>
        <p:txBody>
          <a:bodyPr/>
          <a:lstStyle/>
          <a:p>
            <a:r>
              <a:rPr lang="en-US" dirty="0"/>
              <a:t>Hexadecimal representation</a:t>
            </a:r>
          </a:p>
        </p:txBody>
      </p:sp>
      <p:sp>
        <p:nvSpPr>
          <p:cNvPr id="3" name="Content Placeholder 2">
            <a:extLst>
              <a:ext uri="{FF2B5EF4-FFF2-40B4-BE49-F238E27FC236}">
                <a16:creationId xmlns:a16="http://schemas.microsoft.com/office/drawing/2014/main" id="{703B37FE-8792-4B89-A2C7-D5A5F70421D5}"/>
              </a:ext>
            </a:extLst>
          </p:cNvPr>
          <p:cNvSpPr>
            <a:spLocks noGrp="1"/>
          </p:cNvSpPr>
          <p:nvPr>
            <p:ph idx="1"/>
          </p:nvPr>
        </p:nvSpPr>
        <p:spPr/>
        <p:txBody>
          <a:bodyPr/>
          <a:lstStyle/>
          <a:p>
            <a:r>
              <a:rPr lang="en-US" dirty="0"/>
              <a:t>Instead of writing 1’s and 0’s it is easier to write a binary value in a more compressed notation. </a:t>
            </a:r>
          </a:p>
          <a:p>
            <a:pPr lvl="1"/>
            <a:r>
              <a:rPr lang="en-US" dirty="0"/>
              <a:t>Since binary numbers can be mapped to powers of two, we can write every 4 bits as a base 16, (Hexadecimal) number. </a:t>
            </a:r>
          </a:p>
          <a:p>
            <a:pPr lvl="1"/>
            <a:r>
              <a:rPr lang="en-US" dirty="0"/>
              <a:t> The hex digits are  0,1,2,3,4,5,6,7,8,9,A,B,C,D,E,F</a:t>
            </a:r>
          </a:p>
          <a:p>
            <a:pPr lvl="1"/>
            <a:r>
              <a:rPr lang="en-US" dirty="0"/>
              <a:t>A represents 10, B is 11 up to F which is 15.</a:t>
            </a:r>
          </a:p>
          <a:p>
            <a:pPr lvl="1"/>
            <a:r>
              <a:rPr lang="en-US" dirty="0"/>
              <a:t>Now our binary number 01001100 can be written as two hex digits: 4C .  To differentiate this from decimal, we usually precede the hex number with ‘0x’  as in ‘0x4c’</a:t>
            </a:r>
          </a:p>
          <a:p>
            <a:pPr lvl="1"/>
            <a:r>
              <a:rPr lang="en-US" dirty="0"/>
              <a:t>This value is 4 x 16</a:t>
            </a:r>
            <a:r>
              <a:rPr lang="en-US" baseline="30000" dirty="0"/>
              <a:t>1</a:t>
            </a:r>
            <a:r>
              <a:rPr lang="en-US" dirty="0"/>
              <a:t> + C x 16</a:t>
            </a:r>
            <a:r>
              <a:rPr lang="en-US" baseline="30000" dirty="0"/>
              <a:t>0 </a:t>
            </a:r>
            <a:r>
              <a:rPr lang="en-US" dirty="0"/>
              <a:t>= 4 x 16 + 12 = 64 + 12 = 80</a:t>
            </a:r>
          </a:p>
          <a:p>
            <a:pPr marL="342900" lvl="1" indent="0">
              <a:buNone/>
            </a:pPr>
            <a:endParaRPr lang="en-US" baseline="30000" dirty="0"/>
          </a:p>
        </p:txBody>
      </p:sp>
      <p:sp>
        <p:nvSpPr>
          <p:cNvPr id="4" name="Slide Number Placeholder 3">
            <a:extLst>
              <a:ext uri="{FF2B5EF4-FFF2-40B4-BE49-F238E27FC236}">
                <a16:creationId xmlns:a16="http://schemas.microsoft.com/office/drawing/2014/main" id="{CEE54AC2-ACA8-4B0C-8BC8-238D283B901C}"/>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44721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597D-E1E8-4D29-86FF-30BA5595C23B}"/>
              </a:ext>
            </a:extLst>
          </p:cNvPr>
          <p:cNvSpPr>
            <a:spLocks noGrp="1"/>
          </p:cNvSpPr>
          <p:nvPr>
            <p:ph type="title"/>
          </p:nvPr>
        </p:nvSpPr>
        <p:spPr/>
        <p:txBody>
          <a:bodyPr/>
          <a:lstStyle/>
          <a:p>
            <a:r>
              <a:rPr lang="en-US" dirty="0"/>
              <a:t>Endianness</a:t>
            </a:r>
          </a:p>
        </p:txBody>
      </p:sp>
      <p:sp>
        <p:nvSpPr>
          <p:cNvPr id="3" name="Content Placeholder 2">
            <a:extLst>
              <a:ext uri="{FF2B5EF4-FFF2-40B4-BE49-F238E27FC236}">
                <a16:creationId xmlns:a16="http://schemas.microsoft.com/office/drawing/2014/main" id="{27560E63-A707-4FF8-A5F9-375F6E873685}"/>
              </a:ext>
            </a:extLst>
          </p:cNvPr>
          <p:cNvSpPr>
            <a:spLocks noGrp="1"/>
          </p:cNvSpPr>
          <p:nvPr>
            <p:ph idx="1"/>
          </p:nvPr>
        </p:nvSpPr>
        <p:spPr/>
        <p:txBody>
          <a:bodyPr/>
          <a:lstStyle/>
          <a:p>
            <a:r>
              <a:rPr lang="en-US" sz="2400" dirty="0"/>
              <a:t>We have been writing our numbers with the most significant digit (the largest value) to the left. This is how we write decimal numbers.</a:t>
            </a:r>
          </a:p>
          <a:p>
            <a:pPr lvl="1"/>
            <a:r>
              <a:rPr lang="en-US" sz="2000" dirty="0"/>
              <a:t> 2614 – the most significant digit is the 2 in the “thousands” place and the least significant is 4, in the “ones” place. </a:t>
            </a:r>
          </a:p>
          <a:p>
            <a:pPr lvl="1"/>
            <a:r>
              <a:rPr lang="en-US" sz="2000" dirty="0"/>
              <a:t>On paper, and in text and code, we will always write our numbers this way. In a computer system, values may be stored differently in memory.</a:t>
            </a:r>
          </a:p>
          <a:p>
            <a:pPr lvl="2"/>
            <a:r>
              <a:rPr lang="en-US" sz="1600" dirty="0"/>
              <a:t>A 32-bit integer takes four bytes in memory, stored in 4 consecutive memory addresses.</a:t>
            </a:r>
          </a:p>
          <a:p>
            <a:pPr lvl="2"/>
            <a:r>
              <a:rPr lang="en-US" sz="1600" dirty="0"/>
              <a:t>If the least significant byte is stored in the lowest memory address, we say the system uses little-endian byte order (Intel processors)</a:t>
            </a:r>
          </a:p>
          <a:p>
            <a:pPr lvl="2"/>
            <a:r>
              <a:rPr lang="en-US" sz="1600" dirty="0"/>
              <a:t>If the most significant byte is stored in the lowest memory address, we say the system uses big-endian byte order (Power PC, SPARC)</a:t>
            </a:r>
          </a:p>
          <a:p>
            <a:pPr lvl="2"/>
            <a:r>
              <a:rPr lang="en-US" sz="1600" dirty="0"/>
              <a:t>ARM processors allow you to choose endianness. </a:t>
            </a:r>
          </a:p>
          <a:p>
            <a:pPr lvl="2"/>
            <a:r>
              <a:rPr lang="en-US" sz="1600" dirty="0"/>
              <a:t>The </a:t>
            </a:r>
            <a:r>
              <a:rPr lang="en-US" sz="1600" b="1" u="sng" dirty="0"/>
              <a:t>default network byte order is big-endian </a:t>
            </a:r>
            <a:r>
              <a:rPr lang="en-US" sz="1600" dirty="0"/>
              <a:t>– most significant byte is sent first. Therefore little-endian (Intel) processors have to convert network-based integers.</a:t>
            </a:r>
          </a:p>
        </p:txBody>
      </p:sp>
      <p:sp>
        <p:nvSpPr>
          <p:cNvPr id="4" name="Slide Number Placeholder 3">
            <a:extLst>
              <a:ext uri="{FF2B5EF4-FFF2-40B4-BE49-F238E27FC236}">
                <a16:creationId xmlns:a16="http://schemas.microsoft.com/office/drawing/2014/main" id="{F09B9EF5-C358-4721-8FC3-1121866E2BD1}"/>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custDataLst>
      <p:tags r:id="rId1"/>
    </p:custDataLst>
    <p:extLst>
      <p:ext uri="{BB962C8B-B14F-4D97-AF65-F5344CB8AC3E}">
        <p14:creationId xmlns:p14="http://schemas.microsoft.com/office/powerpoint/2010/main" val="240589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12</a:t>
            </a:fld>
            <a:endParaRPr lang="en-US" dirty="0"/>
          </a:p>
        </p:txBody>
      </p:sp>
      <p:sp>
        <p:nvSpPr>
          <p:cNvPr id="18" name="Title 17">
            <a:extLst>
              <a:ext uri="{FF2B5EF4-FFF2-40B4-BE49-F238E27FC236}">
                <a16:creationId xmlns:a16="http://schemas.microsoft.com/office/drawing/2014/main" id="{3129924B-5BF1-44AC-A173-AADF01D40E56}"/>
              </a:ext>
            </a:extLst>
          </p:cNvPr>
          <p:cNvSpPr>
            <a:spLocks noGrp="1"/>
          </p:cNvSpPr>
          <p:nvPr>
            <p:ph type="title"/>
          </p:nvPr>
        </p:nvSpPr>
        <p:spPr/>
        <p:txBody>
          <a:bodyPr/>
          <a:lstStyle/>
          <a:p>
            <a:r>
              <a:rPr lang="en-US" dirty="0"/>
              <a:t>Credits</a:t>
            </a:r>
          </a:p>
        </p:txBody>
      </p:sp>
      <p:sp>
        <p:nvSpPr>
          <p:cNvPr id="19" name="Text Placeholder 7">
            <a:extLst>
              <a:ext uri="{FF2B5EF4-FFF2-40B4-BE49-F238E27FC236}">
                <a16:creationId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endParaRPr lang="en-US" dirty="0"/>
          </a:p>
          <a:p>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Describe binary and hex data representations</a:t>
            </a:r>
          </a:p>
          <a:p>
            <a:pPr lvl="1"/>
            <a:r>
              <a:rPr lang="en-US" dirty="0"/>
              <a:t>Describe difference between big-endian and little-endian data formats</a:t>
            </a:r>
          </a:p>
          <a:p>
            <a:pPr lvl="1"/>
            <a:r>
              <a:rPr lang="en-US" dirty="0"/>
              <a:t>Convert between hex, decimal and binary</a:t>
            </a:r>
          </a:p>
          <a:p>
            <a:pPr lvl="1"/>
            <a:r>
              <a:rPr lang="en-US" dirty="0"/>
              <a:t>Describe creation of higher level data representations</a:t>
            </a:r>
          </a:p>
          <a:p>
            <a:pPr lvl="1"/>
            <a:r>
              <a:rPr lang="en-US" dirty="0"/>
              <a:t>Describe Integer, Unsigned integer, ASCII and Floating point data representations</a:t>
            </a:r>
          </a:p>
          <a:p>
            <a:pPr marL="342900" lvl="1" indent="0">
              <a:buNone/>
            </a:pPr>
            <a:endParaRPr lang="en-US" dirty="0"/>
          </a:p>
          <a:p>
            <a:pPr marL="342900" lvl="1" indent="0">
              <a:buNone/>
            </a:pPr>
            <a:endParaRPr lang="en-US" dirty="0"/>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68739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2212-4D2F-4835-97FA-E69E6907AAC3}"/>
              </a:ext>
            </a:extLst>
          </p:cNvPr>
          <p:cNvSpPr>
            <a:spLocks noGrp="1"/>
          </p:cNvSpPr>
          <p:nvPr>
            <p:ph type="title"/>
          </p:nvPr>
        </p:nvSpPr>
        <p:spPr/>
        <p:txBody>
          <a:bodyPr/>
          <a:lstStyle/>
          <a:p>
            <a:r>
              <a:rPr lang="en-US" dirty="0"/>
              <a:t>Digital Data</a:t>
            </a:r>
          </a:p>
        </p:txBody>
      </p:sp>
      <p:sp>
        <p:nvSpPr>
          <p:cNvPr id="3" name="Content Placeholder 2">
            <a:extLst>
              <a:ext uri="{FF2B5EF4-FFF2-40B4-BE49-F238E27FC236}">
                <a16:creationId xmlns:a16="http://schemas.microsoft.com/office/drawing/2014/main" id="{C5655DF2-588A-4E5D-B507-02478491A277}"/>
              </a:ext>
            </a:extLst>
          </p:cNvPr>
          <p:cNvSpPr>
            <a:spLocks noGrp="1"/>
          </p:cNvSpPr>
          <p:nvPr>
            <p:ph idx="1"/>
          </p:nvPr>
        </p:nvSpPr>
        <p:spPr/>
        <p:txBody>
          <a:bodyPr/>
          <a:lstStyle/>
          <a:p>
            <a:r>
              <a:rPr lang="en-US" dirty="0"/>
              <a:t>Digital computer technology is based on binary values: 0’s and 1’s (called bits)</a:t>
            </a:r>
          </a:p>
          <a:p>
            <a:r>
              <a:rPr lang="en-US" dirty="0"/>
              <a:t>Microprocessors and hardware manipulate individual bits, or collection of bits.  </a:t>
            </a:r>
          </a:p>
          <a:p>
            <a:pPr lvl="1"/>
            <a:r>
              <a:rPr lang="en-US" dirty="0"/>
              <a:t>Bits are often collected together into bytes (8 bits) </a:t>
            </a:r>
          </a:p>
          <a:p>
            <a:pPr lvl="1"/>
            <a:r>
              <a:rPr lang="en-US" dirty="0"/>
              <a:t>Devices will have a “natural” data size that can be manipulated in a single operation, these are called words, and is implementation dependent. Typical word sizes are 64 bits, 32 bits and 16 bits. </a:t>
            </a:r>
          </a:p>
          <a:p>
            <a:pPr lvl="2"/>
            <a:r>
              <a:rPr lang="en-US" dirty="0"/>
              <a:t>For a microprocessor, the word size is usually the amount of information stored in the general purpose registers. </a:t>
            </a:r>
          </a:p>
        </p:txBody>
      </p:sp>
      <p:sp>
        <p:nvSpPr>
          <p:cNvPr id="4" name="Slide Number Placeholder 3">
            <a:extLst>
              <a:ext uri="{FF2B5EF4-FFF2-40B4-BE49-F238E27FC236}">
                <a16:creationId xmlns:a16="http://schemas.microsoft.com/office/drawing/2014/main" id="{A57F4E43-C617-424D-BB94-C74734C10CAD}"/>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216953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97A7-5FBE-4483-8F6E-A8D66588988B}"/>
              </a:ext>
            </a:extLst>
          </p:cNvPr>
          <p:cNvSpPr>
            <a:spLocks noGrp="1"/>
          </p:cNvSpPr>
          <p:nvPr>
            <p:ph type="title"/>
          </p:nvPr>
        </p:nvSpPr>
        <p:spPr/>
        <p:txBody>
          <a:bodyPr/>
          <a:lstStyle/>
          <a:p>
            <a:r>
              <a:rPr lang="en-US" dirty="0"/>
              <a:t>Bits is Bits</a:t>
            </a:r>
          </a:p>
        </p:txBody>
      </p:sp>
      <p:sp>
        <p:nvSpPr>
          <p:cNvPr id="3" name="Content Placeholder 2">
            <a:extLst>
              <a:ext uri="{FF2B5EF4-FFF2-40B4-BE49-F238E27FC236}">
                <a16:creationId xmlns:a16="http://schemas.microsoft.com/office/drawing/2014/main" id="{08AAA87F-65F3-48C9-97D9-231631E4809F}"/>
              </a:ext>
            </a:extLst>
          </p:cNvPr>
          <p:cNvSpPr>
            <a:spLocks noGrp="1"/>
          </p:cNvSpPr>
          <p:nvPr>
            <p:ph idx="1"/>
          </p:nvPr>
        </p:nvSpPr>
        <p:spPr/>
        <p:txBody>
          <a:bodyPr/>
          <a:lstStyle/>
          <a:p>
            <a:r>
              <a:rPr lang="en-US" sz="2400" dirty="0"/>
              <a:t>Computer hardware provides limited operations on the data values (bits/bytes/words) in the system. </a:t>
            </a:r>
          </a:p>
          <a:p>
            <a:pPr lvl="1"/>
            <a:r>
              <a:rPr lang="en-US" sz="2000" dirty="0"/>
              <a:t>Copying or moving data, mathematical or logical operations.</a:t>
            </a:r>
          </a:p>
          <a:p>
            <a:r>
              <a:rPr lang="en-US" sz="2400" dirty="0"/>
              <a:t>These values can be used to represent many different things.</a:t>
            </a:r>
          </a:p>
          <a:p>
            <a:pPr lvl="1"/>
            <a:r>
              <a:rPr lang="en-US" sz="2000" dirty="0"/>
              <a:t>Memory addresses, integer data, floating point data</a:t>
            </a:r>
          </a:p>
          <a:p>
            <a:pPr lvl="1"/>
            <a:r>
              <a:rPr lang="en-US" sz="2000" dirty="0"/>
              <a:t>Colors on the graphical display, audio sounds, text</a:t>
            </a:r>
          </a:p>
          <a:p>
            <a:pPr lvl="1"/>
            <a:r>
              <a:rPr lang="en-US" sz="2000" dirty="0"/>
              <a:t>Status of hardware devices, control signals.</a:t>
            </a:r>
          </a:p>
          <a:p>
            <a:r>
              <a:rPr lang="en-US" sz="2400" dirty="0"/>
              <a:t>Software can take this even further, combining these 1’s and zero’s to represent anything the programmer wants</a:t>
            </a:r>
          </a:p>
          <a:p>
            <a:pPr lvl="1"/>
            <a:r>
              <a:rPr lang="en-US" sz="2000" dirty="0"/>
              <a:t>Health status in a video game, Electrocardiogram readings, text messages, movies, names and addresses, payroll data, etc.</a:t>
            </a:r>
          </a:p>
          <a:p>
            <a:r>
              <a:rPr lang="en-US" sz="2400" dirty="0"/>
              <a:t>It is important to understand how the 1’s and 0’s are being used, and what they are meant to represent. </a:t>
            </a:r>
          </a:p>
          <a:p>
            <a:pPr lvl="1"/>
            <a:endParaRPr lang="en-US" sz="2000" dirty="0"/>
          </a:p>
        </p:txBody>
      </p:sp>
      <p:sp>
        <p:nvSpPr>
          <p:cNvPr id="4" name="Slide Number Placeholder 3">
            <a:extLst>
              <a:ext uri="{FF2B5EF4-FFF2-40B4-BE49-F238E27FC236}">
                <a16:creationId xmlns:a16="http://schemas.microsoft.com/office/drawing/2014/main" id="{3C4B01EF-0506-4FD7-9964-75D1534FA10B}"/>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191897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8419-3C9A-455E-9611-2A3D0B82C21C}"/>
              </a:ext>
            </a:extLst>
          </p:cNvPr>
          <p:cNvSpPr>
            <a:spLocks noGrp="1"/>
          </p:cNvSpPr>
          <p:nvPr>
            <p:ph type="title"/>
          </p:nvPr>
        </p:nvSpPr>
        <p:spPr/>
        <p:txBody>
          <a:bodyPr/>
          <a:lstStyle/>
          <a:p>
            <a:r>
              <a:rPr lang="en-US" dirty="0"/>
              <a:t>Binary numbers</a:t>
            </a:r>
          </a:p>
        </p:txBody>
      </p:sp>
      <p:sp>
        <p:nvSpPr>
          <p:cNvPr id="3" name="Content Placeholder 2">
            <a:extLst>
              <a:ext uri="{FF2B5EF4-FFF2-40B4-BE49-F238E27FC236}">
                <a16:creationId xmlns:a16="http://schemas.microsoft.com/office/drawing/2014/main" id="{9E273BBD-1B64-4A21-938A-7FE285E19F56}"/>
              </a:ext>
            </a:extLst>
          </p:cNvPr>
          <p:cNvSpPr>
            <a:spLocks noGrp="1"/>
          </p:cNvSpPr>
          <p:nvPr>
            <p:ph idx="1"/>
          </p:nvPr>
        </p:nvSpPr>
        <p:spPr/>
        <p:txBody>
          <a:bodyPr/>
          <a:lstStyle/>
          <a:p>
            <a:r>
              <a:rPr lang="en-US" dirty="0"/>
              <a:t>We can write a binary number as a string of 1’s and 0’s such as:</a:t>
            </a:r>
          </a:p>
          <a:p>
            <a:pPr lvl="1"/>
            <a:r>
              <a:rPr lang="en-US" dirty="0">
                <a:latin typeface="Courier New" panose="02070309020205020404" pitchFamily="49" charset="0"/>
                <a:cs typeface="Courier New" panose="02070309020205020404" pitchFamily="49" charset="0"/>
              </a:rPr>
              <a:t>01001000  or 01101001</a:t>
            </a:r>
          </a:p>
          <a:p>
            <a:pPr marL="342900" lvl="1" indent="0">
              <a:buNone/>
            </a:pPr>
            <a:endParaRPr lang="en-US" dirty="0">
              <a:latin typeface="Courier New" panose="02070309020205020404" pitchFamily="49" charset="0"/>
              <a:cs typeface="Courier New" panose="02070309020205020404" pitchFamily="49" charset="0"/>
            </a:endParaRPr>
          </a:p>
          <a:p>
            <a:pPr marL="342900" lvl="1" indent="0">
              <a:buNone/>
            </a:pPr>
            <a:r>
              <a:rPr lang="en-US" dirty="0">
                <a:cs typeface="Courier New" panose="02070309020205020404" pitchFamily="49" charset="0"/>
              </a:rPr>
              <a:t>These can be interpreted to represent the numbers 72, or 105 – or the ASCII characters ‘H’ and ‘</a:t>
            </a:r>
            <a:r>
              <a:rPr lang="en-US" dirty="0" err="1">
                <a:cs typeface="Courier New" panose="02070309020205020404" pitchFamily="49" charset="0"/>
              </a:rPr>
              <a:t>i</a:t>
            </a:r>
            <a:r>
              <a:rPr lang="en-US" dirty="0">
                <a:cs typeface="Courier New" panose="02070309020205020404" pitchFamily="49" charset="0"/>
              </a:rPr>
              <a:t>’  or colors in a 8-bit true color system. Or any other way the programmer or computer systems chooses.</a:t>
            </a:r>
          </a:p>
          <a:p>
            <a:pPr marL="342900" lvl="1" indent="0">
              <a:buNone/>
            </a:pPr>
            <a:endParaRPr lang="en-US" dirty="0">
              <a:cs typeface="Courier New" panose="02070309020205020404" pitchFamily="49" charset="0"/>
            </a:endParaRPr>
          </a:p>
          <a:p>
            <a:pPr marL="342900" lvl="1" indent="0">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98132DAB-96EC-4341-A114-DE7A1355B347}"/>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72889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F66D-5E3F-4E9A-B314-9C603116F4B7}"/>
              </a:ext>
            </a:extLst>
          </p:cNvPr>
          <p:cNvSpPr>
            <a:spLocks noGrp="1"/>
          </p:cNvSpPr>
          <p:nvPr>
            <p:ph type="title"/>
          </p:nvPr>
        </p:nvSpPr>
        <p:spPr/>
        <p:txBody>
          <a:bodyPr/>
          <a:lstStyle/>
          <a:p>
            <a:r>
              <a:rPr lang="en-US" dirty="0"/>
              <a:t>Integers</a:t>
            </a:r>
          </a:p>
        </p:txBody>
      </p:sp>
      <p:sp>
        <p:nvSpPr>
          <p:cNvPr id="3" name="Content Placeholder 2">
            <a:extLst>
              <a:ext uri="{FF2B5EF4-FFF2-40B4-BE49-F238E27FC236}">
                <a16:creationId xmlns:a16="http://schemas.microsoft.com/office/drawing/2014/main" id="{535153DB-3A52-4241-8CC6-DE293083C2C4}"/>
              </a:ext>
            </a:extLst>
          </p:cNvPr>
          <p:cNvSpPr>
            <a:spLocks noGrp="1"/>
          </p:cNvSpPr>
          <p:nvPr>
            <p:ph idx="1"/>
          </p:nvPr>
        </p:nvSpPr>
        <p:spPr/>
        <p:txBody>
          <a:bodyPr/>
          <a:lstStyle/>
          <a:p>
            <a:r>
              <a:rPr lang="en-US" dirty="0"/>
              <a:t>Binary numbers can be interpreted as integers, either unsigned or signed. </a:t>
            </a:r>
          </a:p>
          <a:p>
            <a:r>
              <a:rPr lang="en-US" dirty="0"/>
              <a:t>For unsigned, each bit represents a place holder for a power of 2.</a:t>
            </a:r>
          </a:p>
          <a:p>
            <a:r>
              <a:rPr lang="en-US" dirty="0"/>
              <a:t>  </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7</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6</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5</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b</a:t>
            </a:r>
            <a:r>
              <a:rPr lang="en-US" baseline="-25000" dirty="0">
                <a:latin typeface="Courier New" panose="02070309020205020404" pitchFamily="49" charset="0"/>
                <a:cs typeface="Courier New" panose="02070309020205020404" pitchFamily="49" charset="0"/>
              </a:rPr>
              <a:t>0</a:t>
            </a:r>
            <a:r>
              <a:rPr lang="en-US" dirty="0">
                <a:cs typeface="Courier New" panose="02070309020205020404" pitchFamily="49" charset="0"/>
              </a:rPr>
              <a:t>  is interpreted as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+b</a:t>
            </a:r>
            <a:r>
              <a:rPr lang="en-US" sz="2000" baseline="-25000" dirty="0">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×2</a:t>
            </a:r>
            <a:r>
              <a:rPr lang="en-US" sz="2000" baseline="30000" dirty="0">
                <a:latin typeface="Courier New" panose="02070309020205020404" pitchFamily="49" charset="0"/>
                <a:cs typeface="Courier New" panose="02070309020205020404" pitchFamily="49" charset="0"/>
              </a:rPr>
              <a:t>0</a:t>
            </a:r>
            <a:endParaRPr lang="en-US" sz="20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Therefore, </a:t>
            </a:r>
            <a:r>
              <a:rPr lang="en-US" dirty="0">
                <a:latin typeface="Courier New" panose="02070309020205020404" pitchFamily="49" charset="0"/>
                <a:cs typeface="Courier New" panose="02070309020205020404" pitchFamily="49" charset="0"/>
              </a:rPr>
              <a:t>01001000</a:t>
            </a:r>
            <a:r>
              <a:rPr lang="en-US" dirty="0">
                <a:latin typeface="Calibri" panose="020F0502020204030204" pitchFamily="34" charset="0"/>
                <a:cs typeface="Calibri" panose="020F0502020204030204" pitchFamily="34" charset="0"/>
              </a:rPr>
              <a:t> =</a:t>
            </a:r>
          </a:p>
          <a:p>
            <a:pPr marL="0" indent="0">
              <a:buNone/>
            </a:pPr>
            <a:r>
              <a:rPr lang="en-US" sz="2000" dirty="0">
                <a:latin typeface="Courier New" panose="02070309020205020404" pitchFamily="49" charset="0"/>
                <a:cs typeface="Courier New" panose="02070309020205020404" pitchFamily="49" charset="0"/>
              </a:rPr>
              <a:t>   0×2</a:t>
            </a:r>
            <a:r>
              <a:rPr lang="en-US" sz="2000" baseline="30000" dirty="0">
                <a:latin typeface="Courier New" panose="02070309020205020404" pitchFamily="49" charset="0"/>
                <a:cs typeface="Courier New" panose="02070309020205020404" pitchFamily="49" charset="0"/>
              </a:rPr>
              <a:t>7</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6</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5</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4</a:t>
            </a:r>
            <a:r>
              <a:rPr lang="en-US" sz="2000" dirty="0">
                <a:latin typeface="Courier New" panose="02070309020205020404" pitchFamily="49" charset="0"/>
                <a:cs typeface="Courier New" panose="02070309020205020404" pitchFamily="49" charset="0"/>
              </a:rPr>
              <a:t>+1×2</a:t>
            </a:r>
            <a:r>
              <a:rPr lang="en-US" sz="2000" baseline="30000" dirty="0">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+0×2</a:t>
            </a:r>
            <a:r>
              <a:rPr lang="en-US" sz="2000" baseline="30000" dirty="0">
                <a:latin typeface="Courier New" panose="02070309020205020404" pitchFamily="49" charset="0"/>
                <a:cs typeface="Courier New" panose="02070309020205020404" pitchFamily="49" charset="0"/>
              </a:rPr>
              <a:t>0 </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0×128+1×64+0×32+0×16+1×8+0×4+0×2+0×1 =</a:t>
            </a:r>
          </a:p>
          <a:p>
            <a:pPr marL="0" indent="0">
              <a:buNone/>
            </a:pPr>
            <a:r>
              <a:rPr lang="en-US" sz="2000" dirty="0">
                <a:latin typeface="Courier New" panose="02070309020205020404" pitchFamily="49" charset="0"/>
                <a:cs typeface="Courier New" panose="02070309020205020404" pitchFamily="49" charset="0"/>
              </a:rPr>
              <a:t>   1×64 + 1×8 = 72</a:t>
            </a:r>
          </a:p>
          <a:p>
            <a:pPr marL="0" indent="0">
              <a:buNone/>
            </a:pPr>
            <a:r>
              <a:rPr lang="en-US" sz="2000" dirty="0">
                <a:latin typeface="Courier New" panose="02070309020205020404" pitchFamily="49" charset="0"/>
                <a:cs typeface="Courier New" panose="02070309020205020404" pitchFamily="49" charset="0"/>
              </a:rPr>
              <a:t>  </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BD8546C-7884-45D8-AF7F-DE50B5691555}"/>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223074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14F1-8F11-459B-90DA-DB4EFD9A7281}"/>
              </a:ext>
            </a:extLst>
          </p:cNvPr>
          <p:cNvSpPr>
            <a:spLocks noGrp="1"/>
          </p:cNvSpPr>
          <p:nvPr>
            <p:ph type="title"/>
          </p:nvPr>
        </p:nvSpPr>
        <p:spPr/>
        <p:txBody>
          <a:bodyPr/>
          <a:lstStyle/>
          <a:p>
            <a:r>
              <a:rPr lang="en-US" dirty="0"/>
              <a:t>Integer precision</a:t>
            </a:r>
          </a:p>
        </p:txBody>
      </p:sp>
      <p:sp>
        <p:nvSpPr>
          <p:cNvPr id="3" name="Content Placeholder 2">
            <a:extLst>
              <a:ext uri="{FF2B5EF4-FFF2-40B4-BE49-F238E27FC236}">
                <a16:creationId xmlns:a16="http://schemas.microsoft.com/office/drawing/2014/main" id="{94053964-0C29-454C-8160-D8B96745950B}"/>
              </a:ext>
            </a:extLst>
          </p:cNvPr>
          <p:cNvSpPr>
            <a:spLocks noGrp="1"/>
          </p:cNvSpPr>
          <p:nvPr>
            <p:ph idx="1"/>
          </p:nvPr>
        </p:nvSpPr>
        <p:spPr/>
        <p:txBody>
          <a:bodyPr/>
          <a:lstStyle/>
          <a:p>
            <a:r>
              <a:rPr lang="en-US" dirty="0"/>
              <a:t>Precision</a:t>
            </a:r>
          </a:p>
          <a:p>
            <a:pPr lvl="1"/>
            <a:r>
              <a:rPr lang="en-US" dirty="0"/>
              <a:t>With 8 bits, we can represent 256 unique values 0 - 255.</a:t>
            </a:r>
          </a:p>
          <a:p>
            <a:pPr lvl="1"/>
            <a:r>
              <a:rPr lang="en-US" dirty="0"/>
              <a:t>With 16 bits, that increases to 65536 values.</a:t>
            </a:r>
          </a:p>
          <a:p>
            <a:pPr lvl="1"/>
            <a:r>
              <a:rPr lang="en-US" dirty="0"/>
              <a:t>This limits the range (or precision) of values that we can use.</a:t>
            </a:r>
          </a:p>
          <a:p>
            <a:pPr lvl="1"/>
            <a:r>
              <a:rPr lang="en-US" dirty="0"/>
              <a:t>If we perform a mathematical operation that generates a result outside of the range, then we get an overflow (value too big) or underflow (value too small).</a:t>
            </a:r>
          </a:p>
          <a:p>
            <a:pPr lvl="1"/>
            <a:r>
              <a:rPr lang="en-US" dirty="0"/>
              <a:t>In an 8-bit system 250 + 10 will not be 260, but rather will be 4  (260 modulo 256), in binary:</a:t>
            </a:r>
          </a:p>
          <a:p>
            <a:pPr lvl="2"/>
            <a:r>
              <a:rPr lang="en-US" dirty="0">
                <a:latin typeface="Courier New" panose="02070309020205020404" pitchFamily="49" charset="0"/>
                <a:cs typeface="Courier New" panose="02070309020205020404" pitchFamily="49" charset="0"/>
              </a:rPr>
              <a:t>11111010 + 1010 = 100000100</a:t>
            </a:r>
          </a:p>
          <a:p>
            <a:pPr lvl="2"/>
            <a:r>
              <a:rPr lang="en-US" dirty="0">
                <a:cs typeface="Courier New" panose="02070309020205020404" pitchFamily="49" charset="0"/>
              </a:rPr>
              <a:t>But this has an extra bit on the left (</a:t>
            </a:r>
            <a:r>
              <a:rPr lang="en-US" dirty="0">
                <a:latin typeface="Courier New" panose="02070309020205020404" pitchFamily="49" charset="0"/>
                <a:cs typeface="Courier New" panose="02070309020205020404" pitchFamily="49" charset="0"/>
              </a:rPr>
              <a:t>2</a:t>
            </a:r>
            <a:r>
              <a:rPr lang="en-US" baseline="30000" dirty="0">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 256</a:t>
            </a:r>
            <a:r>
              <a:rPr lang="en-US" dirty="0">
                <a:cs typeface="Courier New" panose="02070309020205020404" pitchFamily="49" charset="0"/>
              </a:rPr>
              <a:t>), this overflow bit is usually discarded. Many programming languages will not generate an error if this happens. </a:t>
            </a:r>
          </a:p>
          <a:p>
            <a:pPr lvl="1"/>
            <a:endParaRPr lang="en-US" dirty="0"/>
          </a:p>
          <a:p>
            <a:pPr marL="342900" lvl="1" indent="0">
              <a:buNone/>
            </a:pPr>
            <a:endParaRPr lang="en-US" dirty="0"/>
          </a:p>
          <a:p>
            <a:pPr marL="342900" lvl="1" indent="0">
              <a:buNone/>
            </a:pPr>
            <a:endParaRPr lang="en-US" dirty="0"/>
          </a:p>
        </p:txBody>
      </p:sp>
      <p:sp>
        <p:nvSpPr>
          <p:cNvPr id="4" name="Slide Number Placeholder 3">
            <a:extLst>
              <a:ext uri="{FF2B5EF4-FFF2-40B4-BE49-F238E27FC236}">
                <a16:creationId xmlns:a16="http://schemas.microsoft.com/office/drawing/2014/main" id="{5A075144-F726-4710-8A44-30830A6FAC0E}"/>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417637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B29D-BE31-4082-90E5-15DF3ABA3673}"/>
              </a:ext>
            </a:extLst>
          </p:cNvPr>
          <p:cNvSpPr>
            <a:spLocks noGrp="1"/>
          </p:cNvSpPr>
          <p:nvPr>
            <p:ph type="title"/>
          </p:nvPr>
        </p:nvSpPr>
        <p:spPr/>
        <p:txBody>
          <a:bodyPr/>
          <a:lstStyle/>
          <a:p>
            <a:r>
              <a:rPr lang="en-US" dirty="0"/>
              <a:t>Signed integers</a:t>
            </a:r>
          </a:p>
        </p:txBody>
      </p:sp>
      <p:sp>
        <p:nvSpPr>
          <p:cNvPr id="3" name="Content Placeholder 2">
            <a:extLst>
              <a:ext uri="{FF2B5EF4-FFF2-40B4-BE49-F238E27FC236}">
                <a16:creationId xmlns:a16="http://schemas.microsoft.com/office/drawing/2014/main" id="{72DD5C17-E9C0-4F43-93FB-EF482C6345D1}"/>
              </a:ext>
            </a:extLst>
          </p:cNvPr>
          <p:cNvSpPr>
            <a:spLocks noGrp="1"/>
          </p:cNvSpPr>
          <p:nvPr>
            <p:ph idx="1"/>
          </p:nvPr>
        </p:nvSpPr>
        <p:spPr/>
        <p:txBody>
          <a:bodyPr/>
          <a:lstStyle/>
          <a:p>
            <a:r>
              <a:rPr lang="en-US" dirty="0"/>
              <a:t>Signed integers are more complicated. </a:t>
            </a:r>
          </a:p>
          <a:p>
            <a:r>
              <a:rPr lang="en-US" dirty="0"/>
              <a:t>Signed Bit</a:t>
            </a:r>
          </a:p>
          <a:p>
            <a:pPr lvl="1"/>
            <a:r>
              <a:rPr lang="en-US" dirty="0"/>
              <a:t>One way of representing a signed integer is to reserve one bit to represent the sign. Usually 0 is positive, 1 is negative. The sign bit replaces the most significant bit. </a:t>
            </a:r>
          </a:p>
          <a:p>
            <a:r>
              <a:rPr lang="en-US" dirty="0"/>
              <a:t>Two’s complement</a:t>
            </a:r>
          </a:p>
          <a:p>
            <a:pPr lvl="1"/>
            <a:r>
              <a:rPr lang="en-US" dirty="0"/>
              <a:t>Most common way to represent negative numbers</a:t>
            </a:r>
          </a:p>
          <a:p>
            <a:pPr lvl="1"/>
            <a:r>
              <a:rPr lang="en-US" dirty="0"/>
              <a:t>For example, -28 is created by taking positive 28 (in binary), flipping all bits (0-&gt;1 and 1-&gt;0) and adding one.</a:t>
            </a:r>
          </a:p>
          <a:p>
            <a:pPr lvl="2"/>
            <a:r>
              <a:rPr lang="en-US" dirty="0">
                <a:latin typeface="Courier New" panose="02070309020205020404" pitchFamily="49" charset="0"/>
                <a:cs typeface="Courier New" panose="02070309020205020404" pitchFamily="49" charset="0"/>
              </a:rPr>
              <a:t>00011100 -&gt; 11100011 -&gt; 11100100</a:t>
            </a:r>
          </a:p>
        </p:txBody>
      </p:sp>
      <p:sp>
        <p:nvSpPr>
          <p:cNvPr id="4" name="Slide Number Placeholder 3">
            <a:extLst>
              <a:ext uri="{FF2B5EF4-FFF2-40B4-BE49-F238E27FC236}">
                <a16:creationId xmlns:a16="http://schemas.microsoft.com/office/drawing/2014/main" id="{3DBE2457-4F59-427E-8D05-6C2489DB0FCA}"/>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89662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E89E-11AA-4013-871A-7B0570264798}"/>
              </a:ext>
            </a:extLst>
          </p:cNvPr>
          <p:cNvSpPr>
            <a:spLocks noGrp="1"/>
          </p:cNvSpPr>
          <p:nvPr>
            <p:ph type="title"/>
          </p:nvPr>
        </p:nvSpPr>
        <p:spPr/>
        <p:txBody>
          <a:bodyPr/>
          <a:lstStyle/>
          <a:p>
            <a:r>
              <a:rPr lang="en-US" dirty="0"/>
              <a:t>Signed integers (continued)</a:t>
            </a:r>
          </a:p>
        </p:txBody>
      </p:sp>
      <p:sp>
        <p:nvSpPr>
          <p:cNvPr id="3" name="Content Placeholder 2">
            <a:extLst>
              <a:ext uri="{FF2B5EF4-FFF2-40B4-BE49-F238E27FC236}">
                <a16:creationId xmlns:a16="http://schemas.microsoft.com/office/drawing/2014/main" id="{CB9CA527-5F86-40E3-98BD-DF52B1EFD970}"/>
              </a:ext>
            </a:extLst>
          </p:cNvPr>
          <p:cNvSpPr>
            <a:spLocks noGrp="1"/>
          </p:cNvSpPr>
          <p:nvPr>
            <p:ph idx="1"/>
          </p:nvPr>
        </p:nvSpPr>
        <p:spPr/>
        <p:txBody>
          <a:bodyPr/>
          <a:lstStyle/>
          <a:p>
            <a:r>
              <a:rPr lang="en-US" dirty="0"/>
              <a:t>Two’s complement</a:t>
            </a:r>
          </a:p>
          <a:p>
            <a:pPr lvl="1"/>
            <a:r>
              <a:rPr lang="en-US" dirty="0"/>
              <a:t>Notice that the left most bit is a 1. This will always be true of a twos complement representation of a negative number</a:t>
            </a:r>
          </a:p>
          <a:p>
            <a:pPr lvl="1"/>
            <a:r>
              <a:rPr lang="en-US" dirty="0"/>
              <a:t>Used for efficiency</a:t>
            </a:r>
          </a:p>
          <a:p>
            <a:pPr lvl="2"/>
            <a:r>
              <a:rPr lang="en-US" dirty="0"/>
              <a:t>Computers can use the same hardware to add and subtract unsigned and 2’s complement signed integers. The hardware does not even need to know if the number is positive or negative. </a:t>
            </a:r>
          </a:p>
          <a:p>
            <a:pPr lvl="1"/>
            <a:r>
              <a:rPr lang="en-US" dirty="0"/>
              <a:t>Range of numbers for n bits is -2</a:t>
            </a:r>
            <a:r>
              <a:rPr lang="en-US" baseline="30000" dirty="0"/>
              <a:t>n-1</a:t>
            </a:r>
            <a:r>
              <a:rPr lang="en-US" dirty="0"/>
              <a:t> – 2</a:t>
            </a:r>
            <a:r>
              <a:rPr lang="en-US" baseline="30000" dirty="0"/>
              <a:t>n-1</a:t>
            </a:r>
            <a:r>
              <a:rPr lang="en-US" dirty="0"/>
              <a:t> - 1</a:t>
            </a:r>
          </a:p>
          <a:p>
            <a:pPr lvl="1"/>
            <a:endParaRPr lang="en-US" dirty="0"/>
          </a:p>
        </p:txBody>
      </p:sp>
      <p:sp>
        <p:nvSpPr>
          <p:cNvPr id="4" name="Slide Number Placeholder 3">
            <a:extLst>
              <a:ext uri="{FF2B5EF4-FFF2-40B4-BE49-F238E27FC236}">
                <a16:creationId xmlns:a16="http://schemas.microsoft.com/office/drawing/2014/main" id="{7C20D664-9AB6-45B9-99CC-923B724EA2D8}"/>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graphicFrame>
        <p:nvGraphicFramePr>
          <p:cNvPr id="5" name="Table 4">
            <a:extLst>
              <a:ext uri="{FF2B5EF4-FFF2-40B4-BE49-F238E27FC236}">
                <a16:creationId xmlns:a16="http://schemas.microsoft.com/office/drawing/2014/main" id="{8738E106-852C-4FB7-9DC8-F2B54080324A}"/>
              </a:ext>
            </a:extLst>
          </p:cNvPr>
          <p:cNvGraphicFramePr>
            <a:graphicFrameLocks noGrp="1"/>
          </p:cNvGraphicFramePr>
          <p:nvPr>
            <p:extLst>
              <p:ext uri="{D42A27DB-BD31-4B8C-83A1-F6EECF244321}">
                <p14:modId xmlns:p14="http://schemas.microsoft.com/office/powerpoint/2010/main" val="1434299225"/>
              </p:ext>
            </p:extLst>
          </p:nvPr>
        </p:nvGraphicFramePr>
        <p:xfrm>
          <a:off x="1286739" y="4398963"/>
          <a:ext cx="6887443" cy="1854200"/>
        </p:xfrm>
        <a:graphic>
          <a:graphicData uri="http://schemas.openxmlformats.org/drawingml/2006/table">
            <a:tbl>
              <a:tblPr firstRow="1" bandRow="1">
                <a:tableStyleId>{5C22544A-7EE6-4342-B048-85BDC9FD1C3A}</a:tableStyleId>
              </a:tblPr>
              <a:tblGrid>
                <a:gridCol w="1652722">
                  <a:extLst>
                    <a:ext uri="{9D8B030D-6E8A-4147-A177-3AD203B41FA5}">
                      <a16:colId xmlns:a16="http://schemas.microsoft.com/office/drawing/2014/main" val="3013726457"/>
                    </a:ext>
                  </a:extLst>
                </a:gridCol>
                <a:gridCol w="2836152">
                  <a:extLst>
                    <a:ext uri="{9D8B030D-6E8A-4147-A177-3AD203B41FA5}">
                      <a16:colId xmlns:a16="http://schemas.microsoft.com/office/drawing/2014/main" val="2637374814"/>
                    </a:ext>
                  </a:extLst>
                </a:gridCol>
                <a:gridCol w="2398569">
                  <a:extLst>
                    <a:ext uri="{9D8B030D-6E8A-4147-A177-3AD203B41FA5}">
                      <a16:colId xmlns:a16="http://schemas.microsoft.com/office/drawing/2014/main" val="1178218593"/>
                    </a:ext>
                  </a:extLst>
                </a:gridCol>
              </a:tblGrid>
              <a:tr h="370840">
                <a:tc>
                  <a:txBody>
                    <a:bodyPr/>
                    <a:lstStyle/>
                    <a:p>
                      <a:pPr algn="ctr"/>
                      <a:r>
                        <a:rPr lang="en-US" sz="1400" b="1" dirty="0"/>
                        <a:t>Number of Bits</a:t>
                      </a:r>
                    </a:p>
                  </a:txBody>
                  <a:tcPr/>
                </a:tc>
                <a:tc>
                  <a:txBody>
                    <a:bodyPr/>
                    <a:lstStyle/>
                    <a:p>
                      <a:pPr algn="ctr"/>
                      <a:r>
                        <a:rPr lang="en-US" sz="1400" b="1" dirty="0"/>
                        <a:t>Minimum Number</a:t>
                      </a:r>
                    </a:p>
                  </a:txBody>
                  <a:tcPr/>
                </a:tc>
                <a:tc>
                  <a:txBody>
                    <a:bodyPr/>
                    <a:lstStyle/>
                    <a:p>
                      <a:pPr algn="ctr"/>
                      <a:r>
                        <a:rPr lang="en-US" sz="1400" b="1" dirty="0"/>
                        <a:t>Maximum Number</a:t>
                      </a:r>
                    </a:p>
                  </a:txBody>
                  <a:tcPr/>
                </a:tc>
                <a:extLst>
                  <a:ext uri="{0D108BD9-81ED-4DB2-BD59-A6C34878D82A}">
                    <a16:rowId xmlns:a16="http://schemas.microsoft.com/office/drawing/2014/main" val="3907854285"/>
                  </a:ext>
                </a:extLst>
              </a:tr>
              <a:tr h="370840">
                <a:tc>
                  <a:txBody>
                    <a:bodyPr/>
                    <a:lstStyle/>
                    <a:p>
                      <a:pPr algn="ctr"/>
                      <a:r>
                        <a:rPr lang="en-US" sz="1400" b="1" dirty="0"/>
                        <a:t>8</a:t>
                      </a:r>
                    </a:p>
                  </a:txBody>
                  <a:tcPr/>
                </a:tc>
                <a:tc>
                  <a:txBody>
                    <a:bodyPr/>
                    <a:lstStyle/>
                    <a:p>
                      <a:pPr algn="ctr"/>
                      <a:r>
                        <a:rPr lang="en-US" sz="1400" b="1" dirty="0"/>
                        <a:t>- 128</a:t>
                      </a:r>
                    </a:p>
                  </a:txBody>
                  <a:tcPr/>
                </a:tc>
                <a:tc>
                  <a:txBody>
                    <a:bodyPr/>
                    <a:lstStyle/>
                    <a:p>
                      <a:pPr algn="ctr"/>
                      <a:r>
                        <a:rPr lang="en-US" sz="1400" b="1" dirty="0"/>
                        <a:t>127</a:t>
                      </a:r>
                    </a:p>
                  </a:txBody>
                  <a:tcPr/>
                </a:tc>
                <a:extLst>
                  <a:ext uri="{0D108BD9-81ED-4DB2-BD59-A6C34878D82A}">
                    <a16:rowId xmlns:a16="http://schemas.microsoft.com/office/drawing/2014/main" val="418161803"/>
                  </a:ext>
                </a:extLst>
              </a:tr>
              <a:tr h="370840">
                <a:tc>
                  <a:txBody>
                    <a:bodyPr/>
                    <a:lstStyle/>
                    <a:p>
                      <a:pPr algn="ctr"/>
                      <a:r>
                        <a:rPr lang="en-US" sz="1400" b="1" dirty="0"/>
                        <a:t>16</a:t>
                      </a:r>
                    </a:p>
                  </a:txBody>
                  <a:tcPr/>
                </a:tc>
                <a:tc>
                  <a:txBody>
                    <a:bodyPr/>
                    <a:lstStyle/>
                    <a:p>
                      <a:pPr algn="ctr"/>
                      <a:r>
                        <a:rPr lang="en-US" sz="1400" b="1" dirty="0"/>
                        <a:t>- 32,768</a:t>
                      </a:r>
                    </a:p>
                  </a:txBody>
                  <a:tcPr/>
                </a:tc>
                <a:tc>
                  <a:txBody>
                    <a:bodyPr/>
                    <a:lstStyle/>
                    <a:p>
                      <a:pPr algn="ctr"/>
                      <a:r>
                        <a:rPr lang="en-US" sz="1400" b="1" dirty="0"/>
                        <a:t>- 32,767</a:t>
                      </a:r>
                    </a:p>
                  </a:txBody>
                  <a:tcPr/>
                </a:tc>
                <a:extLst>
                  <a:ext uri="{0D108BD9-81ED-4DB2-BD59-A6C34878D82A}">
                    <a16:rowId xmlns:a16="http://schemas.microsoft.com/office/drawing/2014/main" val="1014557354"/>
                  </a:ext>
                </a:extLst>
              </a:tr>
              <a:tr h="370840">
                <a:tc>
                  <a:txBody>
                    <a:bodyPr/>
                    <a:lstStyle/>
                    <a:p>
                      <a:pPr algn="ctr"/>
                      <a:r>
                        <a:rPr lang="en-US" sz="1400" b="1" dirty="0"/>
                        <a:t>32</a:t>
                      </a:r>
                    </a:p>
                  </a:txBody>
                  <a:tcPr/>
                </a:tc>
                <a:tc>
                  <a:txBody>
                    <a:bodyPr/>
                    <a:lstStyle/>
                    <a:p>
                      <a:pPr algn="ctr"/>
                      <a:r>
                        <a:rPr lang="en-US" sz="1400" b="1" i="0" kern="1200" dirty="0">
                          <a:solidFill>
                            <a:schemeClr val="dk1"/>
                          </a:solidFill>
                          <a:effectLst/>
                          <a:latin typeface="+mn-lt"/>
                          <a:ea typeface="+mn-ea"/>
                          <a:cs typeface="+mn-cs"/>
                        </a:rPr>
                        <a:t>- 2,147,483,648</a:t>
                      </a:r>
                      <a:endParaRPr lang="en-US" sz="1400" b="1" dirty="0"/>
                    </a:p>
                  </a:txBody>
                  <a:tcPr/>
                </a:tc>
                <a:tc>
                  <a:txBody>
                    <a:bodyPr/>
                    <a:lstStyle/>
                    <a:p>
                      <a:pPr algn="ctr"/>
                      <a:r>
                        <a:rPr lang="en-US" sz="1400" b="1" i="0" kern="1200" dirty="0">
                          <a:solidFill>
                            <a:schemeClr val="dk1"/>
                          </a:solidFill>
                          <a:effectLst/>
                          <a:latin typeface="+mn-lt"/>
                          <a:ea typeface="+mn-ea"/>
                          <a:cs typeface="+mn-cs"/>
                        </a:rPr>
                        <a:t>2,147,483,647</a:t>
                      </a:r>
                      <a:endParaRPr lang="en-US" sz="1400" b="1" dirty="0"/>
                    </a:p>
                  </a:txBody>
                  <a:tcPr/>
                </a:tc>
                <a:extLst>
                  <a:ext uri="{0D108BD9-81ED-4DB2-BD59-A6C34878D82A}">
                    <a16:rowId xmlns:a16="http://schemas.microsoft.com/office/drawing/2014/main" val="1544430529"/>
                  </a:ext>
                </a:extLst>
              </a:tr>
              <a:tr h="370840">
                <a:tc>
                  <a:txBody>
                    <a:bodyPr/>
                    <a:lstStyle/>
                    <a:p>
                      <a:pPr algn="ctr"/>
                      <a:r>
                        <a:rPr lang="en-US" sz="1400" b="1" dirty="0"/>
                        <a:t>64</a:t>
                      </a:r>
                    </a:p>
                  </a:txBody>
                  <a:tcPr/>
                </a:tc>
                <a:tc>
                  <a:txBody>
                    <a:bodyPr/>
                    <a:lstStyle/>
                    <a:p>
                      <a:pPr algn="ctr"/>
                      <a:r>
                        <a:rPr lang="en-US" sz="1400" b="1" i="0" kern="1200" dirty="0">
                          <a:solidFill>
                            <a:schemeClr val="dk1"/>
                          </a:solidFill>
                          <a:effectLst/>
                          <a:latin typeface="+mn-lt"/>
                          <a:ea typeface="+mn-ea"/>
                          <a:cs typeface="+mn-cs"/>
                        </a:rPr>
                        <a:t>- 9,223,372,036,854,775,808</a:t>
                      </a:r>
                      <a:endParaRPr lang="en-US" sz="1400" b="1" dirty="0"/>
                    </a:p>
                  </a:txBody>
                  <a:tcPr/>
                </a:tc>
                <a:tc>
                  <a:txBody>
                    <a:bodyPr/>
                    <a:lstStyle/>
                    <a:p>
                      <a:pPr algn="ctr"/>
                      <a:r>
                        <a:rPr lang="en-US" sz="1400" b="1" i="0" kern="1200" dirty="0">
                          <a:solidFill>
                            <a:schemeClr val="dk1"/>
                          </a:solidFill>
                          <a:effectLst/>
                          <a:latin typeface="+mn-lt"/>
                          <a:ea typeface="+mn-ea"/>
                          <a:cs typeface="+mn-cs"/>
                        </a:rPr>
                        <a:t>9,223,372,036,854,775,807</a:t>
                      </a:r>
                      <a:endParaRPr lang="en-US" sz="1400" b="1" dirty="0"/>
                    </a:p>
                  </a:txBody>
                  <a:tcPr/>
                </a:tc>
                <a:extLst>
                  <a:ext uri="{0D108BD9-81ED-4DB2-BD59-A6C34878D82A}">
                    <a16:rowId xmlns:a16="http://schemas.microsoft.com/office/drawing/2014/main" val="22504882"/>
                  </a:ext>
                </a:extLst>
              </a:tr>
            </a:tbl>
          </a:graphicData>
        </a:graphic>
      </p:graphicFrame>
    </p:spTree>
    <p:custDataLst>
      <p:tags r:id="rId1"/>
    </p:custDataLst>
    <p:extLst>
      <p:ext uri="{BB962C8B-B14F-4D97-AF65-F5344CB8AC3E}">
        <p14:creationId xmlns:p14="http://schemas.microsoft.com/office/powerpoint/2010/main" val="2147504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1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3640</TotalTime>
  <Words>1123</Words>
  <Application>Microsoft Office PowerPoint</Application>
  <PresentationFormat>On-screen Show (4:3)</PresentationFormat>
  <Paragraphs>119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PP_C5Modules_CC_License_standard</vt:lpstr>
      <vt:lpstr>  Module 0: Introduction</vt:lpstr>
      <vt:lpstr>Learning Outcomes</vt:lpstr>
      <vt:lpstr>Digital Data</vt:lpstr>
      <vt:lpstr>Bits is Bits</vt:lpstr>
      <vt:lpstr>Binary numbers</vt:lpstr>
      <vt:lpstr>Integers</vt:lpstr>
      <vt:lpstr>Integer precision</vt:lpstr>
      <vt:lpstr>Signed integers</vt:lpstr>
      <vt:lpstr>Signed integers (continued)</vt:lpstr>
      <vt:lpstr>Hexadecimal representation</vt:lpstr>
      <vt:lpstr>Endianness</vt:lpstr>
      <vt:lpstr>Credits</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Jim Alves-Foss</cp:lastModifiedBy>
  <cp:revision>229</cp:revision>
  <cp:lastPrinted>2016-07-18T16:40:10Z</cp:lastPrinted>
  <dcterms:created xsi:type="dcterms:W3CDTF">2016-07-03T20:12:42Z</dcterms:created>
  <dcterms:modified xsi:type="dcterms:W3CDTF">2018-03-21T05:44:35Z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855EB1B3-96FE-417E-97D8-2DFCE6F5350C</vt:lpwstr>
  </property>
  <property fmtid="{D5CDD505-2E9C-101B-9397-08002B2CF9AE}" pid="6" name="ArticulateProjectFull">
    <vt:lpwstr>K:\CNAP\Deliverables\NetSec Course\Module_0\NetSec Module 0 -- Data Representation.ppta</vt:lpwstr>
  </property>
</Properties>
</file>