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41" r:id="rId15"/>
    <p:sldId id="333" r:id="rId16"/>
  </p:sldIdLst>
  <p:sldSz cx="9144000" cy="6858000" type="screen4x3"/>
  <p:notesSz cx="7315200" cy="9601200"/>
  <p:custDataLst>
    <p:tags r:id="rId1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71" d="100"/>
          <a:sy n="71" d="100"/>
        </p:scale>
        <p:origin x="7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3/20/2018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441334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49053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118246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149121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352715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a:t>
            </a:fld>
            <a:endParaRPr lang="en-US"/>
          </a:p>
        </p:txBody>
      </p:sp>
    </p:spTree>
    <p:extLst>
      <p:ext uri="{BB962C8B-B14F-4D97-AF65-F5344CB8AC3E}">
        <p14:creationId xmlns:p14="http://schemas.microsoft.com/office/powerpoint/2010/main" val="280078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45775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169999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218513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5782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39484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412709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4134392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p:txBody>
          <a:bodyPr/>
          <a:lstStyle/>
          <a:p>
            <a:r>
              <a:rPr lang="en-US" dirty="0"/>
              <a:t>Lesson: Networking Overview</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ISO Model (part 2)</a:t>
            </a:r>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10</a:t>
            </a:fld>
            <a:endParaRPr lang="en-US"/>
          </a:p>
        </p:txBody>
      </p:sp>
    </p:spTree>
    <p:custDataLst>
      <p:tags r:id="rId1"/>
    </p:custDataLst>
    <p:extLst>
      <p:ext uri="{BB962C8B-B14F-4D97-AF65-F5344CB8AC3E}">
        <p14:creationId xmlns:p14="http://schemas.microsoft.com/office/powerpoint/2010/main" val="11685835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ISO Model (part 3)</a:t>
            </a:r>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11</a:t>
            </a:fld>
            <a:endParaRPr lang="en-US"/>
          </a:p>
        </p:txBody>
      </p:sp>
    </p:spTree>
    <p:custDataLst>
      <p:tags r:id="rId1"/>
    </p:custDataLst>
    <p:extLst>
      <p:ext uri="{BB962C8B-B14F-4D97-AF65-F5344CB8AC3E}">
        <p14:creationId xmlns:p14="http://schemas.microsoft.com/office/powerpoint/2010/main" val="3023330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ISO Model (part 4)</a:t>
            </a:r>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12</a:t>
            </a:fld>
            <a:endParaRPr lang="en-US"/>
          </a:p>
        </p:txBody>
      </p:sp>
    </p:spTree>
    <p:custDataLst>
      <p:tags r:id="rId1"/>
    </p:custDataLst>
    <p:extLst>
      <p:ext uri="{BB962C8B-B14F-4D97-AF65-F5344CB8AC3E}">
        <p14:creationId xmlns:p14="http://schemas.microsoft.com/office/powerpoint/2010/main" val="3890145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DoD Model</a:t>
            </a:r>
          </a:p>
        </p:txBody>
      </p:sp>
      <p:sp>
        <p:nvSpPr>
          <p:cNvPr id="32770" name="Content Placeholder 8"/>
          <p:cNvSpPr>
            <a:spLocks noGrp="1"/>
          </p:cNvSpPr>
          <p:nvPr>
            <p:ph idx="1"/>
          </p:nvPr>
        </p:nvSpPr>
        <p:spPr/>
        <p:txBody>
          <a:bodyPr/>
          <a:lstStyle/>
          <a:p>
            <a:r>
              <a:rPr lang="en-US" dirty="0"/>
              <a:t>DOD  (TCP/IP) Network Stack </a:t>
            </a:r>
          </a:p>
          <a:p>
            <a:pPr lvl="1"/>
            <a:r>
              <a:rPr lang="en-US" dirty="0"/>
              <a:t>Developed in the 1970s</a:t>
            </a:r>
          </a:p>
          <a:p>
            <a:pPr lvl="1"/>
            <a:r>
              <a:rPr lang="en-US" dirty="0"/>
              <a:t>Part of project that grew into the modern internet</a:t>
            </a:r>
          </a:p>
          <a:p>
            <a:pPr lvl="1"/>
            <a:endParaRPr lang="en-US" dirty="0"/>
          </a:p>
        </p:txBody>
      </p:sp>
      <p:sp>
        <p:nvSpPr>
          <p:cNvPr id="32774" name="Slide Number Placeholder 5"/>
          <p:cNvSpPr>
            <a:spLocks noGrp="1"/>
          </p:cNvSpPr>
          <p:nvPr>
            <p:ph type="sldNum" sz="quarter" idx="10"/>
          </p:nvPr>
        </p:nvSpPr>
        <p:spPr/>
        <p:txBody>
          <a:bodyPr/>
          <a:lstStyle/>
          <a:p>
            <a:fld id="{FD58C213-4CA7-4E2E-93B3-C84C0980EC15}" type="slidenum">
              <a:rPr lang="en-US" smtClean="0"/>
              <a:pPr/>
              <a:t>13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30082669"/>
              </p:ext>
            </p:extLst>
          </p:nvPr>
        </p:nvGraphicFramePr>
        <p:xfrm>
          <a:off x="898902" y="2619214"/>
          <a:ext cx="7330698" cy="3237596"/>
        </p:xfrm>
        <a:graphic>
          <a:graphicData uri="http://schemas.openxmlformats.org/drawingml/2006/table">
            <a:tbl>
              <a:tblPr firstRow="1" bandRow="1">
                <a:tableStyleId>{616DA210-FB5B-4158-B5E0-FEB733F419BA}</a:tableStyleId>
              </a:tblPr>
              <a:tblGrid>
                <a:gridCol w="2443566">
                  <a:extLst>
                    <a:ext uri="{9D8B030D-6E8A-4147-A177-3AD203B41FA5}">
                      <a16:colId xmlns:a16="http://schemas.microsoft.com/office/drawing/2014/main" val="94545697"/>
                    </a:ext>
                  </a:extLst>
                </a:gridCol>
                <a:gridCol w="2443566">
                  <a:extLst>
                    <a:ext uri="{9D8B030D-6E8A-4147-A177-3AD203B41FA5}">
                      <a16:colId xmlns:a16="http://schemas.microsoft.com/office/drawing/2014/main" val="20000"/>
                    </a:ext>
                  </a:extLst>
                </a:gridCol>
                <a:gridCol w="2443566">
                  <a:extLst>
                    <a:ext uri="{9D8B030D-6E8A-4147-A177-3AD203B41FA5}">
                      <a16:colId xmlns:a16="http://schemas.microsoft.com/office/drawing/2014/main" val="20001"/>
                    </a:ext>
                  </a:extLst>
                </a:gridCol>
              </a:tblGrid>
              <a:tr h="154982">
                <a:tc>
                  <a:txBody>
                    <a:bodyPr/>
                    <a:lstStyle/>
                    <a:p>
                      <a:r>
                        <a:rPr lang="en-US" sz="1800" dirty="0"/>
                        <a:t>DoD Layers</a:t>
                      </a:r>
                    </a:p>
                  </a:txBody>
                  <a:tcPr/>
                </a:tc>
                <a:tc>
                  <a:txBody>
                    <a:bodyPr/>
                    <a:lstStyle/>
                    <a:p>
                      <a:r>
                        <a:rPr lang="en-US" sz="1800" dirty="0"/>
                        <a:t>ISO Layers</a:t>
                      </a:r>
                    </a:p>
                  </a:txBody>
                  <a:tcPr/>
                </a:tc>
                <a:tc>
                  <a:txBody>
                    <a:bodyPr/>
                    <a:lstStyle/>
                    <a:p>
                      <a:r>
                        <a:rPr lang="en-US" sz="1800" dirty="0"/>
                        <a:t>Protocols</a:t>
                      </a:r>
                    </a:p>
                  </a:txBody>
                  <a:tcPr/>
                </a:tc>
                <a:extLst>
                  <a:ext uri="{0D108BD9-81ED-4DB2-BD59-A6C34878D82A}">
                    <a16:rowId xmlns:a16="http://schemas.microsoft.com/office/drawing/2014/main" val="1280550423"/>
                  </a:ext>
                </a:extLst>
              </a:tr>
              <a:tr h="557939">
                <a:tc>
                  <a:txBody>
                    <a:bodyPr/>
                    <a:lstStyle/>
                    <a:p>
                      <a:pPr algn="l"/>
                      <a:r>
                        <a:rPr lang="en-US" sz="1800" dirty="0"/>
                        <a:t>Process Layer</a:t>
                      </a:r>
                    </a:p>
                  </a:txBody>
                  <a:tcPr anchor="ctr"/>
                </a:tc>
                <a:tc>
                  <a:txBody>
                    <a:bodyPr/>
                    <a:lstStyle/>
                    <a:p>
                      <a:pPr algn="l"/>
                      <a:r>
                        <a:rPr lang="en-US" sz="1800" dirty="0"/>
                        <a:t>Applicatio</a:t>
                      </a:r>
                      <a:r>
                        <a:rPr lang="en-US" sz="1800" baseline="0" dirty="0"/>
                        <a:t>n Layer</a:t>
                      </a:r>
                      <a:endParaRPr lang="en-US" sz="1800" dirty="0"/>
                    </a:p>
                  </a:txBody>
                  <a:tcPr anchor="ctr"/>
                </a:tc>
                <a:tc>
                  <a:txBody>
                    <a:bodyPr/>
                    <a:lstStyle/>
                    <a:p>
                      <a:pPr algn="l"/>
                      <a:r>
                        <a:rPr lang="en-US" sz="1800" dirty="0"/>
                        <a:t>SMTP, HTTP, FTP, etc.</a:t>
                      </a:r>
                    </a:p>
                  </a:txBody>
                  <a:tcPr anchor="ctr"/>
                </a:tc>
                <a:extLst>
                  <a:ext uri="{0D108BD9-81ED-4DB2-BD59-A6C34878D82A}">
                    <a16:rowId xmlns:a16="http://schemas.microsoft.com/office/drawing/2014/main" val="10000"/>
                  </a:ext>
                </a:extLst>
              </a:tr>
              <a:tr h="557939">
                <a:tc>
                  <a:txBody>
                    <a:bodyPr/>
                    <a:lstStyle/>
                    <a:p>
                      <a:pPr algn="l"/>
                      <a:r>
                        <a:rPr lang="en-US" sz="1800" dirty="0"/>
                        <a:t>Host-to-host Layer</a:t>
                      </a:r>
                    </a:p>
                  </a:txBody>
                  <a:tcPr anchor="ctr"/>
                </a:tc>
                <a:tc>
                  <a:txBody>
                    <a:bodyPr/>
                    <a:lstStyle/>
                    <a:p>
                      <a:pPr algn="l"/>
                      <a:r>
                        <a:rPr lang="en-US" sz="1800" dirty="0"/>
                        <a:t>Transport Layer</a:t>
                      </a:r>
                    </a:p>
                  </a:txBody>
                  <a:tcPr anchor="ctr"/>
                </a:tc>
                <a:tc>
                  <a:txBody>
                    <a:bodyPr/>
                    <a:lstStyle/>
                    <a:p>
                      <a:pPr algn="l"/>
                      <a:r>
                        <a:rPr lang="en-US" sz="1800" dirty="0"/>
                        <a:t>TCP, UDP</a:t>
                      </a:r>
                    </a:p>
                  </a:txBody>
                  <a:tcPr anchor="ctr"/>
                </a:tc>
                <a:extLst>
                  <a:ext uri="{0D108BD9-81ED-4DB2-BD59-A6C34878D82A}">
                    <a16:rowId xmlns:a16="http://schemas.microsoft.com/office/drawing/2014/main" val="10001"/>
                  </a:ext>
                </a:extLst>
              </a:tr>
              <a:tr h="557939">
                <a:tc>
                  <a:txBody>
                    <a:bodyPr/>
                    <a:lstStyle/>
                    <a:p>
                      <a:pPr algn="l"/>
                      <a:r>
                        <a:rPr lang="en-US" sz="1800" dirty="0"/>
                        <a:t>Internet Layer</a:t>
                      </a:r>
                    </a:p>
                  </a:txBody>
                  <a:tcPr anchor="ctr"/>
                </a:tc>
                <a:tc>
                  <a:txBody>
                    <a:bodyPr/>
                    <a:lstStyle/>
                    <a:p>
                      <a:pPr algn="l"/>
                      <a:r>
                        <a:rPr lang="en-US" sz="1800" dirty="0"/>
                        <a:t>Network Layer</a:t>
                      </a:r>
                    </a:p>
                  </a:txBody>
                  <a:tcPr anchor="ctr"/>
                </a:tc>
                <a:tc>
                  <a:txBody>
                    <a:bodyPr/>
                    <a:lstStyle/>
                    <a:p>
                      <a:pPr algn="l"/>
                      <a:r>
                        <a:rPr lang="en-US" sz="1800" dirty="0"/>
                        <a:t>IP. ICMP, IGMP</a:t>
                      </a:r>
                    </a:p>
                  </a:txBody>
                  <a:tcPr anchor="ctr"/>
                </a:tc>
                <a:extLst>
                  <a:ext uri="{0D108BD9-81ED-4DB2-BD59-A6C34878D82A}">
                    <a16:rowId xmlns:a16="http://schemas.microsoft.com/office/drawing/2014/main" val="10002"/>
                  </a:ext>
                </a:extLst>
              </a:tr>
              <a:tr h="557939">
                <a:tc rowSpan="2">
                  <a:txBody>
                    <a:bodyPr/>
                    <a:lstStyle/>
                    <a:p>
                      <a:pPr algn="l"/>
                      <a:r>
                        <a:rPr lang="en-US" sz="1800" dirty="0"/>
                        <a:t>Network Access Layer</a:t>
                      </a:r>
                    </a:p>
                  </a:txBody>
                  <a:tcPr anchor="ctr"/>
                </a:tc>
                <a:tc>
                  <a:txBody>
                    <a:bodyPr/>
                    <a:lstStyle/>
                    <a:p>
                      <a:pPr algn="l"/>
                      <a:r>
                        <a:rPr lang="en-US" sz="1800" dirty="0"/>
                        <a:t>Logical Link Layer</a:t>
                      </a:r>
                    </a:p>
                  </a:txBody>
                  <a:tcPr anchor="ctr"/>
                </a:tc>
                <a:tc>
                  <a:txBody>
                    <a:bodyPr/>
                    <a:lstStyle/>
                    <a:p>
                      <a:pPr algn="l"/>
                      <a:r>
                        <a:rPr lang="en-US" sz="1800" dirty="0"/>
                        <a:t>Device Drivers (IEEE802.x)</a:t>
                      </a:r>
                    </a:p>
                  </a:txBody>
                  <a:tcPr anchor="ctr"/>
                </a:tc>
                <a:extLst>
                  <a:ext uri="{0D108BD9-81ED-4DB2-BD59-A6C34878D82A}">
                    <a16:rowId xmlns:a16="http://schemas.microsoft.com/office/drawing/2014/main" val="10003"/>
                  </a:ext>
                </a:extLst>
              </a:tr>
              <a:tr h="557939">
                <a:tc vMerge="1">
                  <a:txBody>
                    <a:bodyPr/>
                    <a:lstStyle/>
                    <a:p>
                      <a:endParaRPr lang="en-US" sz="1800" dirty="0"/>
                    </a:p>
                  </a:txBody>
                  <a:tcPr/>
                </a:tc>
                <a:tc>
                  <a:txBody>
                    <a:bodyPr/>
                    <a:lstStyle/>
                    <a:p>
                      <a:pPr algn="l"/>
                      <a:r>
                        <a:rPr lang="en-US" sz="1800" dirty="0"/>
                        <a:t>Physical Layer</a:t>
                      </a:r>
                    </a:p>
                  </a:txBody>
                  <a:tcPr anchor="ctr"/>
                </a:tc>
                <a:tc>
                  <a:txBody>
                    <a:bodyPr/>
                    <a:lstStyle/>
                    <a:p>
                      <a:pPr algn="l"/>
                      <a:r>
                        <a:rPr lang="en-US" sz="1800" dirty="0"/>
                        <a:t>Network Adapters</a:t>
                      </a:r>
                    </a:p>
                  </a:txBody>
                  <a:tcPr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2874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E4F0-B342-45E4-94DE-A5D4924DDBA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D107A444-BAF9-4762-B08C-DC215832F56E}"/>
              </a:ext>
            </a:extLst>
          </p:cNvPr>
          <p:cNvSpPr>
            <a:spLocks noGrp="1"/>
          </p:cNvSpPr>
          <p:nvPr>
            <p:ph idx="1"/>
          </p:nvPr>
        </p:nvSpPr>
        <p:spPr>
          <a:xfrm>
            <a:off x="628650" y="1377863"/>
            <a:ext cx="7886700" cy="4799100"/>
          </a:xfrm>
        </p:spPr>
        <p:txBody>
          <a:bodyPr/>
          <a:lstStyle/>
          <a:p>
            <a:r>
              <a:rPr lang="en-US" dirty="0"/>
              <a:t>For any layered network model, encapsulation is key. For example, for an http request:</a:t>
            </a:r>
          </a:p>
        </p:txBody>
      </p:sp>
      <p:sp>
        <p:nvSpPr>
          <p:cNvPr id="4" name="Slide Number Placeholder 3">
            <a:extLst>
              <a:ext uri="{FF2B5EF4-FFF2-40B4-BE49-F238E27FC236}">
                <a16:creationId xmlns:a16="http://schemas.microsoft.com/office/drawing/2014/main" id="{65DE1F3F-209A-40D7-A222-4714644BA711}"/>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
        <p:nvSpPr>
          <p:cNvPr id="5" name="Rectangle 4" descr="Sample http packet" title="HTTP Packet">
            <a:extLst>
              <a:ext uri="{FF2B5EF4-FFF2-40B4-BE49-F238E27FC236}">
                <a16:creationId xmlns:a16="http://schemas.microsoft.com/office/drawing/2014/main" id="{47F9947B-5F62-4CB1-9892-B042FA48F4F7}"/>
              </a:ext>
            </a:extLst>
          </p:cNvPr>
          <p:cNvSpPr/>
          <p:nvPr/>
        </p:nvSpPr>
        <p:spPr>
          <a:xfrm>
            <a:off x="3301146" y="2479729"/>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grpSp>
        <p:nvGrpSpPr>
          <p:cNvPr id="22" name="Group 21" descr="TCP Header prepended to HTTP packet." title="TCP Wrapped HTTP packet">
            <a:extLst>
              <a:ext uri="{FF2B5EF4-FFF2-40B4-BE49-F238E27FC236}">
                <a16:creationId xmlns:a16="http://schemas.microsoft.com/office/drawing/2014/main" id="{FA27DC24-98BE-4928-98C3-30A503E17FFA}"/>
              </a:ext>
            </a:extLst>
          </p:cNvPr>
          <p:cNvGrpSpPr/>
          <p:nvPr/>
        </p:nvGrpSpPr>
        <p:grpSpPr>
          <a:xfrm>
            <a:off x="2309255" y="3402731"/>
            <a:ext cx="1983782" cy="464950"/>
            <a:chOff x="2696706" y="3125491"/>
            <a:chExt cx="1983782" cy="464950"/>
          </a:xfrm>
        </p:grpSpPr>
        <p:sp>
          <p:nvSpPr>
            <p:cNvPr id="6" name="Rectangle 5">
              <a:extLst>
                <a:ext uri="{FF2B5EF4-FFF2-40B4-BE49-F238E27FC236}">
                  <a16:creationId xmlns:a16="http://schemas.microsoft.com/office/drawing/2014/main" id="{FC160E11-66DA-4D3A-8A05-26573FC28D29}"/>
                </a:ext>
              </a:extLst>
            </p:cNvPr>
            <p:cNvSpPr/>
            <p:nvPr/>
          </p:nvSpPr>
          <p:spPr>
            <a:xfrm>
              <a:off x="3688597" y="312549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7" name="Rectangle 6">
              <a:extLst>
                <a:ext uri="{FF2B5EF4-FFF2-40B4-BE49-F238E27FC236}">
                  <a16:creationId xmlns:a16="http://schemas.microsoft.com/office/drawing/2014/main" id="{51CA4A83-0567-4F0D-8F6E-A497B1A24168}"/>
                </a:ext>
              </a:extLst>
            </p:cNvPr>
            <p:cNvSpPr/>
            <p:nvPr/>
          </p:nvSpPr>
          <p:spPr>
            <a:xfrm>
              <a:off x="2696706" y="3125491"/>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grpSp>
      <p:grpSp>
        <p:nvGrpSpPr>
          <p:cNvPr id="21" name="Group 20" descr="IP Header prepended to from of TCP packet (which contains TCP header prepedned to HTTP packet)" title="IP Wrapped TCP Packet">
            <a:extLst>
              <a:ext uri="{FF2B5EF4-FFF2-40B4-BE49-F238E27FC236}">
                <a16:creationId xmlns:a16="http://schemas.microsoft.com/office/drawing/2014/main" id="{9FE580B5-C821-4439-87A1-006C1B4D1609}"/>
              </a:ext>
            </a:extLst>
          </p:cNvPr>
          <p:cNvGrpSpPr/>
          <p:nvPr/>
        </p:nvGrpSpPr>
        <p:grpSpPr>
          <a:xfrm>
            <a:off x="1317364" y="4453178"/>
            <a:ext cx="2975673" cy="466685"/>
            <a:chOff x="1704815" y="3817747"/>
            <a:chExt cx="2975673" cy="466685"/>
          </a:xfrm>
        </p:grpSpPr>
        <p:sp>
          <p:nvSpPr>
            <p:cNvPr id="11" name="Rectangle 10">
              <a:extLst>
                <a:ext uri="{FF2B5EF4-FFF2-40B4-BE49-F238E27FC236}">
                  <a16:creationId xmlns:a16="http://schemas.microsoft.com/office/drawing/2014/main" id="{815D1D12-E8B5-44D7-B36D-BB756E714C72}"/>
                </a:ext>
              </a:extLst>
            </p:cNvPr>
            <p:cNvSpPr/>
            <p:nvPr/>
          </p:nvSpPr>
          <p:spPr>
            <a:xfrm>
              <a:off x="3688597" y="381948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2" name="Rectangle 11">
              <a:extLst>
                <a:ext uri="{FF2B5EF4-FFF2-40B4-BE49-F238E27FC236}">
                  <a16:creationId xmlns:a16="http://schemas.microsoft.com/office/drawing/2014/main" id="{6582AF6C-18B2-4D31-B30B-B4EA39C67797}"/>
                </a:ext>
              </a:extLst>
            </p:cNvPr>
            <p:cNvSpPr/>
            <p:nvPr/>
          </p:nvSpPr>
          <p:spPr>
            <a:xfrm>
              <a:off x="2696706" y="381948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3" name="Rectangle 12">
              <a:extLst>
                <a:ext uri="{FF2B5EF4-FFF2-40B4-BE49-F238E27FC236}">
                  <a16:creationId xmlns:a16="http://schemas.microsoft.com/office/drawing/2014/main" id="{1B9BF5F9-525E-42CB-8FF6-AAF56789B263}"/>
                </a:ext>
              </a:extLst>
            </p:cNvPr>
            <p:cNvSpPr/>
            <p:nvPr/>
          </p:nvSpPr>
          <p:spPr>
            <a:xfrm>
              <a:off x="1704815" y="3817747"/>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grpSp>
        <p:nvGrpSpPr>
          <p:cNvPr id="20" name="Group 19" descr="PPP protocol transmits full packet from one machine to the next." title="PPP Encapsulation">
            <a:extLst>
              <a:ext uri="{FF2B5EF4-FFF2-40B4-BE49-F238E27FC236}">
                <a16:creationId xmlns:a16="http://schemas.microsoft.com/office/drawing/2014/main" id="{A53E8AC5-4BDE-4807-8B45-BE1FA2705970}"/>
              </a:ext>
            </a:extLst>
          </p:cNvPr>
          <p:cNvGrpSpPr/>
          <p:nvPr/>
        </p:nvGrpSpPr>
        <p:grpSpPr>
          <a:xfrm>
            <a:off x="390854" y="5377916"/>
            <a:ext cx="4122549" cy="728420"/>
            <a:chOff x="790414" y="5377916"/>
            <a:chExt cx="4122549" cy="728420"/>
          </a:xfrm>
        </p:grpSpPr>
        <p:sp>
          <p:nvSpPr>
            <p:cNvPr id="17" name="Rectangle: Rounded Corners 16" descr="PPP protocol encapsulated whole packet to allow node to node communication." title="PPP Encapsulation">
              <a:extLst>
                <a:ext uri="{FF2B5EF4-FFF2-40B4-BE49-F238E27FC236}">
                  <a16:creationId xmlns:a16="http://schemas.microsoft.com/office/drawing/2014/main" id="{D1A368D7-1675-4102-9A13-8842296976CE}"/>
                </a:ext>
              </a:extLst>
            </p:cNvPr>
            <p:cNvSpPr/>
            <p:nvPr/>
          </p:nvSpPr>
          <p:spPr>
            <a:xfrm>
              <a:off x="790414" y="5377916"/>
              <a:ext cx="4122549" cy="7284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PPP</a:t>
              </a:r>
            </a:p>
          </p:txBody>
        </p:sp>
        <p:sp>
          <p:nvSpPr>
            <p:cNvPr id="14" name="Rectangle 13">
              <a:extLst>
                <a:ext uri="{FF2B5EF4-FFF2-40B4-BE49-F238E27FC236}">
                  <a16:creationId xmlns:a16="http://schemas.microsoft.com/office/drawing/2014/main" id="{8DF1BB35-A912-426E-B9B9-20037757CC0A}"/>
                </a:ext>
              </a:extLst>
            </p:cNvPr>
            <p:cNvSpPr/>
            <p:nvPr/>
          </p:nvSpPr>
          <p:spPr>
            <a:xfrm>
              <a:off x="3688597" y="5504274"/>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5" name="Rectangle 14">
              <a:extLst>
                <a:ext uri="{FF2B5EF4-FFF2-40B4-BE49-F238E27FC236}">
                  <a16:creationId xmlns:a16="http://schemas.microsoft.com/office/drawing/2014/main" id="{EA7372A8-4A10-4EC7-8B98-EA15AC321F2E}"/>
                </a:ext>
              </a:extLst>
            </p:cNvPr>
            <p:cNvSpPr/>
            <p:nvPr/>
          </p:nvSpPr>
          <p:spPr>
            <a:xfrm>
              <a:off x="2696706" y="550427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6" name="Rectangle 15">
              <a:extLst>
                <a:ext uri="{FF2B5EF4-FFF2-40B4-BE49-F238E27FC236}">
                  <a16:creationId xmlns:a16="http://schemas.microsoft.com/office/drawing/2014/main" id="{E7B96A87-8031-4AB6-AEEE-5AA19A026E43}"/>
                </a:ext>
              </a:extLst>
            </p:cNvPr>
            <p:cNvSpPr/>
            <p:nvPr/>
          </p:nvSpPr>
          <p:spPr>
            <a:xfrm>
              <a:off x="1704815" y="5502538"/>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sp>
        <p:nvSpPr>
          <p:cNvPr id="18" name="TextBox 17">
            <a:extLst>
              <a:ext uri="{FF2B5EF4-FFF2-40B4-BE49-F238E27FC236}">
                <a16:creationId xmlns:a16="http://schemas.microsoft.com/office/drawing/2014/main" id="{7E032516-B8EA-4A47-B9AC-C2F7D481E7F8}"/>
              </a:ext>
            </a:extLst>
          </p:cNvPr>
          <p:cNvSpPr txBox="1"/>
          <p:nvPr/>
        </p:nvSpPr>
        <p:spPr>
          <a:xfrm>
            <a:off x="4621890" y="2389037"/>
            <a:ext cx="4289636" cy="646331"/>
          </a:xfrm>
          <a:prstGeom prst="rect">
            <a:avLst/>
          </a:prstGeom>
          <a:noFill/>
        </p:spPr>
        <p:txBody>
          <a:bodyPr wrap="square" rtlCol="0">
            <a:spAutoFit/>
          </a:bodyPr>
          <a:lstStyle/>
          <a:p>
            <a:r>
              <a:rPr lang="en-US" dirty="0"/>
              <a:t>http request/response may include a large amount of data</a:t>
            </a:r>
          </a:p>
        </p:txBody>
      </p:sp>
      <p:sp>
        <p:nvSpPr>
          <p:cNvPr id="19" name="TextBox 18">
            <a:extLst>
              <a:ext uri="{FF2B5EF4-FFF2-40B4-BE49-F238E27FC236}">
                <a16:creationId xmlns:a16="http://schemas.microsoft.com/office/drawing/2014/main" id="{04AB0A22-6DE2-4C99-A6D7-CD8A9222D4E0}"/>
              </a:ext>
            </a:extLst>
          </p:cNvPr>
          <p:cNvSpPr txBox="1"/>
          <p:nvPr/>
        </p:nvSpPr>
        <p:spPr>
          <a:xfrm>
            <a:off x="4621890" y="3312039"/>
            <a:ext cx="4289636" cy="646331"/>
          </a:xfrm>
          <a:prstGeom prst="rect">
            <a:avLst/>
          </a:prstGeom>
          <a:noFill/>
        </p:spPr>
        <p:txBody>
          <a:bodyPr wrap="square" rtlCol="0">
            <a:spAutoFit/>
          </a:bodyPr>
          <a:lstStyle/>
          <a:p>
            <a:r>
              <a:rPr lang="en-US" dirty="0"/>
              <a:t>TCP provides connection management and reliable delivery</a:t>
            </a:r>
          </a:p>
        </p:txBody>
      </p:sp>
      <p:sp>
        <p:nvSpPr>
          <p:cNvPr id="23" name="TextBox 22">
            <a:extLst>
              <a:ext uri="{FF2B5EF4-FFF2-40B4-BE49-F238E27FC236}">
                <a16:creationId xmlns:a16="http://schemas.microsoft.com/office/drawing/2014/main" id="{9E0523DA-7AE4-4D71-82BB-56655D69DDAF}"/>
              </a:ext>
            </a:extLst>
          </p:cNvPr>
          <p:cNvSpPr txBox="1"/>
          <p:nvPr/>
        </p:nvSpPr>
        <p:spPr>
          <a:xfrm>
            <a:off x="4621890" y="4364224"/>
            <a:ext cx="4091547" cy="646331"/>
          </a:xfrm>
          <a:prstGeom prst="rect">
            <a:avLst/>
          </a:prstGeom>
          <a:noFill/>
        </p:spPr>
        <p:txBody>
          <a:bodyPr wrap="square" rtlCol="0">
            <a:spAutoFit/>
          </a:bodyPr>
          <a:lstStyle/>
          <a:p>
            <a:r>
              <a:rPr lang="en-US" dirty="0"/>
              <a:t>IP provides machine to machine delivery, may segment data</a:t>
            </a:r>
          </a:p>
        </p:txBody>
      </p:sp>
      <p:sp>
        <p:nvSpPr>
          <p:cNvPr id="24" name="TextBox 23">
            <a:extLst>
              <a:ext uri="{FF2B5EF4-FFF2-40B4-BE49-F238E27FC236}">
                <a16:creationId xmlns:a16="http://schemas.microsoft.com/office/drawing/2014/main" id="{9FC8CD82-1B6F-45DC-B783-5A2B7DC0965C}"/>
              </a:ext>
            </a:extLst>
          </p:cNvPr>
          <p:cNvSpPr txBox="1"/>
          <p:nvPr/>
        </p:nvSpPr>
        <p:spPr>
          <a:xfrm>
            <a:off x="4621890" y="5309942"/>
            <a:ext cx="4289636" cy="923330"/>
          </a:xfrm>
          <a:prstGeom prst="rect">
            <a:avLst/>
          </a:prstGeom>
          <a:noFill/>
        </p:spPr>
        <p:txBody>
          <a:bodyPr wrap="square" rtlCol="0">
            <a:spAutoFit/>
          </a:bodyPr>
          <a:lstStyle/>
          <a:p>
            <a:r>
              <a:rPr lang="en-US" dirty="0"/>
              <a:t>Point-to-Point Protocol provide delivery from one machine to next. may compress, modify, encrypt data, etc.</a:t>
            </a:r>
          </a:p>
        </p:txBody>
      </p:sp>
    </p:spTree>
    <p:custDataLst>
      <p:tags r:id="rId1"/>
    </p:custDataLst>
    <p:extLst>
      <p:ext uri="{BB962C8B-B14F-4D97-AF65-F5344CB8AC3E}">
        <p14:creationId xmlns:p14="http://schemas.microsoft.com/office/powerpoint/2010/main" val="14369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15</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Networking Background (part 1)</a:t>
            </a:r>
          </a:p>
        </p:txBody>
      </p:sp>
      <p:sp>
        <p:nvSpPr>
          <p:cNvPr id="21506" name="Rectangle 3"/>
          <p:cNvSpPr>
            <a:spLocks noGrp="1" noChangeArrowheads="1"/>
          </p:cNvSpPr>
          <p:nvPr>
            <p:ph idx="1"/>
          </p:nvPr>
        </p:nvSpPr>
        <p:spPr/>
        <p:txBody>
          <a:bodyPr/>
          <a:lstStyle/>
          <a:p>
            <a:r>
              <a:rPr lang="en-US" dirty="0"/>
              <a:t>What are networked systems?</a:t>
            </a:r>
          </a:p>
          <a:p>
            <a:pPr lvl="1"/>
            <a:r>
              <a:rPr lang="en-US" dirty="0"/>
              <a:t>A set of devices (hosts) connected by a communication medium that are able to share data through transmission over the media</a:t>
            </a:r>
          </a:p>
          <a:p>
            <a:pPr lvl="1"/>
            <a:r>
              <a:rPr lang="en-US" dirty="0"/>
              <a:t>System Characteristics include (but are not limited to)</a:t>
            </a:r>
          </a:p>
          <a:p>
            <a:pPr lvl="2"/>
            <a:r>
              <a:rPr lang="en-US" dirty="0"/>
              <a:t>Physical properties of the communication signals</a:t>
            </a:r>
          </a:p>
          <a:p>
            <a:pPr lvl="2"/>
            <a:r>
              <a:rPr lang="en-US" dirty="0"/>
              <a:t>Physical topology of the communication medium and logical topology of the data transmission</a:t>
            </a:r>
          </a:p>
          <a:p>
            <a:pPr lvl="2"/>
            <a:r>
              <a:rPr lang="en-US" dirty="0"/>
              <a:t>Format and timing of the signals</a:t>
            </a:r>
          </a:p>
          <a:p>
            <a:pPr lvl="2"/>
            <a:r>
              <a:rPr lang="en-US" dirty="0"/>
              <a:t>Error and Flow control, connection management, recovery, security </a:t>
            </a:r>
          </a:p>
        </p:txBody>
      </p:sp>
      <p:sp>
        <p:nvSpPr>
          <p:cNvPr id="21509" name="Slide Number Placeholder 4"/>
          <p:cNvSpPr>
            <a:spLocks noGrp="1"/>
          </p:cNvSpPr>
          <p:nvPr>
            <p:ph type="sldNum" sz="quarter" idx="10"/>
          </p:nvPr>
        </p:nvSpPr>
        <p:spPr/>
        <p:txBody>
          <a:bodyPr/>
          <a:lstStyle/>
          <a:p>
            <a:fld id="{389A85BB-95F6-41A5-8EC2-1DF6643E4FEE}" type="slidenum">
              <a:rPr lang="en-US" smtClean="0"/>
              <a:pPr/>
              <a:t>2</a:t>
            </a:fld>
            <a:endParaRPr lang="en-US"/>
          </a:p>
        </p:txBody>
      </p:sp>
    </p:spTree>
    <p:custDataLst>
      <p:tags r:id="rId1"/>
    </p:custDataLst>
    <p:extLst>
      <p:ext uri="{BB962C8B-B14F-4D97-AF65-F5344CB8AC3E}">
        <p14:creationId xmlns:p14="http://schemas.microsoft.com/office/powerpoint/2010/main" val="35244083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Networking Background  (part 2)</a:t>
            </a:r>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3</a:t>
            </a:fld>
            <a:endParaRPr lang="en-US"/>
          </a:p>
        </p:txBody>
      </p:sp>
    </p:spTree>
    <p:custDataLst>
      <p:tags r:id="rId1"/>
    </p:custDataLst>
    <p:extLst>
      <p:ext uri="{BB962C8B-B14F-4D97-AF65-F5344CB8AC3E}">
        <p14:creationId xmlns:p14="http://schemas.microsoft.com/office/powerpoint/2010/main" val="24061319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Networking Background  (part 3)</a:t>
            </a:r>
          </a:p>
        </p:txBody>
      </p:sp>
      <p:sp>
        <p:nvSpPr>
          <p:cNvPr id="23554" name="Rectangle 3"/>
          <p:cNvSpPr>
            <a:spLocks noGrp="1" noChangeArrowheads="1"/>
          </p:cNvSpPr>
          <p:nvPr>
            <p:ph idx="1"/>
          </p:nvPr>
        </p:nvSpPr>
        <p:spPr/>
        <p:txBody>
          <a:bodyPr/>
          <a:lstStyle/>
          <a:p>
            <a:r>
              <a:rPr lang="en-US" dirty="0"/>
              <a:t>How do data networks work?</a:t>
            </a:r>
          </a:p>
          <a:p>
            <a:pPr lvl="1"/>
            <a:r>
              <a:rPr lang="en-US" dirty="0"/>
              <a:t>Systems communicate over a shared communication medium according to an agreed upon convention (standard).</a:t>
            </a:r>
          </a:p>
          <a:p>
            <a:pPr lvl="1"/>
            <a:r>
              <a:rPr lang="en-US" dirty="0"/>
              <a:t>Several sets of standards currently exist: </a:t>
            </a:r>
          </a:p>
          <a:p>
            <a:pPr lvl="2"/>
            <a:r>
              <a:rPr lang="en-US" dirty="0"/>
              <a:t>DoD: TCP/IP</a:t>
            </a:r>
          </a:p>
          <a:p>
            <a:pPr lvl="2"/>
            <a:r>
              <a:rPr lang="en-US" dirty="0"/>
              <a:t>ISO: OSI model</a:t>
            </a:r>
          </a:p>
          <a:p>
            <a:pPr lvl="2"/>
            <a:r>
              <a:rPr lang="en-US" dirty="0"/>
              <a:t>Commercial: SNA, IPX, X.25, ...</a:t>
            </a:r>
          </a:p>
          <a:p>
            <a:pPr lvl="2"/>
            <a:r>
              <a:rPr lang="en-US" dirty="0"/>
              <a:t>Proprietary</a:t>
            </a:r>
          </a:p>
          <a:p>
            <a:pPr lvl="1"/>
            <a:r>
              <a:rPr lang="en-US" dirty="0"/>
              <a:t>In this course we will basically follow the seven layer approach defined by ISO with additional emphasis on the DoD hierarchy.</a:t>
            </a:r>
          </a:p>
        </p:txBody>
      </p:sp>
      <p:sp>
        <p:nvSpPr>
          <p:cNvPr id="23557" name="Slide Number Placeholder 4"/>
          <p:cNvSpPr>
            <a:spLocks noGrp="1"/>
          </p:cNvSpPr>
          <p:nvPr>
            <p:ph type="sldNum" sz="quarter" idx="10"/>
          </p:nvPr>
        </p:nvSpPr>
        <p:spPr/>
        <p:txBody>
          <a:bodyPr/>
          <a:lstStyle/>
          <a:p>
            <a:fld id="{AE899DFE-4B84-448F-9C95-07192FE45E57}" type="slidenum">
              <a:rPr lang="en-US" smtClean="0"/>
              <a:pPr/>
              <a:t>4</a:t>
            </a:fld>
            <a:endParaRPr lang="en-US"/>
          </a:p>
        </p:txBody>
      </p:sp>
    </p:spTree>
    <p:custDataLst>
      <p:tags r:id="rId1"/>
    </p:custDataLst>
    <p:extLst>
      <p:ext uri="{BB962C8B-B14F-4D97-AF65-F5344CB8AC3E}">
        <p14:creationId xmlns:p14="http://schemas.microsoft.com/office/powerpoint/2010/main" val="37948898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Networking Background  (part 4)</a:t>
            </a:r>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5</a:t>
            </a:fld>
            <a:endParaRPr lang="en-US"/>
          </a:p>
        </p:txBody>
      </p:sp>
    </p:spTree>
    <p:custDataLst>
      <p:tags r:id="rId1"/>
    </p:custDataLst>
    <p:extLst>
      <p:ext uri="{BB962C8B-B14F-4D97-AF65-F5344CB8AC3E}">
        <p14:creationId xmlns:p14="http://schemas.microsoft.com/office/powerpoint/2010/main" val="30891722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Networking Background  (part 5)</a:t>
            </a:r>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6</a:t>
            </a:fld>
            <a:endParaRPr lang="en-US"/>
          </a:p>
        </p:txBody>
      </p:sp>
    </p:spTree>
    <p:custDataLst>
      <p:tags r:id="rId1"/>
    </p:custDataLst>
    <p:extLst>
      <p:ext uri="{BB962C8B-B14F-4D97-AF65-F5344CB8AC3E}">
        <p14:creationId xmlns:p14="http://schemas.microsoft.com/office/powerpoint/2010/main" val="42070197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Networking Background</a:t>
            </a:r>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7</a:t>
            </a:fld>
            <a:endParaRPr lang="en-US"/>
          </a:p>
        </p:txBody>
      </p:sp>
    </p:spTree>
    <p:custDataLst>
      <p:tags r:id="rId1"/>
    </p:custDataLst>
    <p:extLst>
      <p:ext uri="{BB962C8B-B14F-4D97-AF65-F5344CB8AC3E}">
        <p14:creationId xmlns:p14="http://schemas.microsoft.com/office/powerpoint/2010/main" val="4078531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ISO Model</a:t>
            </a:r>
          </a:p>
        </p:txBody>
      </p:sp>
      <p:sp>
        <p:nvSpPr>
          <p:cNvPr id="27650" name="Rectangle 3"/>
          <p:cNvSpPr>
            <a:spLocks noGrp="1" noChangeArrowheads="1"/>
          </p:cNvSpPr>
          <p:nvPr>
            <p:ph idx="1"/>
          </p:nvPr>
        </p:nvSpPr>
        <p:spPr/>
        <p:txBody>
          <a:bodyPr/>
          <a:lstStyle/>
          <a:p>
            <a:r>
              <a:rPr lang="en-US" dirty="0"/>
              <a:t>ISO/OSI Reference Model</a:t>
            </a:r>
          </a:p>
          <a:p>
            <a:pPr lvl="1"/>
            <a:r>
              <a:rPr lang="en-US" dirty="0"/>
              <a:t>Provides a common basis for coordination of standards. </a:t>
            </a:r>
          </a:p>
          <a:p>
            <a:pPr lvl="1"/>
            <a:r>
              <a:rPr lang="en-US" dirty="0"/>
              <a:t>Based on a hierarchical model</a:t>
            </a:r>
          </a:p>
          <a:p>
            <a:pPr lvl="2"/>
            <a:r>
              <a:rPr lang="en-US" dirty="0"/>
              <a:t>Application Layer</a:t>
            </a:r>
          </a:p>
          <a:p>
            <a:pPr lvl="2"/>
            <a:r>
              <a:rPr lang="en-US" dirty="0"/>
              <a:t>Presentation Layer</a:t>
            </a:r>
          </a:p>
          <a:p>
            <a:pPr lvl="2"/>
            <a:r>
              <a:rPr lang="en-US" dirty="0"/>
              <a:t>Session Layer</a:t>
            </a:r>
          </a:p>
          <a:p>
            <a:pPr lvl="2"/>
            <a:r>
              <a:rPr lang="en-US" dirty="0"/>
              <a:t>Transport Layer</a:t>
            </a:r>
          </a:p>
          <a:p>
            <a:pPr lvl="2"/>
            <a:r>
              <a:rPr lang="en-US" dirty="0"/>
              <a:t>Network Layer</a:t>
            </a:r>
          </a:p>
          <a:p>
            <a:pPr lvl="2"/>
            <a:r>
              <a:rPr lang="en-US" dirty="0"/>
              <a:t>Data Link Layer</a:t>
            </a:r>
          </a:p>
          <a:p>
            <a:pPr lvl="2"/>
            <a:r>
              <a:rPr lang="en-US" dirty="0"/>
              <a:t>Physical Layer</a:t>
            </a:r>
          </a:p>
        </p:txBody>
      </p:sp>
      <p:sp>
        <p:nvSpPr>
          <p:cNvPr id="27653" name="Slide Number Placeholder 4"/>
          <p:cNvSpPr>
            <a:spLocks noGrp="1"/>
          </p:cNvSpPr>
          <p:nvPr>
            <p:ph type="sldNum" sz="quarter" idx="10"/>
          </p:nvPr>
        </p:nvSpPr>
        <p:spPr/>
        <p:txBody>
          <a:bodyPr/>
          <a:lstStyle/>
          <a:p>
            <a:fld id="{17AF16D0-D79D-4010-AFF0-D8849BBC6D91}" type="slidenum">
              <a:rPr lang="en-US" smtClean="0"/>
              <a:pPr/>
              <a:t>8</a:t>
            </a:fld>
            <a:endParaRPr lang="en-US"/>
          </a:p>
        </p:txBody>
      </p:sp>
    </p:spTree>
    <p:custDataLst>
      <p:tags r:id="rId1"/>
    </p:custDataLst>
    <p:extLst>
      <p:ext uri="{BB962C8B-B14F-4D97-AF65-F5344CB8AC3E}">
        <p14:creationId xmlns:p14="http://schemas.microsoft.com/office/powerpoint/2010/main" val="1536935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ISO Model (part 1)</a:t>
            </a:r>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9</a:t>
            </a:fld>
            <a:endParaRPr lang="en-US"/>
          </a:p>
        </p:txBody>
      </p:sp>
      <p:grpSp>
        <p:nvGrpSpPr>
          <p:cNvPr id="2" name="Group 1" descr="This diagram pictures the seven layers of the network stack. From top to bottom: Application, Presentation, Session, Transport, Network, Data Link, Physical. One stack of all seven layers on each side, representing two end points on the network. We can see communication directly between peer layers on the two hosts. However, thus communication is only logical., In reality communication goes from higher layers down to lower, until it reaches the physical layer. There it is transmitted to a neighboring (usually intermediate) node. That machine, inthis diagram implements the bottom three layers of the network stack. The data communication travels up from phyiscal through data link to the network layer, where routing decisions are made, and then back down to be sent along to similar intermediate nodes until eventually tothe end host where the communication proceeds up the stack the to appropriate peer layer." title="End to end Network Diagram">
            <a:extLst>
              <a:ext uri="{FF2B5EF4-FFF2-40B4-BE49-F238E27FC236}">
                <a16:creationId xmlns:a16="http://schemas.microsoft.com/office/drawing/2014/main" id="{DBC27A6A-16AA-49B8-A8C5-D96C2816191F}"/>
              </a:ext>
            </a:extLst>
          </p:cNvPr>
          <p:cNvGrpSpPr/>
          <p:nvPr/>
        </p:nvGrpSpPr>
        <p:grpSpPr>
          <a:xfrm>
            <a:off x="533400" y="1377950"/>
            <a:ext cx="8534400" cy="4260850"/>
            <a:chOff x="533400" y="1377950"/>
            <a:chExt cx="8534400" cy="4260850"/>
          </a:xfrm>
        </p:grpSpPr>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grpSp>
    </p:spTree>
    <p:custDataLst>
      <p:tags r:id="rId1"/>
    </p:custDataLst>
    <p:extLst>
      <p:ext uri="{BB962C8B-B14F-4D97-AF65-F5344CB8AC3E}">
        <p14:creationId xmlns:p14="http://schemas.microsoft.com/office/powerpoint/2010/main" val="7447888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2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4"/>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5"/>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7"/>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8"/>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9"/>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30"/>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3517</TotalTime>
  <Words>994</Words>
  <Application>Microsoft Office PowerPoint</Application>
  <PresentationFormat>On-screen Show (4:3)</PresentationFormat>
  <Paragraphs>180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Calibri Light</vt:lpstr>
      <vt:lpstr>PP_C5Modules_CC_License_standard</vt:lpstr>
      <vt:lpstr>  Module 0: Introduction</vt:lpstr>
      <vt:lpstr>Networking Background (part 1)</vt:lpstr>
      <vt:lpstr>Networking Background  (part 2)</vt:lpstr>
      <vt:lpstr>Networking Background  (part 3)</vt:lpstr>
      <vt:lpstr>Networking Background  (part 4)</vt:lpstr>
      <vt:lpstr>Networking Background  (part 5)</vt:lpstr>
      <vt:lpstr>Networking Background</vt:lpstr>
      <vt:lpstr>ISO Model</vt:lpstr>
      <vt:lpstr>ISO Model (part 1)</vt:lpstr>
      <vt:lpstr>ISO Model (part 2)</vt:lpstr>
      <vt:lpstr>ISO Model (part 3)</vt:lpstr>
      <vt:lpstr>ISO Model (part 4)</vt:lpstr>
      <vt:lpstr>DoD Model</vt:lpstr>
      <vt:lpstr>Encapsulation</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213</cp:revision>
  <cp:lastPrinted>2016-07-18T16:40:10Z</cp:lastPrinted>
  <dcterms:created xsi:type="dcterms:W3CDTF">2016-07-03T20:12:42Z</dcterms:created>
  <dcterms:modified xsi:type="dcterms:W3CDTF">2018-03-21T05:40:32Z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867B53E9-F09B-43FB-87DD-05EC061415E2</vt:lpwstr>
  </property>
  <property fmtid="{D5CDD505-2E9C-101B-9397-08002B2CF9AE}" pid="6" name="ArticulateProjectFull">
    <vt:lpwstr>K:\CNAP\Deliverables\NetSec Course\Module_0\NetSec Module 0 Lesson -- Networking Overview.ppta</vt:lpwstr>
  </property>
</Properties>
</file>