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notesSlides/notesSlide5.xml" ContentType="application/vnd.openxmlformats-officedocument.presentationml.notesSlide+xml"/>
  <Override PartName="/ppt/tags/tag29.xml" ContentType="application/vnd.openxmlformats-officedocument.presentationml.tags+xml"/>
  <Override PartName="/ppt/notesSlides/notesSlide6.xml" ContentType="application/vnd.openxmlformats-officedocument.presentationml.notesSlide+xml"/>
  <Override PartName="/ppt/tags/tag30.xml" ContentType="application/vnd.openxmlformats-officedocument.presentationml.tags+xml"/>
  <Override PartName="/ppt/notesSlides/notesSlide7.xml" ContentType="application/vnd.openxmlformats-officedocument.presentationml.notesSlide+xml"/>
  <Override PartName="/ppt/tags/tag31.xml" ContentType="application/vnd.openxmlformats-officedocument.presentationml.tags+xml"/>
  <Override PartName="/ppt/notesSlides/notesSlide8.xml" ContentType="application/vnd.openxmlformats-officedocument.presentationml.notesSlide+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notesSlides/notesSlide10.xml" ContentType="application/vnd.openxmlformats-officedocument.presentationml.notesSlide+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notesSlides/notesSlide12.xml" ContentType="application/vnd.openxmlformats-officedocument.presentationml.notesSlide+xml"/>
  <Override PartName="/ppt/tags/tag36.xml" ContentType="application/vnd.openxmlformats-officedocument.presentationml.tags+xml"/>
  <Override PartName="/ppt/notesSlides/notesSlide13.xml" ContentType="application/vnd.openxmlformats-officedocument.presentationml.notesSlide+xml"/>
  <Override PartName="/ppt/tags/tag37.xml" ContentType="application/vnd.openxmlformats-officedocument.presentationml.tags+xml"/>
  <Override PartName="/ppt/notesSlides/notesSlide14.xml" ContentType="application/vnd.openxmlformats-officedocument.presentationml.notesSlide+xml"/>
  <Override PartName="/ppt/tags/tag38.xml" ContentType="application/vnd.openxmlformats-officedocument.presentationml.tags+xml"/>
  <Override PartName="/ppt/notesSlides/notesSlide15.xml" ContentType="application/vnd.openxmlformats-officedocument.presentationml.notesSlide+xml"/>
  <Override PartName="/ppt/tags/tag39.xml" ContentType="application/vnd.openxmlformats-officedocument.presentationml.tags+xml"/>
  <Override PartName="/ppt/notesSlides/notesSlide16.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8.xml" ContentType="application/vnd.openxmlformats-officedocument.presentationml.notesSlide+xml"/>
  <Override PartName="/ppt/tags/tag44.xml" ContentType="application/vnd.openxmlformats-officedocument.presentationml.tags+xml"/>
  <Override PartName="/ppt/notesSlides/notesSlide19.xml" ContentType="application/vnd.openxmlformats-officedocument.presentationml.notesSlide+xml"/>
  <Override PartName="/ppt/tags/tag45.xml" ContentType="application/vnd.openxmlformats-officedocument.presentationml.tags+xml"/>
  <Override PartName="/ppt/notesSlides/notesSlide20.xml" ContentType="application/vnd.openxmlformats-officedocument.presentationml.notesSlide+xml"/>
  <Override PartName="/ppt/tags/tag46.xml" ContentType="application/vnd.openxmlformats-officedocument.presentationml.tags+xml"/>
  <Override PartName="/ppt/notesSlides/notesSlide21.xml" ContentType="application/vnd.openxmlformats-officedocument.presentationml.notesSlide+xml"/>
  <Override PartName="/ppt/tags/tag47.xml" ContentType="application/vnd.openxmlformats-officedocument.presentationml.tags+xml"/>
  <Override PartName="/ppt/notesSlides/notesSlide22.xml" ContentType="application/vnd.openxmlformats-officedocument.presentationml.notesSlide+xml"/>
  <Override PartName="/ppt/tags/tag48.xml" ContentType="application/vnd.openxmlformats-officedocument.presentationml.tags+xml"/>
  <Override PartName="/ppt/notesSlides/notesSlide23.xml" ContentType="application/vnd.openxmlformats-officedocument.presentationml.notesSlide+xml"/>
  <Override PartName="/ppt/tags/tag49.xml" ContentType="application/vnd.openxmlformats-officedocument.presentationml.tags+xml"/>
  <Override PartName="/ppt/notesSlides/notesSlide24.xml" ContentType="application/vnd.openxmlformats-officedocument.presentationml.notesSlide+xml"/>
  <Override PartName="/ppt/tags/tag50.xml" ContentType="application/vnd.openxmlformats-officedocument.presentationml.tags+xml"/>
  <Override PartName="/ppt/notesSlides/notesSlide25.xml" ContentType="application/vnd.openxmlformats-officedocument.presentationml.notesSlide+xml"/>
  <Override PartName="/ppt/tags/tag51.xml" ContentType="application/vnd.openxmlformats-officedocument.presentationml.tags+xml"/>
  <Override PartName="/ppt/notesSlides/notesSlide26.xml" ContentType="application/vnd.openxmlformats-officedocument.presentationml.notesSlide+xml"/>
  <Override PartName="/ppt/tags/tag52.xml" ContentType="application/vnd.openxmlformats-officedocument.presentationml.tags+xml"/>
  <Override PartName="/ppt/notesSlides/notesSlide27.xml" ContentType="application/vnd.openxmlformats-officedocument.presentationml.notesSlide+xml"/>
  <Override PartName="/ppt/tags/tag53.xml" ContentType="application/vnd.openxmlformats-officedocument.presentationml.tags+xml"/>
  <Override PartName="/ppt/notesSlides/notesSlide28.xml" ContentType="application/vnd.openxmlformats-officedocument.presentationml.notesSlide+xml"/>
  <Override PartName="/ppt/tags/tag54.xml" ContentType="application/vnd.openxmlformats-officedocument.presentationml.tags+xml"/>
  <Override PartName="/ppt/notesSlides/notesSlide29.xml" ContentType="application/vnd.openxmlformats-officedocument.presentationml.notesSlide+xml"/>
  <Override PartName="/ppt/tags/tag55.xml" ContentType="application/vnd.openxmlformats-officedocument.presentationml.tags+xml"/>
  <Override PartName="/ppt/notesSlides/notesSlide30.xml" ContentType="application/vnd.openxmlformats-officedocument.presentationml.notesSlide+xml"/>
  <Override PartName="/ppt/tags/tag56.xml" ContentType="application/vnd.openxmlformats-officedocument.presentationml.tags+xml"/>
  <Override PartName="/ppt/notesSlides/notesSlide31.xml" ContentType="application/vnd.openxmlformats-officedocument.presentationml.notesSlide+xml"/>
  <Override PartName="/ppt/tags/tag57.xml" ContentType="application/vnd.openxmlformats-officedocument.presentationml.tags+xml"/>
  <Override PartName="/ppt/notesSlides/notesSlide32.xml" ContentType="application/vnd.openxmlformats-officedocument.presentationml.notesSlide+xml"/>
  <Override PartName="/ppt/tags/tag58.xml" ContentType="application/vnd.openxmlformats-officedocument.presentationml.tags+xml"/>
  <Override PartName="/ppt/notesSlides/notesSlide33.xml" ContentType="application/vnd.openxmlformats-officedocument.presentationml.notesSlide+xml"/>
  <Override PartName="/ppt/tags/tag59.xml" ContentType="application/vnd.openxmlformats-officedocument.presentationml.tags+xml"/>
  <Override PartName="/ppt/notesSlides/notesSlide34.xml" ContentType="application/vnd.openxmlformats-officedocument.presentationml.notesSlide+xml"/>
  <Override PartName="/ppt/tags/tag60.xml" ContentType="application/vnd.openxmlformats-officedocument.presentationml.tags+xml"/>
  <Override PartName="/ppt/notesSlides/notesSlide35.xml" ContentType="application/vnd.openxmlformats-officedocument.presentationml.notesSlide+xml"/>
  <Override PartName="/ppt/tags/tag61.xml" ContentType="application/vnd.openxmlformats-officedocument.presentationml.tags+xml"/>
  <Override PartName="/ppt/notesSlides/notesSlide36.xml" ContentType="application/vnd.openxmlformats-officedocument.presentationml.notesSlide+xml"/>
  <Override PartName="/ppt/tags/tag62.xml" ContentType="application/vnd.openxmlformats-officedocument.presentationml.tags+xml"/>
  <Override PartName="/ppt/notesSlides/notesSlide37.xml" ContentType="application/vnd.openxmlformats-officedocument.presentationml.notesSlide+xml"/>
  <Override PartName="/ppt/tags/tag63.xml" ContentType="application/vnd.openxmlformats-officedocument.presentationml.tags+xml"/>
  <Override PartName="/ppt/notesSlides/notesSlide38.xml" ContentType="application/vnd.openxmlformats-officedocument.presentationml.notesSlide+xml"/>
  <Override PartName="/ppt/tags/tag64.xml" ContentType="application/vnd.openxmlformats-officedocument.presentationml.tags+xml"/>
  <Override PartName="/ppt/notesSlides/notesSlide39.xml" ContentType="application/vnd.openxmlformats-officedocument.presentationml.notesSlide+xml"/>
  <Override PartName="/ppt/tags/tag65.xml" ContentType="application/vnd.openxmlformats-officedocument.presentationml.tags+xml"/>
  <Override PartName="/ppt/notesSlides/notesSlide40.xml" ContentType="application/vnd.openxmlformats-officedocument.presentationml.notesSlide+xml"/>
  <Override PartName="/ppt/tags/tag66.xml" ContentType="application/vnd.openxmlformats-officedocument.presentationml.tags+xml"/>
  <Override PartName="/ppt/notesSlides/notesSlide41.xml" ContentType="application/vnd.openxmlformats-officedocument.presentationml.notesSlide+xml"/>
  <Override PartName="/ppt/tags/tag67.xml" ContentType="application/vnd.openxmlformats-officedocument.presentationml.tags+xml"/>
  <Override PartName="/ppt/notesSlides/notesSlide42.xml" ContentType="application/vnd.openxmlformats-officedocument.presentationml.notesSlide+xml"/>
  <Override PartName="/ppt/tags/tag68.xml" ContentType="application/vnd.openxmlformats-officedocument.presentationml.tags+xml"/>
  <Override PartName="/ppt/notesSlides/notesSlide43.xml" ContentType="application/vnd.openxmlformats-officedocument.presentationml.notesSlide+xml"/>
  <Override PartName="/ppt/tags/tag69.xml" ContentType="application/vnd.openxmlformats-officedocument.presentationml.tags+xml"/>
  <Override PartName="/ppt/notesSlides/notesSlide44.xml" ContentType="application/vnd.openxmlformats-officedocument.presentationml.notesSlide+xml"/>
  <Override PartName="/ppt/tags/tag70.xml" ContentType="application/vnd.openxmlformats-officedocument.presentationml.tags+xml"/>
  <Override PartName="/ppt/notesSlides/notesSlide45.xml" ContentType="application/vnd.openxmlformats-officedocument.presentationml.notesSlide+xml"/>
  <Override PartName="/ppt/tags/tag71.xml" ContentType="application/vnd.openxmlformats-officedocument.presentationml.tags+xml"/>
  <Override PartName="/ppt/notesSlides/notesSlide46.xml" ContentType="application/vnd.openxmlformats-officedocument.presentationml.notesSlide+xml"/>
  <Override PartName="/ppt/tags/tag72.xml" ContentType="application/vnd.openxmlformats-officedocument.presentationml.tags+xml"/>
  <Override PartName="/ppt/notesSlides/notesSlide47.xml" ContentType="application/vnd.openxmlformats-officedocument.presentationml.notesSlide+xml"/>
  <Override PartName="/ppt/tags/tag73.xml" ContentType="application/vnd.openxmlformats-officedocument.presentationml.tags+xml"/>
  <Override PartName="/ppt/notesSlides/notesSlide48.xml" ContentType="application/vnd.openxmlformats-officedocument.presentationml.notesSlide+xml"/>
  <Override PartName="/ppt/tags/tag74.xml" ContentType="application/vnd.openxmlformats-officedocument.presentationml.tags+xml"/>
  <Override PartName="/ppt/notesSlides/notesSlide49.xml" ContentType="application/vnd.openxmlformats-officedocument.presentationml.notesSlide+xml"/>
  <Override PartName="/ppt/tags/tag75.xml" ContentType="application/vnd.openxmlformats-officedocument.presentationml.tags+xml"/>
  <Override PartName="/ppt/notesSlides/notesSlide50.xml" ContentType="application/vnd.openxmlformats-officedocument.presentationml.notesSlide+xml"/>
  <Override PartName="/ppt/tags/tag76.xml" ContentType="application/vnd.openxmlformats-officedocument.presentationml.tags+xml"/>
  <Override PartName="/ppt/notesSlides/notesSlide51.xml" ContentType="application/vnd.openxmlformats-officedocument.presentationml.notesSlide+xml"/>
  <Override PartName="/ppt/tags/tag77.xml" ContentType="application/vnd.openxmlformats-officedocument.presentationml.tags+xml"/>
  <Override PartName="/ppt/notesSlides/notesSlide52.xml" ContentType="application/vnd.openxmlformats-officedocument.presentationml.notesSlide+xml"/>
  <Override PartName="/ppt/tags/tag78.xml" ContentType="application/vnd.openxmlformats-officedocument.presentationml.tags+xml"/>
  <Override PartName="/ppt/notesSlides/notesSlide53.xml" ContentType="application/vnd.openxmlformats-officedocument.presentationml.notesSlide+xml"/>
  <Override PartName="/ppt/tags/tag79.xml" ContentType="application/vnd.openxmlformats-officedocument.presentationml.tags+xml"/>
  <Override PartName="/ppt/notesSlides/notesSlide54.xml" ContentType="application/vnd.openxmlformats-officedocument.presentationml.notesSlide+xml"/>
  <Override PartName="/ppt/tags/tag80.xml" ContentType="application/vnd.openxmlformats-officedocument.presentationml.tags+xml"/>
  <Override PartName="/ppt/notesSlides/notesSlide55.xml" ContentType="application/vnd.openxmlformats-officedocument.presentationml.notesSlide+xml"/>
  <Override PartName="/ppt/tags/tag81.xml" ContentType="application/vnd.openxmlformats-officedocument.presentationml.tags+xml"/>
  <Override PartName="/ppt/notesSlides/notesSlide56.xml" ContentType="application/vnd.openxmlformats-officedocument.presentationml.notesSlide+xml"/>
  <Override PartName="/ppt/tags/tag82.xml" ContentType="application/vnd.openxmlformats-officedocument.presentationml.tags+xml"/>
  <Override PartName="/ppt/notesSlides/notesSlide57.xml" ContentType="application/vnd.openxmlformats-officedocument.presentationml.notesSlide+xml"/>
  <Override PartName="/ppt/tags/tag83.xml" ContentType="application/vnd.openxmlformats-officedocument.presentationml.tags+xml"/>
  <Override PartName="/ppt/notesSlides/notesSlide58.xml" ContentType="application/vnd.openxmlformats-officedocument.presentationml.notesSlide+xml"/>
  <Override PartName="/ppt/tags/tag84.xml" ContentType="application/vnd.openxmlformats-officedocument.presentationml.tags+xml"/>
  <Override PartName="/ppt/notesSlides/notesSlide59.xml" ContentType="application/vnd.openxmlformats-officedocument.presentationml.notesSlide+xml"/>
  <Override PartName="/ppt/tags/tag85.xml" ContentType="application/vnd.openxmlformats-officedocument.presentationml.tags+xml"/>
  <Override PartName="/ppt/notesSlides/notesSlide60.xml" ContentType="application/vnd.openxmlformats-officedocument.presentationml.notesSlide+xml"/>
  <Override PartName="/ppt/tags/tag86.xml" ContentType="application/vnd.openxmlformats-officedocument.presentationml.tags+xml"/>
  <Override PartName="/ppt/notesSlides/notesSlide61.xml" ContentType="application/vnd.openxmlformats-officedocument.presentationml.notesSlide+xml"/>
  <Override PartName="/ppt/tags/tag87.xml" ContentType="application/vnd.openxmlformats-officedocument.presentationml.tags+xml"/>
  <Override PartName="/ppt/notesSlides/notesSlide62.xml" ContentType="application/vnd.openxmlformats-officedocument.presentationml.notesSlide+xml"/>
  <Override PartName="/ppt/tags/tag88.xml" ContentType="application/vnd.openxmlformats-officedocument.presentationml.tags+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80"/>
  </p:notesMasterIdLst>
  <p:sldIdLst>
    <p:sldId id="334" r:id="rId2"/>
    <p:sldId id="410" r:id="rId3"/>
    <p:sldId id="335" r:id="rId4"/>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 id="390" r:id="rId59"/>
    <p:sldId id="391" r:id="rId60"/>
    <p:sldId id="392" r:id="rId61"/>
    <p:sldId id="393" r:id="rId62"/>
    <p:sldId id="394" r:id="rId63"/>
    <p:sldId id="395" r:id="rId64"/>
    <p:sldId id="396" r:id="rId65"/>
    <p:sldId id="397" r:id="rId66"/>
    <p:sldId id="398" r:id="rId67"/>
    <p:sldId id="399" r:id="rId68"/>
    <p:sldId id="400" r:id="rId69"/>
    <p:sldId id="401" r:id="rId70"/>
    <p:sldId id="402" r:id="rId71"/>
    <p:sldId id="403" r:id="rId72"/>
    <p:sldId id="404" r:id="rId73"/>
    <p:sldId id="405" r:id="rId74"/>
    <p:sldId id="406" r:id="rId75"/>
    <p:sldId id="407" r:id="rId76"/>
    <p:sldId id="408" r:id="rId77"/>
    <p:sldId id="409" r:id="rId78"/>
    <p:sldId id="333" r:id="rId79"/>
  </p:sldIdLst>
  <p:sldSz cx="9144000" cy="6858000" type="screen4x3"/>
  <p:notesSz cx="7315200" cy="9601200"/>
  <p:custDataLst>
    <p:tags r:id="rId81"/>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6" autoAdjust="0"/>
    <p:restoredTop sz="81868" autoAdjust="0"/>
  </p:normalViewPr>
  <p:slideViewPr>
    <p:cSldViewPr snapToGrid="0" snapToObjects="1">
      <p:cViewPr varScale="1">
        <p:scale>
          <a:sx n="79" d="100"/>
          <a:sy n="79" d="100"/>
        </p:scale>
        <p:origin x="1858"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3/30/2018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64894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7228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7679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8498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6227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3116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2307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43982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6302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9227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223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3120356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6517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7700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9511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3929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1573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60845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59963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00171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7161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0334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2521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27097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64257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3816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314727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77401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414671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7628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70277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736138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502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17786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74436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57679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415273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10986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7985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99418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91638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75517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48653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100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11162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089660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02450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73650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394871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73989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22944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2676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16313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376326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62376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486149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38751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289248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extLst>
      <p:ext uri="{BB962C8B-B14F-4D97-AF65-F5344CB8AC3E}">
        <p14:creationId xmlns:p14="http://schemas.microsoft.com/office/powerpoint/2010/main" val="1032905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78</a:t>
            </a:fld>
            <a:endParaRPr lang="en-US"/>
          </a:p>
        </p:txBody>
      </p:sp>
    </p:spTree>
    <p:extLst>
      <p:ext uri="{BB962C8B-B14F-4D97-AF65-F5344CB8AC3E}">
        <p14:creationId xmlns:p14="http://schemas.microsoft.com/office/powerpoint/2010/main" val="2433617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08061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48692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381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br>
              <a:rPr lang="en-US" dirty="0"/>
            </a:br>
            <a:r>
              <a:rPr lang="en-US" dirty="0"/>
              <a:t>Please attribute Dr. Jim Alves-Foss and Dr. Jia Song</a:t>
            </a:r>
            <a:br>
              <a:rPr lang="en-US" dirty="0"/>
            </a:br>
            <a:r>
              <a:rPr lang="en-US" dirty="0"/>
              <a:t>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royalty-free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nc/4.0/legalco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hyperlink" Target="https://tools.ietf.org/html/rfc791"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hyperlink" Target="https://www.iana.org/assignments/protocol-numbers/protocol-numbers.xhtml" TargetMode="Externa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9.xml"/><Relationship Id="rId1" Type="http://schemas.openxmlformats.org/officeDocument/2006/relationships/tags" Target="../tags/tag8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br>
              <a:rPr lang="en-US" dirty="0"/>
            </a:br>
            <a:r>
              <a:rPr lang="en-US" dirty="0"/>
              <a:t>Module 1: Internetworking</a:t>
            </a:r>
          </a:p>
        </p:txBody>
      </p:sp>
      <p:sp>
        <p:nvSpPr>
          <p:cNvPr id="12290" name="Subtitle 2"/>
          <p:cNvSpPr>
            <a:spLocks noGrp="1"/>
          </p:cNvSpPr>
          <p:nvPr>
            <p:ph type="body" sz="quarter" idx="13"/>
          </p:nvPr>
        </p:nvSpPr>
        <p:spPr/>
        <p:txBody>
          <a:bodyPr/>
          <a:lstStyle/>
          <a:p>
            <a:r>
              <a:rPr lang="en-US" dirty="0"/>
              <a:t>Lesson 1: Internetworking</a:t>
            </a:r>
          </a:p>
        </p:txBody>
      </p:sp>
    </p:spTree>
    <p:custDataLst>
      <p:tags r:id="rId1"/>
    </p:custDataLst>
    <p:extLst>
      <p:ext uri="{BB962C8B-B14F-4D97-AF65-F5344CB8AC3E}">
        <p14:creationId xmlns:p14="http://schemas.microsoft.com/office/powerpoint/2010/main" val="3323664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Background</a:t>
            </a:r>
            <a:endParaRPr lang="en-US" dirty="0"/>
          </a:p>
        </p:txBody>
      </p:sp>
      <p:sp>
        <p:nvSpPr>
          <p:cNvPr id="27650" name="Rectangle 3"/>
          <p:cNvSpPr>
            <a:spLocks noGrp="1" noChangeArrowheads="1"/>
          </p:cNvSpPr>
          <p:nvPr>
            <p:ph idx="1"/>
          </p:nvPr>
        </p:nvSpPr>
        <p:spPr/>
        <p:txBody>
          <a:bodyPr/>
          <a:lstStyle/>
          <a:p>
            <a:r>
              <a:rPr lang="en-US"/>
              <a:t>ISO/OSI Reference Model</a:t>
            </a:r>
          </a:p>
          <a:p>
            <a:pPr lvl="1"/>
            <a:r>
              <a:rPr lang="en-US"/>
              <a:t>Provides a common basis for coordination of standards. </a:t>
            </a:r>
          </a:p>
          <a:p>
            <a:pPr lvl="1"/>
            <a:r>
              <a:rPr lang="en-US"/>
              <a:t>Based on a hierarchical model</a:t>
            </a:r>
          </a:p>
          <a:p>
            <a:pPr lvl="2"/>
            <a:r>
              <a:rPr lang="en-US"/>
              <a:t>Application Layer</a:t>
            </a:r>
          </a:p>
          <a:p>
            <a:pPr lvl="2"/>
            <a:r>
              <a:rPr lang="en-US"/>
              <a:t>Presentation Layer</a:t>
            </a:r>
          </a:p>
          <a:p>
            <a:pPr lvl="2"/>
            <a:r>
              <a:rPr lang="en-US"/>
              <a:t>Session Layer</a:t>
            </a:r>
          </a:p>
          <a:p>
            <a:pPr lvl="2"/>
            <a:r>
              <a:rPr lang="en-US"/>
              <a:t>Transport Layer</a:t>
            </a:r>
          </a:p>
          <a:p>
            <a:pPr lvl="2"/>
            <a:r>
              <a:rPr lang="en-US"/>
              <a:t>Network Layer</a:t>
            </a:r>
          </a:p>
          <a:p>
            <a:pPr lvl="2"/>
            <a:r>
              <a:rPr lang="en-US"/>
              <a:t>Data Link Layer</a:t>
            </a:r>
          </a:p>
          <a:p>
            <a:pPr lvl="2"/>
            <a:r>
              <a:rPr lang="en-US"/>
              <a:t>Physical Layer</a:t>
            </a:r>
            <a:endParaRPr lang="en-US" dirty="0"/>
          </a:p>
        </p:txBody>
      </p:sp>
      <p:sp>
        <p:nvSpPr>
          <p:cNvPr id="27653" name="Slide Number Placeholder 4"/>
          <p:cNvSpPr>
            <a:spLocks noGrp="1"/>
          </p:cNvSpPr>
          <p:nvPr>
            <p:ph type="sldNum" sz="quarter" idx="10"/>
          </p:nvPr>
        </p:nvSpPr>
        <p:spPr/>
        <p:txBody>
          <a:bodyPr/>
          <a:lstStyle/>
          <a:p>
            <a:fld id="{17AF16D0-D79D-4010-AFF0-D8849BBC6D91}" type="slidenum">
              <a:rPr lang="en-US" smtClean="0"/>
              <a:pPr/>
              <a:t>10</a:t>
            </a:fld>
            <a:endParaRPr lang="en-US"/>
          </a:p>
        </p:txBody>
      </p:sp>
    </p:spTree>
    <p:custDataLst>
      <p:tags r:id="rId1"/>
    </p:custDataLst>
    <p:extLst>
      <p:ext uri="{BB962C8B-B14F-4D97-AF65-F5344CB8AC3E}">
        <p14:creationId xmlns:p14="http://schemas.microsoft.com/office/powerpoint/2010/main" val="374551327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Background</a:t>
            </a:r>
            <a:endParaRPr lang="en-US" dirty="0"/>
          </a:p>
        </p:txBody>
      </p:sp>
      <p:sp>
        <p:nvSpPr>
          <p:cNvPr id="4" name="Content Placeholder 3">
            <a:extLst>
              <a:ext uri="{FF2B5EF4-FFF2-40B4-BE49-F238E27FC236}">
                <a16:creationId xmlns:a16="http://schemas.microsoft.com/office/drawing/2014/main" id="{87493652-CE57-4728-90C7-04AF6A8CC433}"/>
              </a:ext>
            </a:extLst>
          </p:cNvPr>
          <p:cNvSpPr>
            <a:spLocks noGrp="1"/>
          </p:cNvSpPr>
          <p:nvPr>
            <p:ph idx="1"/>
          </p:nvPr>
        </p:nvSpPr>
        <p:spPr/>
        <p:txBody>
          <a:bodyPr/>
          <a:lstStyle/>
          <a:p>
            <a:endParaRPr lang="en-US"/>
          </a:p>
        </p:txBody>
      </p:sp>
      <p:sp>
        <p:nvSpPr>
          <p:cNvPr id="28721" name="Slide Number Placeholder 103"/>
          <p:cNvSpPr>
            <a:spLocks noGrp="1"/>
          </p:cNvSpPr>
          <p:nvPr>
            <p:ph type="sldNum" sz="quarter" idx="10"/>
          </p:nvPr>
        </p:nvSpPr>
        <p:spPr/>
        <p:txBody>
          <a:bodyPr/>
          <a:lstStyle/>
          <a:p>
            <a:fld id="{B0B629E4-0408-4361-AC59-A0F928502A34}" type="slidenum">
              <a:rPr lang="en-US" smtClean="0"/>
              <a:pPr/>
              <a:t>11</a:t>
            </a:fld>
            <a:endParaRPr lang="en-US"/>
          </a:p>
        </p:txBody>
      </p:sp>
      <p:sp>
        <p:nvSpPr>
          <p:cNvPr id="28675" name="Rectangle 3"/>
          <p:cNvSpPr>
            <a:spLocks noChangeArrowheads="1"/>
          </p:cNvSpPr>
          <p:nvPr/>
        </p:nvSpPr>
        <p:spPr bwMode="auto">
          <a:xfrm>
            <a:off x="692150" y="13779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6" name="Rectangle 4"/>
          <p:cNvSpPr>
            <a:spLocks noChangeArrowheads="1"/>
          </p:cNvSpPr>
          <p:nvPr/>
        </p:nvSpPr>
        <p:spPr bwMode="auto">
          <a:xfrm>
            <a:off x="692150" y="19875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7" name="Rectangle 5"/>
          <p:cNvSpPr>
            <a:spLocks noChangeArrowheads="1"/>
          </p:cNvSpPr>
          <p:nvPr/>
        </p:nvSpPr>
        <p:spPr bwMode="auto">
          <a:xfrm>
            <a:off x="692150" y="25971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8" name="Rectangle 6"/>
          <p:cNvSpPr>
            <a:spLocks noChangeArrowheads="1"/>
          </p:cNvSpPr>
          <p:nvPr/>
        </p:nvSpPr>
        <p:spPr bwMode="auto">
          <a:xfrm>
            <a:off x="692150" y="32067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9" name="Line 7"/>
          <p:cNvSpPr>
            <a:spLocks noChangeShapeType="1"/>
          </p:cNvSpPr>
          <p:nvPr/>
        </p:nvSpPr>
        <p:spPr bwMode="auto">
          <a:xfrm>
            <a:off x="1562100" y="1828800"/>
            <a:ext cx="0" cy="152400"/>
          </a:xfrm>
          <a:prstGeom prst="line">
            <a:avLst/>
          </a:prstGeom>
          <a:noFill/>
          <a:ln w="12700">
            <a:solidFill>
              <a:schemeClr val="tx1"/>
            </a:solidFill>
            <a:round/>
            <a:headEnd/>
            <a:tailEnd/>
          </a:ln>
        </p:spPr>
        <p:txBody>
          <a:bodyPr/>
          <a:lstStyle/>
          <a:p>
            <a:endParaRPr lang="en-US"/>
          </a:p>
        </p:txBody>
      </p:sp>
      <p:sp>
        <p:nvSpPr>
          <p:cNvPr id="28680" name="Line 8"/>
          <p:cNvSpPr>
            <a:spLocks noChangeShapeType="1"/>
          </p:cNvSpPr>
          <p:nvPr/>
        </p:nvSpPr>
        <p:spPr bwMode="auto">
          <a:xfrm>
            <a:off x="1562100" y="2438400"/>
            <a:ext cx="0" cy="152400"/>
          </a:xfrm>
          <a:prstGeom prst="line">
            <a:avLst/>
          </a:prstGeom>
          <a:noFill/>
          <a:ln w="12700">
            <a:solidFill>
              <a:schemeClr val="tx1"/>
            </a:solidFill>
            <a:round/>
            <a:headEnd/>
            <a:tailEnd/>
          </a:ln>
        </p:spPr>
        <p:txBody>
          <a:bodyPr/>
          <a:lstStyle/>
          <a:p>
            <a:endParaRPr lang="en-US"/>
          </a:p>
        </p:txBody>
      </p:sp>
      <p:sp>
        <p:nvSpPr>
          <p:cNvPr id="28681" name="Line 9"/>
          <p:cNvSpPr>
            <a:spLocks noChangeShapeType="1"/>
          </p:cNvSpPr>
          <p:nvPr/>
        </p:nvSpPr>
        <p:spPr bwMode="auto">
          <a:xfrm>
            <a:off x="1562100" y="3048000"/>
            <a:ext cx="0" cy="152400"/>
          </a:xfrm>
          <a:prstGeom prst="line">
            <a:avLst/>
          </a:prstGeom>
          <a:noFill/>
          <a:ln w="12700">
            <a:solidFill>
              <a:schemeClr val="tx1"/>
            </a:solidFill>
            <a:round/>
            <a:headEnd/>
            <a:tailEnd/>
          </a:ln>
        </p:spPr>
        <p:txBody>
          <a:bodyPr/>
          <a:lstStyle/>
          <a:p>
            <a:endParaRPr lang="en-US"/>
          </a:p>
        </p:txBody>
      </p:sp>
      <p:sp>
        <p:nvSpPr>
          <p:cNvPr id="28682" name="Rectangle 10"/>
          <p:cNvSpPr>
            <a:spLocks noChangeArrowheads="1"/>
          </p:cNvSpPr>
          <p:nvPr/>
        </p:nvSpPr>
        <p:spPr bwMode="auto">
          <a:xfrm>
            <a:off x="985838" y="1470025"/>
            <a:ext cx="115252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683" name="Rectangle 11"/>
          <p:cNvSpPr>
            <a:spLocks noChangeArrowheads="1"/>
          </p:cNvSpPr>
          <p:nvPr/>
        </p:nvSpPr>
        <p:spPr bwMode="auto">
          <a:xfrm>
            <a:off x="962025" y="2079625"/>
            <a:ext cx="120173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sp>
        <p:nvSpPr>
          <p:cNvPr id="28684" name="Rectangle 12"/>
          <p:cNvSpPr>
            <a:spLocks noChangeArrowheads="1"/>
          </p:cNvSpPr>
          <p:nvPr/>
        </p:nvSpPr>
        <p:spPr bwMode="auto">
          <a:xfrm>
            <a:off x="1158875" y="2689225"/>
            <a:ext cx="806450"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Session</a:t>
            </a:r>
          </a:p>
        </p:txBody>
      </p:sp>
      <p:sp>
        <p:nvSpPr>
          <p:cNvPr id="28685" name="Rectangle 13"/>
          <p:cNvSpPr>
            <a:spLocks noChangeArrowheads="1"/>
          </p:cNvSpPr>
          <p:nvPr/>
        </p:nvSpPr>
        <p:spPr bwMode="auto">
          <a:xfrm>
            <a:off x="1069975" y="3298825"/>
            <a:ext cx="984250"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Transport</a:t>
            </a:r>
          </a:p>
        </p:txBody>
      </p:sp>
      <p:grpSp>
        <p:nvGrpSpPr>
          <p:cNvPr id="28686" name="Group 35"/>
          <p:cNvGrpSpPr>
            <a:grpSpLocks/>
          </p:cNvGrpSpPr>
          <p:nvPr/>
        </p:nvGrpSpPr>
        <p:grpSpPr bwMode="auto">
          <a:xfrm>
            <a:off x="7092950" y="1377950"/>
            <a:ext cx="1739900" cy="4260850"/>
            <a:chOff x="4468" y="868"/>
            <a:chExt cx="1096" cy="2684"/>
          </a:xfrm>
        </p:grpSpPr>
        <p:sp>
          <p:nvSpPr>
            <p:cNvPr id="28757" name="Rectangle 14"/>
            <p:cNvSpPr>
              <a:spLocks noChangeArrowheads="1"/>
            </p:cNvSpPr>
            <p:nvPr/>
          </p:nvSpPr>
          <p:spPr bwMode="auto">
            <a:xfrm>
              <a:off x="4468" y="86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8" name="Rectangle 15"/>
            <p:cNvSpPr>
              <a:spLocks noChangeArrowheads="1"/>
            </p:cNvSpPr>
            <p:nvPr/>
          </p:nvSpPr>
          <p:spPr bwMode="auto">
            <a:xfrm>
              <a:off x="4468" y="125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9" name="Rectangle 16"/>
            <p:cNvSpPr>
              <a:spLocks noChangeArrowheads="1"/>
            </p:cNvSpPr>
            <p:nvPr/>
          </p:nvSpPr>
          <p:spPr bwMode="auto">
            <a:xfrm>
              <a:off x="4468" y="1636"/>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0" name="Rectangle 17"/>
            <p:cNvSpPr>
              <a:spLocks noChangeArrowheads="1"/>
            </p:cNvSpPr>
            <p:nvPr/>
          </p:nvSpPr>
          <p:spPr bwMode="auto">
            <a:xfrm>
              <a:off x="4468" y="2020"/>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1" name="Rectangle 18"/>
            <p:cNvSpPr>
              <a:spLocks noChangeArrowheads="1"/>
            </p:cNvSpPr>
            <p:nvPr/>
          </p:nvSpPr>
          <p:spPr bwMode="auto">
            <a:xfrm>
              <a:off x="4468"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2" name="Rectangle 19"/>
            <p:cNvSpPr>
              <a:spLocks noChangeArrowheads="1"/>
            </p:cNvSpPr>
            <p:nvPr/>
          </p:nvSpPr>
          <p:spPr bwMode="auto">
            <a:xfrm>
              <a:off x="4468"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3" name="Rectangle 20"/>
            <p:cNvSpPr>
              <a:spLocks noChangeArrowheads="1"/>
            </p:cNvSpPr>
            <p:nvPr/>
          </p:nvSpPr>
          <p:spPr bwMode="auto">
            <a:xfrm>
              <a:off x="4468"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4" name="Line 21"/>
            <p:cNvSpPr>
              <a:spLocks noChangeShapeType="1"/>
            </p:cNvSpPr>
            <p:nvPr/>
          </p:nvSpPr>
          <p:spPr bwMode="auto">
            <a:xfrm>
              <a:off x="5016" y="1152"/>
              <a:ext cx="0" cy="96"/>
            </a:xfrm>
            <a:prstGeom prst="line">
              <a:avLst/>
            </a:prstGeom>
            <a:noFill/>
            <a:ln w="12700">
              <a:solidFill>
                <a:schemeClr val="tx1"/>
              </a:solidFill>
              <a:round/>
              <a:headEnd/>
              <a:tailEnd/>
            </a:ln>
          </p:spPr>
          <p:txBody>
            <a:bodyPr/>
            <a:lstStyle/>
            <a:p>
              <a:endParaRPr lang="en-US"/>
            </a:p>
          </p:txBody>
        </p:sp>
        <p:sp>
          <p:nvSpPr>
            <p:cNvPr id="28765" name="Line 22"/>
            <p:cNvSpPr>
              <a:spLocks noChangeShapeType="1"/>
            </p:cNvSpPr>
            <p:nvPr/>
          </p:nvSpPr>
          <p:spPr bwMode="auto">
            <a:xfrm>
              <a:off x="5016" y="1536"/>
              <a:ext cx="0" cy="96"/>
            </a:xfrm>
            <a:prstGeom prst="line">
              <a:avLst/>
            </a:prstGeom>
            <a:noFill/>
            <a:ln w="12700">
              <a:solidFill>
                <a:schemeClr val="tx1"/>
              </a:solidFill>
              <a:round/>
              <a:headEnd/>
              <a:tailEnd/>
            </a:ln>
          </p:spPr>
          <p:txBody>
            <a:bodyPr/>
            <a:lstStyle/>
            <a:p>
              <a:endParaRPr lang="en-US"/>
            </a:p>
          </p:txBody>
        </p:sp>
        <p:sp>
          <p:nvSpPr>
            <p:cNvPr id="28766" name="Line 23"/>
            <p:cNvSpPr>
              <a:spLocks noChangeShapeType="1"/>
            </p:cNvSpPr>
            <p:nvPr/>
          </p:nvSpPr>
          <p:spPr bwMode="auto">
            <a:xfrm>
              <a:off x="5016" y="1920"/>
              <a:ext cx="0" cy="96"/>
            </a:xfrm>
            <a:prstGeom prst="line">
              <a:avLst/>
            </a:prstGeom>
            <a:noFill/>
            <a:ln w="12700">
              <a:solidFill>
                <a:schemeClr val="tx1"/>
              </a:solidFill>
              <a:round/>
              <a:headEnd/>
              <a:tailEnd/>
            </a:ln>
          </p:spPr>
          <p:txBody>
            <a:bodyPr/>
            <a:lstStyle/>
            <a:p>
              <a:endParaRPr lang="en-US"/>
            </a:p>
          </p:txBody>
        </p:sp>
        <p:sp>
          <p:nvSpPr>
            <p:cNvPr id="28767" name="Line 24"/>
            <p:cNvSpPr>
              <a:spLocks noChangeShapeType="1"/>
            </p:cNvSpPr>
            <p:nvPr/>
          </p:nvSpPr>
          <p:spPr bwMode="auto">
            <a:xfrm>
              <a:off x="5016" y="2304"/>
              <a:ext cx="0" cy="96"/>
            </a:xfrm>
            <a:prstGeom prst="line">
              <a:avLst/>
            </a:prstGeom>
            <a:noFill/>
            <a:ln w="12700">
              <a:solidFill>
                <a:schemeClr val="tx1"/>
              </a:solidFill>
              <a:round/>
              <a:headEnd/>
              <a:tailEnd/>
            </a:ln>
          </p:spPr>
          <p:txBody>
            <a:bodyPr/>
            <a:lstStyle/>
            <a:p>
              <a:endParaRPr lang="en-US"/>
            </a:p>
          </p:txBody>
        </p:sp>
        <p:sp>
          <p:nvSpPr>
            <p:cNvPr id="28768" name="Line 25"/>
            <p:cNvSpPr>
              <a:spLocks noChangeShapeType="1"/>
            </p:cNvSpPr>
            <p:nvPr/>
          </p:nvSpPr>
          <p:spPr bwMode="auto">
            <a:xfrm>
              <a:off x="5016" y="2688"/>
              <a:ext cx="0" cy="96"/>
            </a:xfrm>
            <a:prstGeom prst="line">
              <a:avLst/>
            </a:prstGeom>
            <a:noFill/>
            <a:ln w="12700">
              <a:solidFill>
                <a:schemeClr val="tx1"/>
              </a:solidFill>
              <a:round/>
              <a:headEnd/>
              <a:tailEnd/>
            </a:ln>
          </p:spPr>
          <p:txBody>
            <a:bodyPr/>
            <a:lstStyle/>
            <a:p>
              <a:endParaRPr lang="en-US"/>
            </a:p>
          </p:txBody>
        </p:sp>
        <p:sp>
          <p:nvSpPr>
            <p:cNvPr id="28769" name="Line 26"/>
            <p:cNvSpPr>
              <a:spLocks noChangeShapeType="1"/>
            </p:cNvSpPr>
            <p:nvPr/>
          </p:nvSpPr>
          <p:spPr bwMode="auto">
            <a:xfrm>
              <a:off x="5016" y="3072"/>
              <a:ext cx="0" cy="96"/>
            </a:xfrm>
            <a:prstGeom prst="line">
              <a:avLst/>
            </a:prstGeom>
            <a:noFill/>
            <a:ln w="12700">
              <a:solidFill>
                <a:schemeClr val="tx1"/>
              </a:solidFill>
              <a:round/>
              <a:headEnd/>
              <a:tailEnd/>
            </a:ln>
          </p:spPr>
          <p:txBody>
            <a:bodyPr/>
            <a:lstStyle/>
            <a:p>
              <a:endParaRPr lang="en-US"/>
            </a:p>
          </p:txBody>
        </p:sp>
        <p:sp>
          <p:nvSpPr>
            <p:cNvPr id="28770" name="Line 27"/>
            <p:cNvSpPr>
              <a:spLocks noChangeShapeType="1"/>
            </p:cNvSpPr>
            <p:nvPr/>
          </p:nvSpPr>
          <p:spPr bwMode="auto">
            <a:xfrm>
              <a:off x="5016" y="3456"/>
              <a:ext cx="0" cy="96"/>
            </a:xfrm>
            <a:prstGeom prst="line">
              <a:avLst/>
            </a:prstGeom>
            <a:noFill/>
            <a:ln w="12700">
              <a:solidFill>
                <a:schemeClr val="tx1"/>
              </a:solidFill>
              <a:round/>
              <a:headEnd/>
              <a:tailEnd/>
            </a:ln>
          </p:spPr>
          <p:txBody>
            <a:bodyPr/>
            <a:lstStyle/>
            <a:p>
              <a:endParaRPr lang="en-US"/>
            </a:p>
          </p:txBody>
        </p:sp>
        <p:sp>
          <p:nvSpPr>
            <p:cNvPr id="28771" name="Rectangle 28"/>
            <p:cNvSpPr>
              <a:spLocks noChangeArrowheads="1"/>
            </p:cNvSpPr>
            <p:nvPr/>
          </p:nvSpPr>
          <p:spPr bwMode="auto">
            <a:xfrm>
              <a:off x="4653" y="926"/>
              <a:ext cx="726"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772" name="Rectangle 29"/>
            <p:cNvSpPr>
              <a:spLocks noChangeArrowheads="1"/>
            </p:cNvSpPr>
            <p:nvPr/>
          </p:nvSpPr>
          <p:spPr bwMode="auto">
            <a:xfrm>
              <a:off x="4638" y="1310"/>
              <a:ext cx="7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sp>
          <p:nvSpPr>
            <p:cNvPr id="28773" name="Rectangle 30"/>
            <p:cNvSpPr>
              <a:spLocks noChangeArrowheads="1"/>
            </p:cNvSpPr>
            <p:nvPr/>
          </p:nvSpPr>
          <p:spPr bwMode="auto">
            <a:xfrm>
              <a:off x="4762" y="1694"/>
              <a:ext cx="508"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Session</a:t>
              </a:r>
            </a:p>
          </p:txBody>
        </p:sp>
        <p:sp>
          <p:nvSpPr>
            <p:cNvPr id="28774" name="Rectangle 31"/>
            <p:cNvSpPr>
              <a:spLocks noChangeArrowheads="1"/>
            </p:cNvSpPr>
            <p:nvPr/>
          </p:nvSpPr>
          <p:spPr bwMode="auto">
            <a:xfrm>
              <a:off x="4706" y="2078"/>
              <a:ext cx="62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Transport</a:t>
              </a:r>
            </a:p>
          </p:txBody>
        </p:sp>
        <p:sp>
          <p:nvSpPr>
            <p:cNvPr id="28775" name="Rectangle 32"/>
            <p:cNvSpPr>
              <a:spLocks noChangeArrowheads="1"/>
            </p:cNvSpPr>
            <p:nvPr/>
          </p:nvSpPr>
          <p:spPr bwMode="auto">
            <a:xfrm>
              <a:off x="4731"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76" name="Rectangle 33"/>
            <p:cNvSpPr>
              <a:spLocks noChangeArrowheads="1"/>
            </p:cNvSpPr>
            <p:nvPr/>
          </p:nvSpPr>
          <p:spPr bwMode="auto">
            <a:xfrm>
              <a:off x="4688"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77" name="Rectangle 34"/>
            <p:cNvSpPr>
              <a:spLocks noChangeArrowheads="1"/>
            </p:cNvSpPr>
            <p:nvPr/>
          </p:nvSpPr>
          <p:spPr bwMode="auto">
            <a:xfrm>
              <a:off x="4778"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87" name="Line 36"/>
          <p:cNvSpPr>
            <a:spLocks noChangeShapeType="1"/>
          </p:cNvSpPr>
          <p:nvPr/>
        </p:nvSpPr>
        <p:spPr bwMode="auto">
          <a:xfrm>
            <a:off x="533400" y="5638800"/>
            <a:ext cx="8534400" cy="0"/>
          </a:xfrm>
          <a:prstGeom prst="line">
            <a:avLst/>
          </a:prstGeom>
          <a:noFill/>
          <a:ln w="50800">
            <a:solidFill>
              <a:schemeClr val="tx1"/>
            </a:solidFill>
            <a:round/>
            <a:headEnd/>
            <a:tailEnd/>
          </a:ln>
        </p:spPr>
        <p:txBody>
          <a:bodyPr/>
          <a:lstStyle/>
          <a:p>
            <a:endParaRPr lang="en-US"/>
          </a:p>
        </p:txBody>
      </p:sp>
      <p:sp>
        <p:nvSpPr>
          <p:cNvPr id="28688" name="Rectangle 37"/>
          <p:cNvSpPr>
            <a:spLocks noChangeArrowheads="1"/>
          </p:cNvSpPr>
          <p:nvPr/>
        </p:nvSpPr>
        <p:spPr bwMode="auto">
          <a:xfrm>
            <a:off x="692150" y="38163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89" name="Rectangle 38"/>
          <p:cNvSpPr>
            <a:spLocks noChangeArrowheads="1"/>
          </p:cNvSpPr>
          <p:nvPr/>
        </p:nvSpPr>
        <p:spPr bwMode="auto">
          <a:xfrm>
            <a:off x="692150" y="44259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90" name="Rectangle 39"/>
          <p:cNvSpPr>
            <a:spLocks noChangeArrowheads="1"/>
          </p:cNvSpPr>
          <p:nvPr/>
        </p:nvSpPr>
        <p:spPr bwMode="auto">
          <a:xfrm>
            <a:off x="692150" y="50355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91" name="Line 40"/>
          <p:cNvSpPr>
            <a:spLocks noChangeShapeType="1"/>
          </p:cNvSpPr>
          <p:nvPr/>
        </p:nvSpPr>
        <p:spPr bwMode="auto">
          <a:xfrm>
            <a:off x="1562100" y="1828800"/>
            <a:ext cx="0" cy="152400"/>
          </a:xfrm>
          <a:prstGeom prst="line">
            <a:avLst/>
          </a:prstGeom>
          <a:noFill/>
          <a:ln w="12700">
            <a:solidFill>
              <a:schemeClr val="tx1"/>
            </a:solidFill>
            <a:round/>
            <a:headEnd/>
            <a:tailEnd/>
          </a:ln>
        </p:spPr>
        <p:txBody>
          <a:bodyPr/>
          <a:lstStyle/>
          <a:p>
            <a:endParaRPr lang="en-US"/>
          </a:p>
        </p:txBody>
      </p:sp>
      <p:sp>
        <p:nvSpPr>
          <p:cNvPr id="28692" name="Line 41"/>
          <p:cNvSpPr>
            <a:spLocks noChangeShapeType="1"/>
          </p:cNvSpPr>
          <p:nvPr/>
        </p:nvSpPr>
        <p:spPr bwMode="auto">
          <a:xfrm>
            <a:off x="1562100" y="2438400"/>
            <a:ext cx="0" cy="152400"/>
          </a:xfrm>
          <a:prstGeom prst="line">
            <a:avLst/>
          </a:prstGeom>
          <a:noFill/>
          <a:ln w="12700">
            <a:solidFill>
              <a:schemeClr val="tx1"/>
            </a:solidFill>
            <a:round/>
            <a:headEnd/>
            <a:tailEnd/>
          </a:ln>
        </p:spPr>
        <p:txBody>
          <a:bodyPr/>
          <a:lstStyle/>
          <a:p>
            <a:endParaRPr lang="en-US"/>
          </a:p>
        </p:txBody>
      </p:sp>
      <p:sp>
        <p:nvSpPr>
          <p:cNvPr id="28693" name="Line 42"/>
          <p:cNvSpPr>
            <a:spLocks noChangeShapeType="1"/>
          </p:cNvSpPr>
          <p:nvPr/>
        </p:nvSpPr>
        <p:spPr bwMode="auto">
          <a:xfrm>
            <a:off x="1562100" y="3048000"/>
            <a:ext cx="0" cy="152400"/>
          </a:xfrm>
          <a:prstGeom prst="line">
            <a:avLst/>
          </a:prstGeom>
          <a:noFill/>
          <a:ln w="12700">
            <a:solidFill>
              <a:schemeClr val="tx1"/>
            </a:solidFill>
            <a:round/>
            <a:headEnd/>
            <a:tailEnd/>
          </a:ln>
        </p:spPr>
        <p:txBody>
          <a:bodyPr/>
          <a:lstStyle/>
          <a:p>
            <a:endParaRPr lang="en-US"/>
          </a:p>
        </p:txBody>
      </p:sp>
      <p:sp>
        <p:nvSpPr>
          <p:cNvPr id="28694" name="Rectangle 43"/>
          <p:cNvSpPr>
            <a:spLocks noChangeArrowheads="1"/>
          </p:cNvSpPr>
          <p:nvPr/>
        </p:nvSpPr>
        <p:spPr bwMode="auto">
          <a:xfrm>
            <a:off x="985838" y="1470025"/>
            <a:ext cx="115252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695" name="Rectangle 44"/>
          <p:cNvSpPr>
            <a:spLocks noChangeArrowheads="1"/>
          </p:cNvSpPr>
          <p:nvPr/>
        </p:nvSpPr>
        <p:spPr bwMode="auto">
          <a:xfrm>
            <a:off x="962025" y="2079625"/>
            <a:ext cx="120173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grpSp>
        <p:nvGrpSpPr>
          <p:cNvPr id="28696" name="Group 63"/>
          <p:cNvGrpSpPr>
            <a:grpSpLocks/>
          </p:cNvGrpSpPr>
          <p:nvPr/>
        </p:nvGrpSpPr>
        <p:grpSpPr bwMode="auto">
          <a:xfrm>
            <a:off x="692150" y="3657600"/>
            <a:ext cx="1739900" cy="1981200"/>
            <a:chOff x="436" y="2304"/>
            <a:chExt cx="1096" cy="1248"/>
          </a:xfrm>
        </p:grpSpPr>
        <p:sp>
          <p:nvSpPr>
            <p:cNvPr id="28739" name="Line 45"/>
            <p:cNvSpPr>
              <a:spLocks noChangeShapeType="1"/>
            </p:cNvSpPr>
            <p:nvPr/>
          </p:nvSpPr>
          <p:spPr bwMode="auto">
            <a:xfrm>
              <a:off x="984" y="2304"/>
              <a:ext cx="0" cy="96"/>
            </a:xfrm>
            <a:prstGeom prst="line">
              <a:avLst/>
            </a:prstGeom>
            <a:noFill/>
            <a:ln w="12700">
              <a:solidFill>
                <a:schemeClr val="tx1"/>
              </a:solidFill>
              <a:round/>
              <a:headEnd/>
              <a:tailEnd/>
            </a:ln>
          </p:spPr>
          <p:txBody>
            <a:bodyPr/>
            <a:lstStyle/>
            <a:p>
              <a:endParaRPr lang="en-US"/>
            </a:p>
          </p:txBody>
        </p:sp>
        <p:sp>
          <p:nvSpPr>
            <p:cNvPr id="28740" name="Line 46"/>
            <p:cNvSpPr>
              <a:spLocks noChangeShapeType="1"/>
            </p:cNvSpPr>
            <p:nvPr/>
          </p:nvSpPr>
          <p:spPr bwMode="auto">
            <a:xfrm>
              <a:off x="984" y="3456"/>
              <a:ext cx="0" cy="96"/>
            </a:xfrm>
            <a:prstGeom prst="line">
              <a:avLst/>
            </a:prstGeom>
            <a:noFill/>
            <a:ln w="12700">
              <a:solidFill>
                <a:schemeClr val="tx1"/>
              </a:solidFill>
              <a:round/>
              <a:headEnd/>
              <a:tailEnd/>
            </a:ln>
          </p:spPr>
          <p:txBody>
            <a:bodyPr/>
            <a:lstStyle/>
            <a:p>
              <a:endParaRPr lang="en-US"/>
            </a:p>
          </p:txBody>
        </p:sp>
        <p:grpSp>
          <p:nvGrpSpPr>
            <p:cNvPr id="28741" name="Group 55"/>
            <p:cNvGrpSpPr>
              <a:grpSpLocks/>
            </p:cNvGrpSpPr>
            <p:nvPr/>
          </p:nvGrpSpPr>
          <p:grpSpPr bwMode="auto">
            <a:xfrm>
              <a:off x="436" y="2404"/>
              <a:ext cx="1096" cy="1048"/>
              <a:chOff x="436" y="2404"/>
              <a:chExt cx="1096" cy="1048"/>
            </a:xfrm>
          </p:grpSpPr>
          <p:sp>
            <p:nvSpPr>
              <p:cNvPr id="28749" name="Rectangle 47"/>
              <p:cNvSpPr>
                <a:spLocks noChangeArrowheads="1"/>
              </p:cNvSpPr>
              <p:nvPr/>
            </p:nvSpPr>
            <p:spPr bwMode="auto">
              <a:xfrm>
                <a:off x="436"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0" name="Rectangle 48"/>
              <p:cNvSpPr>
                <a:spLocks noChangeArrowheads="1"/>
              </p:cNvSpPr>
              <p:nvPr/>
            </p:nvSpPr>
            <p:spPr bwMode="auto">
              <a:xfrm>
                <a:off x="436"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1" name="Rectangle 49"/>
              <p:cNvSpPr>
                <a:spLocks noChangeArrowheads="1"/>
              </p:cNvSpPr>
              <p:nvPr/>
            </p:nvSpPr>
            <p:spPr bwMode="auto">
              <a:xfrm>
                <a:off x="436"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2" name="Line 50"/>
              <p:cNvSpPr>
                <a:spLocks noChangeShapeType="1"/>
              </p:cNvSpPr>
              <p:nvPr/>
            </p:nvSpPr>
            <p:spPr bwMode="auto">
              <a:xfrm>
                <a:off x="984" y="2688"/>
                <a:ext cx="0" cy="96"/>
              </a:xfrm>
              <a:prstGeom prst="line">
                <a:avLst/>
              </a:prstGeom>
              <a:noFill/>
              <a:ln w="12700">
                <a:solidFill>
                  <a:schemeClr val="tx1"/>
                </a:solidFill>
                <a:round/>
                <a:headEnd/>
                <a:tailEnd/>
              </a:ln>
            </p:spPr>
            <p:txBody>
              <a:bodyPr/>
              <a:lstStyle/>
              <a:p>
                <a:endParaRPr lang="en-US"/>
              </a:p>
            </p:txBody>
          </p:sp>
          <p:sp>
            <p:nvSpPr>
              <p:cNvPr id="28753" name="Line 51"/>
              <p:cNvSpPr>
                <a:spLocks noChangeShapeType="1"/>
              </p:cNvSpPr>
              <p:nvPr/>
            </p:nvSpPr>
            <p:spPr bwMode="auto">
              <a:xfrm>
                <a:off x="984" y="3072"/>
                <a:ext cx="0" cy="96"/>
              </a:xfrm>
              <a:prstGeom prst="line">
                <a:avLst/>
              </a:prstGeom>
              <a:noFill/>
              <a:ln w="12700">
                <a:solidFill>
                  <a:schemeClr val="tx1"/>
                </a:solidFill>
                <a:round/>
                <a:headEnd/>
                <a:tailEnd/>
              </a:ln>
            </p:spPr>
            <p:txBody>
              <a:bodyPr/>
              <a:lstStyle/>
              <a:p>
                <a:endParaRPr lang="en-US"/>
              </a:p>
            </p:txBody>
          </p:sp>
          <p:sp>
            <p:nvSpPr>
              <p:cNvPr id="28754" name="Rectangle 52"/>
              <p:cNvSpPr>
                <a:spLocks noChangeArrowheads="1"/>
              </p:cNvSpPr>
              <p:nvPr/>
            </p:nvSpPr>
            <p:spPr bwMode="auto">
              <a:xfrm>
                <a:off x="6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55" name="Rectangle 53"/>
              <p:cNvSpPr>
                <a:spLocks noChangeArrowheads="1"/>
              </p:cNvSpPr>
              <p:nvPr/>
            </p:nvSpPr>
            <p:spPr bwMode="auto">
              <a:xfrm>
                <a:off x="6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56" name="Rectangle 54"/>
              <p:cNvSpPr>
                <a:spLocks noChangeArrowheads="1"/>
              </p:cNvSpPr>
              <p:nvPr/>
            </p:nvSpPr>
            <p:spPr bwMode="auto">
              <a:xfrm>
                <a:off x="7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742" name="Line 56"/>
            <p:cNvSpPr>
              <a:spLocks noChangeShapeType="1"/>
            </p:cNvSpPr>
            <p:nvPr/>
          </p:nvSpPr>
          <p:spPr bwMode="auto">
            <a:xfrm>
              <a:off x="984" y="2304"/>
              <a:ext cx="0" cy="96"/>
            </a:xfrm>
            <a:prstGeom prst="line">
              <a:avLst/>
            </a:prstGeom>
            <a:noFill/>
            <a:ln w="12700">
              <a:solidFill>
                <a:schemeClr val="tx1"/>
              </a:solidFill>
              <a:round/>
              <a:headEnd/>
              <a:tailEnd/>
            </a:ln>
          </p:spPr>
          <p:txBody>
            <a:bodyPr/>
            <a:lstStyle/>
            <a:p>
              <a:endParaRPr lang="en-US"/>
            </a:p>
          </p:txBody>
        </p:sp>
        <p:sp>
          <p:nvSpPr>
            <p:cNvPr id="28743" name="Line 57"/>
            <p:cNvSpPr>
              <a:spLocks noChangeShapeType="1"/>
            </p:cNvSpPr>
            <p:nvPr/>
          </p:nvSpPr>
          <p:spPr bwMode="auto">
            <a:xfrm>
              <a:off x="984" y="2688"/>
              <a:ext cx="0" cy="96"/>
            </a:xfrm>
            <a:prstGeom prst="line">
              <a:avLst/>
            </a:prstGeom>
            <a:noFill/>
            <a:ln w="12700">
              <a:solidFill>
                <a:schemeClr val="tx1"/>
              </a:solidFill>
              <a:round/>
              <a:headEnd/>
              <a:tailEnd/>
            </a:ln>
          </p:spPr>
          <p:txBody>
            <a:bodyPr/>
            <a:lstStyle/>
            <a:p>
              <a:endParaRPr lang="en-US"/>
            </a:p>
          </p:txBody>
        </p:sp>
        <p:sp>
          <p:nvSpPr>
            <p:cNvPr id="28744" name="Line 58"/>
            <p:cNvSpPr>
              <a:spLocks noChangeShapeType="1"/>
            </p:cNvSpPr>
            <p:nvPr/>
          </p:nvSpPr>
          <p:spPr bwMode="auto">
            <a:xfrm>
              <a:off x="984" y="3072"/>
              <a:ext cx="0" cy="96"/>
            </a:xfrm>
            <a:prstGeom prst="line">
              <a:avLst/>
            </a:prstGeom>
            <a:noFill/>
            <a:ln w="12700">
              <a:solidFill>
                <a:schemeClr val="tx1"/>
              </a:solidFill>
              <a:round/>
              <a:headEnd/>
              <a:tailEnd/>
            </a:ln>
          </p:spPr>
          <p:txBody>
            <a:bodyPr/>
            <a:lstStyle/>
            <a:p>
              <a:endParaRPr lang="en-US"/>
            </a:p>
          </p:txBody>
        </p:sp>
        <p:sp>
          <p:nvSpPr>
            <p:cNvPr id="28745" name="Line 59"/>
            <p:cNvSpPr>
              <a:spLocks noChangeShapeType="1"/>
            </p:cNvSpPr>
            <p:nvPr/>
          </p:nvSpPr>
          <p:spPr bwMode="auto">
            <a:xfrm>
              <a:off x="984" y="3456"/>
              <a:ext cx="0" cy="96"/>
            </a:xfrm>
            <a:prstGeom prst="line">
              <a:avLst/>
            </a:prstGeom>
            <a:noFill/>
            <a:ln w="12700">
              <a:solidFill>
                <a:schemeClr val="tx1"/>
              </a:solidFill>
              <a:round/>
              <a:headEnd/>
              <a:tailEnd/>
            </a:ln>
          </p:spPr>
          <p:txBody>
            <a:bodyPr/>
            <a:lstStyle/>
            <a:p>
              <a:endParaRPr lang="en-US"/>
            </a:p>
          </p:txBody>
        </p:sp>
        <p:sp>
          <p:nvSpPr>
            <p:cNvPr id="28746" name="Rectangle 60"/>
            <p:cNvSpPr>
              <a:spLocks noChangeArrowheads="1"/>
            </p:cNvSpPr>
            <p:nvPr/>
          </p:nvSpPr>
          <p:spPr bwMode="auto">
            <a:xfrm>
              <a:off x="6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47" name="Rectangle 61"/>
            <p:cNvSpPr>
              <a:spLocks noChangeArrowheads="1"/>
            </p:cNvSpPr>
            <p:nvPr/>
          </p:nvSpPr>
          <p:spPr bwMode="auto">
            <a:xfrm>
              <a:off x="6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48" name="Rectangle 62"/>
            <p:cNvSpPr>
              <a:spLocks noChangeArrowheads="1"/>
            </p:cNvSpPr>
            <p:nvPr/>
          </p:nvSpPr>
          <p:spPr bwMode="auto">
            <a:xfrm>
              <a:off x="7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97" name="Line 64"/>
          <p:cNvSpPr>
            <a:spLocks noChangeShapeType="1"/>
          </p:cNvSpPr>
          <p:nvPr/>
        </p:nvSpPr>
        <p:spPr bwMode="auto">
          <a:xfrm>
            <a:off x="3467100" y="5486400"/>
            <a:ext cx="0" cy="152400"/>
          </a:xfrm>
          <a:prstGeom prst="line">
            <a:avLst/>
          </a:prstGeom>
          <a:noFill/>
          <a:ln w="12700">
            <a:solidFill>
              <a:schemeClr val="tx1"/>
            </a:solidFill>
            <a:round/>
            <a:headEnd/>
            <a:tailEnd/>
          </a:ln>
        </p:spPr>
        <p:txBody>
          <a:bodyPr/>
          <a:lstStyle/>
          <a:p>
            <a:endParaRPr lang="en-US"/>
          </a:p>
        </p:txBody>
      </p:sp>
      <p:grpSp>
        <p:nvGrpSpPr>
          <p:cNvPr id="28698" name="Group 73"/>
          <p:cNvGrpSpPr>
            <a:grpSpLocks/>
          </p:cNvGrpSpPr>
          <p:nvPr/>
        </p:nvGrpSpPr>
        <p:grpSpPr bwMode="auto">
          <a:xfrm>
            <a:off x="2597150" y="3816350"/>
            <a:ext cx="1739900" cy="1663700"/>
            <a:chOff x="1636" y="2404"/>
            <a:chExt cx="1096" cy="1048"/>
          </a:xfrm>
        </p:grpSpPr>
        <p:sp>
          <p:nvSpPr>
            <p:cNvPr id="28731" name="Rectangle 65"/>
            <p:cNvSpPr>
              <a:spLocks noChangeArrowheads="1"/>
            </p:cNvSpPr>
            <p:nvPr/>
          </p:nvSpPr>
          <p:spPr bwMode="auto">
            <a:xfrm>
              <a:off x="1636"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2" name="Rectangle 66"/>
            <p:cNvSpPr>
              <a:spLocks noChangeArrowheads="1"/>
            </p:cNvSpPr>
            <p:nvPr/>
          </p:nvSpPr>
          <p:spPr bwMode="auto">
            <a:xfrm>
              <a:off x="1636"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3" name="Rectangle 67"/>
            <p:cNvSpPr>
              <a:spLocks noChangeArrowheads="1"/>
            </p:cNvSpPr>
            <p:nvPr/>
          </p:nvSpPr>
          <p:spPr bwMode="auto">
            <a:xfrm>
              <a:off x="1636"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4" name="Line 68"/>
            <p:cNvSpPr>
              <a:spLocks noChangeShapeType="1"/>
            </p:cNvSpPr>
            <p:nvPr/>
          </p:nvSpPr>
          <p:spPr bwMode="auto">
            <a:xfrm>
              <a:off x="2184" y="2688"/>
              <a:ext cx="0" cy="96"/>
            </a:xfrm>
            <a:prstGeom prst="line">
              <a:avLst/>
            </a:prstGeom>
            <a:noFill/>
            <a:ln w="12700">
              <a:solidFill>
                <a:schemeClr val="tx1"/>
              </a:solidFill>
              <a:round/>
              <a:headEnd/>
              <a:tailEnd/>
            </a:ln>
          </p:spPr>
          <p:txBody>
            <a:bodyPr/>
            <a:lstStyle/>
            <a:p>
              <a:endParaRPr lang="en-US"/>
            </a:p>
          </p:txBody>
        </p:sp>
        <p:sp>
          <p:nvSpPr>
            <p:cNvPr id="28735" name="Line 69"/>
            <p:cNvSpPr>
              <a:spLocks noChangeShapeType="1"/>
            </p:cNvSpPr>
            <p:nvPr/>
          </p:nvSpPr>
          <p:spPr bwMode="auto">
            <a:xfrm>
              <a:off x="2184" y="3072"/>
              <a:ext cx="0" cy="96"/>
            </a:xfrm>
            <a:prstGeom prst="line">
              <a:avLst/>
            </a:prstGeom>
            <a:noFill/>
            <a:ln w="12700">
              <a:solidFill>
                <a:schemeClr val="tx1"/>
              </a:solidFill>
              <a:round/>
              <a:headEnd/>
              <a:tailEnd/>
            </a:ln>
          </p:spPr>
          <p:txBody>
            <a:bodyPr/>
            <a:lstStyle/>
            <a:p>
              <a:endParaRPr lang="en-US"/>
            </a:p>
          </p:txBody>
        </p:sp>
        <p:sp>
          <p:nvSpPr>
            <p:cNvPr id="28736" name="Rectangle 70"/>
            <p:cNvSpPr>
              <a:spLocks noChangeArrowheads="1"/>
            </p:cNvSpPr>
            <p:nvPr/>
          </p:nvSpPr>
          <p:spPr bwMode="auto">
            <a:xfrm>
              <a:off x="18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37" name="Rectangle 71"/>
            <p:cNvSpPr>
              <a:spLocks noChangeArrowheads="1"/>
            </p:cNvSpPr>
            <p:nvPr/>
          </p:nvSpPr>
          <p:spPr bwMode="auto">
            <a:xfrm>
              <a:off x="18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38" name="Rectangle 72"/>
            <p:cNvSpPr>
              <a:spLocks noChangeArrowheads="1"/>
            </p:cNvSpPr>
            <p:nvPr/>
          </p:nvSpPr>
          <p:spPr bwMode="auto">
            <a:xfrm>
              <a:off x="19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99" name="Line 74"/>
          <p:cNvSpPr>
            <a:spLocks noChangeShapeType="1"/>
          </p:cNvSpPr>
          <p:nvPr/>
        </p:nvSpPr>
        <p:spPr bwMode="auto">
          <a:xfrm>
            <a:off x="3467100" y="4267200"/>
            <a:ext cx="0" cy="152400"/>
          </a:xfrm>
          <a:prstGeom prst="line">
            <a:avLst/>
          </a:prstGeom>
          <a:noFill/>
          <a:ln w="12700">
            <a:solidFill>
              <a:schemeClr val="tx1"/>
            </a:solidFill>
            <a:round/>
            <a:headEnd/>
            <a:tailEnd/>
          </a:ln>
        </p:spPr>
        <p:txBody>
          <a:bodyPr/>
          <a:lstStyle/>
          <a:p>
            <a:endParaRPr lang="en-US"/>
          </a:p>
        </p:txBody>
      </p:sp>
      <p:sp>
        <p:nvSpPr>
          <p:cNvPr id="28700" name="Line 75"/>
          <p:cNvSpPr>
            <a:spLocks noChangeShapeType="1"/>
          </p:cNvSpPr>
          <p:nvPr/>
        </p:nvSpPr>
        <p:spPr bwMode="auto">
          <a:xfrm>
            <a:off x="3467100" y="4876800"/>
            <a:ext cx="0" cy="152400"/>
          </a:xfrm>
          <a:prstGeom prst="line">
            <a:avLst/>
          </a:prstGeom>
          <a:noFill/>
          <a:ln w="12700">
            <a:solidFill>
              <a:schemeClr val="tx1"/>
            </a:solidFill>
            <a:round/>
            <a:headEnd/>
            <a:tailEnd/>
          </a:ln>
        </p:spPr>
        <p:txBody>
          <a:bodyPr/>
          <a:lstStyle/>
          <a:p>
            <a:endParaRPr lang="en-US"/>
          </a:p>
        </p:txBody>
      </p:sp>
      <p:sp>
        <p:nvSpPr>
          <p:cNvPr id="28701" name="Line 76"/>
          <p:cNvSpPr>
            <a:spLocks noChangeShapeType="1"/>
          </p:cNvSpPr>
          <p:nvPr/>
        </p:nvSpPr>
        <p:spPr bwMode="auto">
          <a:xfrm>
            <a:off x="3467100" y="5486400"/>
            <a:ext cx="0" cy="152400"/>
          </a:xfrm>
          <a:prstGeom prst="line">
            <a:avLst/>
          </a:prstGeom>
          <a:noFill/>
          <a:ln w="12700">
            <a:solidFill>
              <a:schemeClr val="tx1"/>
            </a:solidFill>
            <a:round/>
            <a:headEnd/>
            <a:tailEnd/>
          </a:ln>
        </p:spPr>
        <p:txBody>
          <a:bodyPr/>
          <a:lstStyle/>
          <a:p>
            <a:endParaRPr lang="en-US"/>
          </a:p>
        </p:txBody>
      </p:sp>
      <p:sp>
        <p:nvSpPr>
          <p:cNvPr id="28702" name="Rectangle 77"/>
          <p:cNvSpPr>
            <a:spLocks noChangeArrowheads="1"/>
          </p:cNvSpPr>
          <p:nvPr/>
        </p:nvSpPr>
        <p:spPr bwMode="auto">
          <a:xfrm>
            <a:off x="3014663" y="3908425"/>
            <a:ext cx="90487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03" name="Rectangle 78"/>
          <p:cNvSpPr>
            <a:spLocks noChangeArrowheads="1"/>
          </p:cNvSpPr>
          <p:nvPr/>
        </p:nvSpPr>
        <p:spPr bwMode="auto">
          <a:xfrm>
            <a:off x="2946400" y="4518025"/>
            <a:ext cx="10429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04" name="Rectangle 79"/>
          <p:cNvSpPr>
            <a:spLocks noChangeArrowheads="1"/>
          </p:cNvSpPr>
          <p:nvPr/>
        </p:nvSpPr>
        <p:spPr bwMode="auto">
          <a:xfrm>
            <a:off x="3089275" y="5127625"/>
            <a:ext cx="8651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sp>
        <p:nvSpPr>
          <p:cNvPr id="28705" name="Line 80"/>
          <p:cNvSpPr>
            <a:spLocks noChangeShapeType="1"/>
          </p:cNvSpPr>
          <p:nvPr/>
        </p:nvSpPr>
        <p:spPr bwMode="auto">
          <a:xfrm>
            <a:off x="5981700" y="5486400"/>
            <a:ext cx="0" cy="152400"/>
          </a:xfrm>
          <a:prstGeom prst="line">
            <a:avLst/>
          </a:prstGeom>
          <a:noFill/>
          <a:ln w="12700">
            <a:solidFill>
              <a:schemeClr val="tx1"/>
            </a:solidFill>
            <a:round/>
            <a:headEnd/>
            <a:tailEnd/>
          </a:ln>
        </p:spPr>
        <p:txBody>
          <a:bodyPr/>
          <a:lstStyle/>
          <a:p>
            <a:endParaRPr lang="en-US"/>
          </a:p>
        </p:txBody>
      </p:sp>
      <p:grpSp>
        <p:nvGrpSpPr>
          <p:cNvPr id="28706" name="Group 89"/>
          <p:cNvGrpSpPr>
            <a:grpSpLocks/>
          </p:cNvGrpSpPr>
          <p:nvPr/>
        </p:nvGrpSpPr>
        <p:grpSpPr bwMode="auto">
          <a:xfrm>
            <a:off x="5111750" y="3816350"/>
            <a:ext cx="1739900" cy="1663700"/>
            <a:chOff x="3220" y="2404"/>
            <a:chExt cx="1096" cy="1048"/>
          </a:xfrm>
        </p:grpSpPr>
        <p:sp>
          <p:nvSpPr>
            <p:cNvPr id="28723" name="Rectangle 81"/>
            <p:cNvSpPr>
              <a:spLocks noChangeArrowheads="1"/>
            </p:cNvSpPr>
            <p:nvPr/>
          </p:nvSpPr>
          <p:spPr bwMode="auto">
            <a:xfrm>
              <a:off x="3220"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4" name="Rectangle 82"/>
            <p:cNvSpPr>
              <a:spLocks noChangeArrowheads="1"/>
            </p:cNvSpPr>
            <p:nvPr/>
          </p:nvSpPr>
          <p:spPr bwMode="auto">
            <a:xfrm>
              <a:off x="3220"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5" name="Rectangle 83"/>
            <p:cNvSpPr>
              <a:spLocks noChangeArrowheads="1"/>
            </p:cNvSpPr>
            <p:nvPr/>
          </p:nvSpPr>
          <p:spPr bwMode="auto">
            <a:xfrm>
              <a:off x="3220"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6" name="Line 84"/>
            <p:cNvSpPr>
              <a:spLocks noChangeShapeType="1"/>
            </p:cNvSpPr>
            <p:nvPr/>
          </p:nvSpPr>
          <p:spPr bwMode="auto">
            <a:xfrm>
              <a:off x="3768" y="2688"/>
              <a:ext cx="0" cy="96"/>
            </a:xfrm>
            <a:prstGeom prst="line">
              <a:avLst/>
            </a:prstGeom>
            <a:noFill/>
            <a:ln w="12700">
              <a:solidFill>
                <a:schemeClr val="tx1"/>
              </a:solidFill>
              <a:round/>
              <a:headEnd/>
              <a:tailEnd/>
            </a:ln>
          </p:spPr>
          <p:txBody>
            <a:bodyPr/>
            <a:lstStyle/>
            <a:p>
              <a:endParaRPr lang="en-US"/>
            </a:p>
          </p:txBody>
        </p:sp>
        <p:sp>
          <p:nvSpPr>
            <p:cNvPr id="28727" name="Line 85"/>
            <p:cNvSpPr>
              <a:spLocks noChangeShapeType="1"/>
            </p:cNvSpPr>
            <p:nvPr/>
          </p:nvSpPr>
          <p:spPr bwMode="auto">
            <a:xfrm>
              <a:off x="3768" y="3072"/>
              <a:ext cx="0" cy="96"/>
            </a:xfrm>
            <a:prstGeom prst="line">
              <a:avLst/>
            </a:prstGeom>
            <a:noFill/>
            <a:ln w="12700">
              <a:solidFill>
                <a:schemeClr val="tx1"/>
              </a:solidFill>
              <a:round/>
              <a:headEnd/>
              <a:tailEnd/>
            </a:ln>
          </p:spPr>
          <p:txBody>
            <a:bodyPr/>
            <a:lstStyle/>
            <a:p>
              <a:endParaRPr lang="en-US"/>
            </a:p>
          </p:txBody>
        </p:sp>
        <p:sp>
          <p:nvSpPr>
            <p:cNvPr id="28728" name="Rectangle 86"/>
            <p:cNvSpPr>
              <a:spLocks noChangeArrowheads="1"/>
            </p:cNvSpPr>
            <p:nvPr/>
          </p:nvSpPr>
          <p:spPr bwMode="auto">
            <a:xfrm>
              <a:off x="3483"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29" name="Rectangle 87"/>
            <p:cNvSpPr>
              <a:spLocks noChangeArrowheads="1"/>
            </p:cNvSpPr>
            <p:nvPr/>
          </p:nvSpPr>
          <p:spPr bwMode="auto">
            <a:xfrm>
              <a:off x="3440"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30" name="Rectangle 88"/>
            <p:cNvSpPr>
              <a:spLocks noChangeArrowheads="1"/>
            </p:cNvSpPr>
            <p:nvPr/>
          </p:nvSpPr>
          <p:spPr bwMode="auto">
            <a:xfrm>
              <a:off x="3530"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707" name="Line 90"/>
          <p:cNvSpPr>
            <a:spLocks noChangeShapeType="1"/>
          </p:cNvSpPr>
          <p:nvPr/>
        </p:nvSpPr>
        <p:spPr bwMode="auto">
          <a:xfrm>
            <a:off x="5981700" y="4267200"/>
            <a:ext cx="0" cy="152400"/>
          </a:xfrm>
          <a:prstGeom prst="line">
            <a:avLst/>
          </a:prstGeom>
          <a:noFill/>
          <a:ln w="12700">
            <a:solidFill>
              <a:schemeClr val="tx1"/>
            </a:solidFill>
            <a:round/>
            <a:headEnd/>
            <a:tailEnd/>
          </a:ln>
        </p:spPr>
        <p:txBody>
          <a:bodyPr/>
          <a:lstStyle/>
          <a:p>
            <a:endParaRPr lang="en-US"/>
          </a:p>
        </p:txBody>
      </p:sp>
      <p:sp>
        <p:nvSpPr>
          <p:cNvPr id="28708" name="Line 91"/>
          <p:cNvSpPr>
            <a:spLocks noChangeShapeType="1"/>
          </p:cNvSpPr>
          <p:nvPr/>
        </p:nvSpPr>
        <p:spPr bwMode="auto">
          <a:xfrm>
            <a:off x="5981700" y="4876800"/>
            <a:ext cx="0" cy="152400"/>
          </a:xfrm>
          <a:prstGeom prst="line">
            <a:avLst/>
          </a:prstGeom>
          <a:noFill/>
          <a:ln w="12700">
            <a:solidFill>
              <a:schemeClr val="tx1"/>
            </a:solidFill>
            <a:round/>
            <a:headEnd/>
            <a:tailEnd/>
          </a:ln>
        </p:spPr>
        <p:txBody>
          <a:bodyPr/>
          <a:lstStyle/>
          <a:p>
            <a:endParaRPr lang="en-US"/>
          </a:p>
        </p:txBody>
      </p:sp>
      <p:sp>
        <p:nvSpPr>
          <p:cNvPr id="28709" name="Line 92"/>
          <p:cNvSpPr>
            <a:spLocks noChangeShapeType="1"/>
          </p:cNvSpPr>
          <p:nvPr/>
        </p:nvSpPr>
        <p:spPr bwMode="auto">
          <a:xfrm>
            <a:off x="5981700" y="5486400"/>
            <a:ext cx="0" cy="152400"/>
          </a:xfrm>
          <a:prstGeom prst="line">
            <a:avLst/>
          </a:prstGeom>
          <a:noFill/>
          <a:ln w="12700">
            <a:solidFill>
              <a:schemeClr val="tx1"/>
            </a:solidFill>
            <a:round/>
            <a:headEnd/>
            <a:tailEnd/>
          </a:ln>
        </p:spPr>
        <p:txBody>
          <a:bodyPr/>
          <a:lstStyle/>
          <a:p>
            <a:endParaRPr lang="en-US"/>
          </a:p>
        </p:txBody>
      </p:sp>
      <p:sp>
        <p:nvSpPr>
          <p:cNvPr id="28710" name="Rectangle 93"/>
          <p:cNvSpPr>
            <a:spLocks noChangeArrowheads="1"/>
          </p:cNvSpPr>
          <p:nvPr/>
        </p:nvSpPr>
        <p:spPr bwMode="auto">
          <a:xfrm>
            <a:off x="5529263" y="3908425"/>
            <a:ext cx="90487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11" name="Rectangle 94"/>
          <p:cNvSpPr>
            <a:spLocks noChangeArrowheads="1"/>
          </p:cNvSpPr>
          <p:nvPr/>
        </p:nvSpPr>
        <p:spPr bwMode="auto">
          <a:xfrm>
            <a:off x="5461000" y="4518025"/>
            <a:ext cx="10429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12" name="Rectangle 95"/>
          <p:cNvSpPr>
            <a:spLocks noChangeArrowheads="1"/>
          </p:cNvSpPr>
          <p:nvPr/>
        </p:nvSpPr>
        <p:spPr bwMode="auto">
          <a:xfrm>
            <a:off x="5603875" y="5127625"/>
            <a:ext cx="8651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sp>
        <p:nvSpPr>
          <p:cNvPr id="28713" name="Line 96"/>
          <p:cNvSpPr>
            <a:spLocks noChangeShapeType="1"/>
          </p:cNvSpPr>
          <p:nvPr/>
        </p:nvSpPr>
        <p:spPr bwMode="auto">
          <a:xfrm>
            <a:off x="2438400" y="16002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4" name="Line 97"/>
          <p:cNvSpPr>
            <a:spLocks noChangeShapeType="1"/>
          </p:cNvSpPr>
          <p:nvPr/>
        </p:nvSpPr>
        <p:spPr bwMode="auto">
          <a:xfrm>
            <a:off x="2438400" y="22098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5" name="Line 98"/>
          <p:cNvSpPr>
            <a:spLocks noChangeShapeType="1"/>
          </p:cNvSpPr>
          <p:nvPr/>
        </p:nvSpPr>
        <p:spPr bwMode="auto">
          <a:xfrm>
            <a:off x="2438400" y="34290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6" name="Line 99"/>
          <p:cNvSpPr>
            <a:spLocks noChangeShapeType="1"/>
          </p:cNvSpPr>
          <p:nvPr/>
        </p:nvSpPr>
        <p:spPr bwMode="auto">
          <a:xfrm>
            <a:off x="2438400" y="28194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7" name="Line 100"/>
          <p:cNvSpPr>
            <a:spLocks noChangeShapeType="1"/>
          </p:cNvSpPr>
          <p:nvPr/>
        </p:nvSpPr>
        <p:spPr bwMode="auto">
          <a:xfrm>
            <a:off x="4343400" y="4038600"/>
            <a:ext cx="7620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8" name="Line 101"/>
          <p:cNvSpPr>
            <a:spLocks noChangeShapeType="1"/>
          </p:cNvSpPr>
          <p:nvPr/>
        </p:nvSpPr>
        <p:spPr bwMode="auto">
          <a:xfrm>
            <a:off x="4343400" y="4648200"/>
            <a:ext cx="7620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9" name="Line 102"/>
          <p:cNvSpPr>
            <a:spLocks noChangeShapeType="1"/>
          </p:cNvSpPr>
          <p:nvPr/>
        </p:nvSpPr>
        <p:spPr bwMode="auto">
          <a:xfrm>
            <a:off x="4343400" y="5257800"/>
            <a:ext cx="762000" cy="0"/>
          </a:xfrm>
          <a:prstGeom prst="line">
            <a:avLst/>
          </a:prstGeom>
          <a:noFill/>
          <a:ln w="12700">
            <a:solidFill>
              <a:schemeClr val="tx1"/>
            </a:solidFill>
            <a:round/>
            <a:headEnd type="triangle" w="med" len="med"/>
            <a:tailEnd type="triangle" w="med" len="med"/>
          </a:ln>
        </p:spPr>
        <p:txBody>
          <a:bodyPr/>
          <a:lstStyle/>
          <a:p>
            <a:endParaRPr lang="en-US"/>
          </a:p>
        </p:txBody>
      </p:sp>
    </p:spTree>
    <p:custDataLst>
      <p:tags r:id="rId1"/>
    </p:custDataLst>
    <p:extLst>
      <p:ext uri="{BB962C8B-B14F-4D97-AF65-F5344CB8AC3E}">
        <p14:creationId xmlns:p14="http://schemas.microsoft.com/office/powerpoint/2010/main" val="75991286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Background</a:t>
            </a:r>
            <a:endParaRPr lang="en-US" dirty="0"/>
          </a:p>
        </p:txBody>
      </p:sp>
      <p:sp>
        <p:nvSpPr>
          <p:cNvPr id="13315" name="Rectangle 3"/>
          <p:cNvSpPr>
            <a:spLocks noGrp="1" noChangeArrowheads="1"/>
          </p:cNvSpPr>
          <p:nvPr>
            <p:ph idx="1"/>
          </p:nvPr>
        </p:nvSpPr>
        <p:spPr/>
        <p:txBody>
          <a:bodyPr/>
          <a:lstStyle/>
          <a:p>
            <a:r>
              <a:rPr lang="en-US"/>
              <a:t>Layers of the ISO/OSI Hierarchy</a:t>
            </a:r>
          </a:p>
          <a:p>
            <a:pPr lvl="1"/>
            <a:r>
              <a:rPr lang="en-US"/>
              <a:t>Physical Layer </a:t>
            </a:r>
          </a:p>
          <a:p>
            <a:pPr lvl="2"/>
            <a:r>
              <a:rPr lang="en-US"/>
              <a:t>This layer is responsible for defining the method of transmitting bits of information across a transmission medium. This layer includes mechanical electrical, functional and procedural specifications. Examples of such standards are EIA-232-D (RS-232), Ethernet, Modem Standards.</a:t>
            </a:r>
          </a:p>
          <a:p>
            <a:pPr lvl="1"/>
            <a:r>
              <a:rPr lang="en-US"/>
              <a:t>Data Link Layer</a:t>
            </a:r>
          </a:p>
          <a:p>
            <a:pPr lvl="2"/>
            <a:r>
              <a:rPr lang="en-US"/>
              <a:t>This layer is responsible for managing transmission of information across a single communication link. It attempts to add reliability, flow and error control, and communication management (HDLC, LAP-B)</a:t>
            </a:r>
          </a:p>
        </p:txBody>
      </p:sp>
      <p:sp>
        <p:nvSpPr>
          <p:cNvPr id="29701" name="Slide Number Placeholder 4"/>
          <p:cNvSpPr>
            <a:spLocks noGrp="1"/>
          </p:cNvSpPr>
          <p:nvPr>
            <p:ph type="sldNum" sz="quarter" idx="10"/>
          </p:nvPr>
        </p:nvSpPr>
        <p:spPr/>
        <p:txBody>
          <a:bodyPr/>
          <a:lstStyle/>
          <a:p>
            <a:fld id="{67A7A750-F631-4A93-8353-9E3BB087C97A}" type="slidenum">
              <a:rPr lang="en-US" smtClean="0"/>
              <a:pPr/>
              <a:t>12</a:t>
            </a:fld>
            <a:endParaRPr lang="en-US"/>
          </a:p>
        </p:txBody>
      </p:sp>
    </p:spTree>
    <p:custDataLst>
      <p:tags r:id="rId1"/>
    </p:custDataLst>
    <p:extLst>
      <p:ext uri="{BB962C8B-B14F-4D97-AF65-F5344CB8AC3E}">
        <p14:creationId xmlns:p14="http://schemas.microsoft.com/office/powerpoint/2010/main" val="312566910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Background</a:t>
            </a:r>
            <a:endParaRPr lang="en-US" dirty="0"/>
          </a:p>
        </p:txBody>
      </p:sp>
      <p:sp>
        <p:nvSpPr>
          <p:cNvPr id="30722" name="Rectangle 3"/>
          <p:cNvSpPr>
            <a:spLocks noGrp="1" noChangeArrowheads="1"/>
          </p:cNvSpPr>
          <p:nvPr>
            <p:ph idx="1"/>
          </p:nvPr>
        </p:nvSpPr>
        <p:spPr/>
        <p:txBody>
          <a:bodyPr/>
          <a:lstStyle/>
          <a:p>
            <a:pPr lvl="1"/>
            <a:r>
              <a:rPr lang="en-US"/>
              <a:t>Network Layer</a:t>
            </a:r>
          </a:p>
          <a:p>
            <a:pPr lvl="2"/>
            <a:r>
              <a:rPr lang="en-US"/>
              <a:t>This layer is responsible for providing communication between two hosts across a  communication network. It provides the interface such that higher layers need not know about the underlying topology. It provides connection management, routing, and error and flow control. (X.25 is best known protocol, DoD’s IP fits in here too).</a:t>
            </a:r>
          </a:p>
          <a:p>
            <a:pPr lvl="1"/>
            <a:r>
              <a:rPr lang="en-US"/>
              <a:t>Transport Layer</a:t>
            </a:r>
          </a:p>
          <a:p>
            <a:pPr lvl="2"/>
            <a:r>
              <a:rPr lang="en-US"/>
              <a:t>Provides reliable end-to-end communication between processes on hosts. Ensures error-free delivery and sequencing and provides connection management. (DoD’s TCP best known).</a:t>
            </a:r>
          </a:p>
        </p:txBody>
      </p:sp>
      <p:sp>
        <p:nvSpPr>
          <p:cNvPr id="30725" name="Slide Number Placeholder 4"/>
          <p:cNvSpPr>
            <a:spLocks noGrp="1"/>
          </p:cNvSpPr>
          <p:nvPr>
            <p:ph type="sldNum" sz="quarter" idx="10"/>
          </p:nvPr>
        </p:nvSpPr>
        <p:spPr/>
        <p:txBody>
          <a:bodyPr/>
          <a:lstStyle/>
          <a:p>
            <a:fld id="{D2C5ABF4-021D-4CCF-893B-EE641F5C1529}" type="slidenum">
              <a:rPr lang="en-US" smtClean="0"/>
              <a:pPr/>
              <a:t>13</a:t>
            </a:fld>
            <a:endParaRPr lang="en-US"/>
          </a:p>
        </p:txBody>
      </p:sp>
    </p:spTree>
    <p:custDataLst>
      <p:tags r:id="rId1"/>
    </p:custDataLst>
    <p:extLst>
      <p:ext uri="{BB962C8B-B14F-4D97-AF65-F5344CB8AC3E}">
        <p14:creationId xmlns:p14="http://schemas.microsoft.com/office/powerpoint/2010/main" val="361364433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Background</a:t>
            </a:r>
            <a:endParaRPr lang="en-US" dirty="0"/>
          </a:p>
        </p:txBody>
      </p:sp>
      <p:sp>
        <p:nvSpPr>
          <p:cNvPr id="31746" name="Rectangle 3"/>
          <p:cNvSpPr>
            <a:spLocks noGrp="1" noChangeArrowheads="1"/>
          </p:cNvSpPr>
          <p:nvPr>
            <p:ph idx="1"/>
          </p:nvPr>
        </p:nvSpPr>
        <p:spPr/>
        <p:txBody>
          <a:bodyPr/>
          <a:lstStyle/>
          <a:p>
            <a:pPr lvl="1"/>
            <a:r>
              <a:rPr lang="en-US"/>
              <a:t>Session Layer</a:t>
            </a:r>
          </a:p>
          <a:p>
            <a:pPr lvl="2"/>
            <a:r>
              <a:rPr lang="en-US"/>
              <a:t>Provides ability to control flow of information (the dialogue) between end users, grouping of data and checkpointing for error-recovery.</a:t>
            </a:r>
          </a:p>
          <a:p>
            <a:pPr lvl="1"/>
            <a:r>
              <a:rPr lang="en-US"/>
              <a:t>Presentation Layer</a:t>
            </a:r>
          </a:p>
          <a:p>
            <a:pPr lvl="2"/>
            <a:r>
              <a:rPr lang="en-US"/>
              <a:t>This layer manages the syntax of the data being transmitted. It is responsible for conversion between different formats and representations. (e.g., virtual terminals, cryptography)</a:t>
            </a:r>
          </a:p>
          <a:p>
            <a:pPr lvl="1"/>
            <a:r>
              <a:rPr lang="en-US"/>
              <a:t>Application Layer</a:t>
            </a:r>
          </a:p>
          <a:p>
            <a:pPr lvl="2"/>
            <a:r>
              <a:rPr lang="en-US"/>
              <a:t>This layer provides management functions to support distributed applications utilizing the OSI environment.</a:t>
            </a:r>
          </a:p>
        </p:txBody>
      </p:sp>
      <p:sp>
        <p:nvSpPr>
          <p:cNvPr id="31749" name="Slide Number Placeholder 4"/>
          <p:cNvSpPr>
            <a:spLocks noGrp="1"/>
          </p:cNvSpPr>
          <p:nvPr>
            <p:ph type="sldNum" sz="quarter" idx="10"/>
          </p:nvPr>
        </p:nvSpPr>
        <p:spPr/>
        <p:txBody>
          <a:bodyPr/>
          <a:lstStyle/>
          <a:p>
            <a:fld id="{0E25F3EE-7A67-4C58-9C08-30F8807D7FB5}" type="slidenum">
              <a:rPr lang="en-US" smtClean="0"/>
              <a:pPr/>
              <a:t>14</a:t>
            </a:fld>
            <a:endParaRPr lang="en-US"/>
          </a:p>
        </p:txBody>
      </p:sp>
    </p:spTree>
    <p:custDataLst>
      <p:tags r:id="rId1"/>
    </p:custDataLst>
    <p:extLst>
      <p:ext uri="{BB962C8B-B14F-4D97-AF65-F5344CB8AC3E}">
        <p14:creationId xmlns:p14="http://schemas.microsoft.com/office/powerpoint/2010/main" val="417019196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Background</a:t>
            </a:r>
            <a:endParaRPr lang="en-US" dirty="0"/>
          </a:p>
        </p:txBody>
      </p:sp>
      <p:sp>
        <p:nvSpPr>
          <p:cNvPr id="32770" name="Content Placeholder 8"/>
          <p:cNvSpPr>
            <a:spLocks noGrp="1"/>
          </p:cNvSpPr>
          <p:nvPr>
            <p:ph idx="1"/>
          </p:nvPr>
        </p:nvSpPr>
        <p:spPr/>
        <p:txBody>
          <a:bodyPr/>
          <a:lstStyle/>
          <a:p>
            <a:r>
              <a:rPr lang="en-US"/>
              <a:t>DOD  (TCP/IP) Network Stack</a:t>
            </a:r>
          </a:p>
        </p:txBody>
      </p:sp>
      <p:sp>
        <p:nvSpPr>
          <p:cNvPr id="32774" name="Slide Number Placeholder 5"/>
          <p:cNvSpPr>
            <a:spLocks noGrp="1"/>
          </p:cNvSpPr>
          <p:nvPr>
            <p:ph type="sldNum" sz="quarter" idx="10"/>
          </p:nvPr>
        </p:nvSpPr>
        <p:spPr/>
        <p:txBody>
          <a:bodyPr/>
          <a:lstStyle/>
          <a:p>
            <a:fld id="{FD58C213-4CA7-4E2E-93B3-C84C0980EC15}" type="slidenum">
              <a:rPr lang="en-US" smtClean="0"/>
              <a:pPr/>
              <a:t>15</a:t>
            </a:fld>
            <a:endParaRPr lang="en-US"/>
          </a:p>
        </p:txBody>
      </p:sp>
      <p:graphicFrame>
        <p:nvGraphicFramePr>
          <p:cNvPr id="8" name="Table 7"/>
          <p:cNvGraphicFramePr>
            <a:graphicFrameLocks noGrp="1"/>
          </p:cNvGraphicFramePr>
          <p:nvPr>
            <p:extLst/>
          </p:nvPr>
        </p:nvGraphicFramePr>
        <p:xfrm>
          <a:off x="898902" y="2216257"/>
          <a:ext cx="7330698" cy="2789695"/>
        </p:xfrm>
        <a:graphic>
          <a:graphicData uri="http://schemas.openxmlformats.org/drawingml/2006/table">
            <a:tbl>
              <a:tblPr firstRow="1" bandRow="1">
                <a:tableStyleId>{616DA210-FB5B-4158-B5E0-FEB733F419BA}</a:tableStyleId>
              </a:tblPr>
              <a:tblGrid>
                <a:gridCol w="3665349">
                  <a:extLst>
                    <a:ext uri="{9D8B030D-6E8A-4147-A177-3AD203B41FA5}">
                      <a16:colId xmlns:a16="http://schemas.microsoft.com/office/drawing/2014/main" val="20000"/>
                    </a:ext>
                  </a:extLst>
                </a:gridCol>
                <a:gridCol w="3665349">
                  <a:extLst>
                    <a:ext uri="{9D8B030D-6E8A-4147-A177-3AD203B41FA5}">
                      <a16:colId xmlns:a16="http://schemas.microsoft.com/office/drawing/2014/main" val="20001"/>
                    </a:ext>
                  </a:extLst>
                </a:gridCol>
              </a:tblGrid>
              <a:tr h="557939">
                <a:tc>
                  <a:txBody>
                    <a:bodyPr/>
                    <a:lstStyle/>
                    <a:p>
                      <a:r>
                        <a:rPr lang="en-US" sz="1800" dirty="0"/>
                        <a:t>Applicatio</a:t>
                      </a:r>
                      <a:r>
                        <a:rPr lang="en-US" sz="1800" baseline="0" dirty="0"/>
                        <a:t>n Layer</a:t>
                      </a:r>
                      <a:endParaRPr lang="en-US" sz="1800" dirty="0"/>
                    </a:p>
                  </a:txBody>
                  <a:tcPr/>
                </a:tc>
                <a:tc>
                  <a:txBody>
                    <a:bodyPr/>
                    <a:lstStyle/>
                    <a:p>
                      <a:r>
                        <a:rPr lang="en-US" sz="1800" dirty="0"/>
                        <a:t>SMTP, HTTP, FTP, etc.</a:t>
                      </a:r>
                    </a:p>
                  </a:txBody>
                  <a:tcPr/>
                </a:tc>
                <a:extLst>
                  <a:ext uri="{0D108BD9-81ED-4DB2-BD59-A6C34878D82A}">
                    <a16:rowId xmlns:a16="http://schemas.microsoft.com/office/drawing/2014/main" val="10000"/>
                  </a:ext>
                </a:extLst>
              </a:tr>
              <a:tr h="557939">
                <a:tc>
                  <a:txBody>
                    <a:bodyPr/>
                    <a:lstStyle/>
                    <a:p>
                      <a:r>
                        <a:rPr lang="en-US" sz="1800" dirty="0"/>
                        <a:t>Transport Layer</a:t>
                      </a:r>
                    </a:p>
                  </a:txBody>
                  <a:tcPr/>
                </a:tc>
                <a:tc>
                  <a:txBody>
                    <a:bodyPr/>
                    <a:lstStyle/>
                    <a:p>
                      <a:r>
                        <a:rPr lang="en-US" sz="1800" dirty="0"/>
                        <a:t>TCP, UDP</a:t>
                      </a:r>
                    </a:p>
                  </a:txBody>
                  <a:tcPr/>
                </a:tc>
                <a:extLst>
                  <a:ext uri="{0D108BD9-81ED-4DB2-BD59-A6C34878D82A}">
                    <a16:rowId xmlns:a16="http://schemas.microsoft.com/office/drawing/2014/main" val="10001"/>
                  </a:ext>
                </a:extLst>
              </a:tr>
              <a:tr h="557939">
                <a:tc>
                  <a:txBody>
                    <a:bodyPr/>
                    <a:lstStyle/>
                    <a:p>
                      <a:r>
                        <a:rPr lang="en-US" sz="1800" dirty="0"/>
                        <a:t>Network Layer</a:t>
                      </a:r>
                    </a:p>
                  </a:txBody>
                  <a:tcPr/>
                </a:tc>
                <a:tc>
                  <a:txBody>
                    <a:bodyPr/>
                    <a:lstStyle/>
                    <a:p>
                      <a:r>
                        <a:rPr lang="en-US" sz="1800" dirty="0"/>
                        <a:t>IP. ICMP, IGMP</a:t>
                      </a:r>
                    </a:p>
                  </a:txBody>
                  <a:tcPr/>
                </a:tc>
                <a:extLst>
                  <a:ext uri="{0D108BD9-81ED-4DB2-BD59-A6C34878D82A}">
                    <a16:rowId xmlns:a16="http://schemas.microsoft.com/office/drawing/2014/main" val="10002"/>
                  </a:ext>
                </a:extLst>
              </a:tr>
              <a:tr h="557939">
                <a:tc>
                  <a:txBody>
                    <a:bodyPr/>
                    <a:lstStyle/>
                    <a:p>
                      <a:r>
                        <a:rPr lang="en-US" sz="1800" dirty="0"/>
                        <a:t>Logical Link Layer</a:t>
                      </a:r>
                    </a:p>
                  </a:txBody>
                  <a:tcPr/>
                </a:tc>
                <a:tc>
                  <a:txBody>
                    <a:bodyPr/>
                    <a:lstStyle/>
                    <a:p>
                      <a:r>
                        <a:rPr lang="en-US" sz="1800" dirty="0"/>
                        <a:t>Device Drivers (IEEE802.x)</a:t>
                      </a:r>
                    </a:p>
                  </a:txBody>
                  <a:tcPr/>
                </a:tc>
                <a:extLst>
                  <a:ext uri="{0D108BD9-81ED-4DB2-BD59-A6C34878D82A}">
                    <a16:rowId xmlns:a16="http://schemas.microsoft.com/office/drawing/2014/main" val="10003"/>
                  </a:ext>
                </a:extLst>
              </a:tr>
              <a:tr h="557939">
                <a:tc>
                  <a:txBody>
                    <a:bodyPr/>
                    <a:lstStyle/>
                    <a:p>
                      <a:r>
                        <a:rPr lang="en-US" sz="1800" dirty="0"/>
                        <a:t>Physical Layer</a:t>
                      </a:r>
                    </a:p>
                  </a:txBody>
                  <a:tcPr/>
                </a:tc>
                <a:tc>
                  <a:txBody>
                    <a:bodyPr/>
                    <a:lstStyle/>
                    <a:p>
                      <a:r>
                        <a:rPr lang="en-US" sz="1800" dirty="0"/>
                        <a:t>Network Adapters</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004625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Internetworking</a:t>
            </a:r>
          </a:p>
        </p:txBody>
      </p:sp>
      <p:sp>
        <p:nvSpPr>
          <p:cNvPr id="3075" name="Rectangle 3"/>
          <p:cNvSpPr>
            <a:spLocks noGrp="1" noChangeArrowheads="1"/>
          </p:cNvSpPr>
          <p:nvPr>
            <p:ph idx="1"/>
          </p:nvPr>
        </p:nvSpPr>
        <p:spPr/>
        <p:txBody>
          <a:bodyPr/>
          <a:lstStyle/>
          <a:p>
            <a:r>
              <a:rPr lang="en-US" altLang="en-US"/>
              <a:t>What/Why and How?</a:t>
            </a:r>
          </a:p>
          <a:p>
            <a:pPr lvl="1"/>
            <a:r>
              <a:rPr lang="en-US" altLang="en-US"/>
              <a:t> What is internetworking?</a:t>
            </a:r>
          </a:p>
          <a:p>
            <a:pPr lvl="2"/>
            <a:r>
              <a:rPr lang="en-US" altLang="en-US"/>
              <a:t>It is the mechanism that permits users attached to different autonomous (independently managed and implemented) networks (either LAN or WAN) to communicate with each other.</a:t>
            </a:r>
          </a:p>
          <a:p>
            <a:pPr lvl="2"/>
            <a:r>
              <a:rPr lang="en-US" altLang="en-US"/>
              <a:t>It provides seamless integration of the communication, providing an abstract view of the internetwork independent of the underlying physical or logical topology.</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16</a:t>
            </a:fld>
            <a:endParaRPr lang="en-US"/>
          </a:p>
        </p:txBody>
      </p:sp>
    </p:spTree>
    <p:custDataLst>
      <p:tags r:id="rId1"/>
    </p:custDataLst>
    <p:extLst>
      <p:ext uri="{BB962C8B-B14F-4D97-AF65-F5344CB8AC3E}">
        <p14:creationId xmlns:p14="http://schemas.microsoft.com/office/powerpoint/2010/main" val="8924435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Internetworking</a:t>
            </a:r>
          </a:p>
        </p:txBody>
      </p:sp>
      <p:sp>
        <p:nvSpPr>
          <p:cNvPr id="4099" name="Rectangle 3"/>
          <p:cNvSpPr>
            <a:spLocks noGrp="1" noChangeArrowheads="1"/>
          </p:cNvSpPr>
          <p:nvPr>
            <p:ph idx="1"/>
          </p:nvPr>
        </p:nvSpPr>
        <p:spPr/>
        <p:txBody>
          <a:bodyPr/>
          <a:lstStyle/>
          <a:p>
            <a:pPr lvl="1"/>
            <a:r>
              <a:rPr lang="en-US" altLang="en-US"/>
              <a:t>Why?</a:t>
            </a:r>
          </a:p>
          <a:p>
            <a:pPr lvl="2"/>
            <a:r>
              <a:rPr lang="en-US" altLang="en-US"/>
              <a:t>For the same reasons we network locally. To share information and resources in an efficient manner. </a:t>
            </a:r>
          </a:p>
          <a:p>
            <a:pPr lvl="1"/>
            <a:r>
              <a:rPr lang="en-US" altLang="en-US"/>
              <a:t>How?</a:t>
            </a:r>
          </a:p>
          <a:p>
            <a:pPr lvl="2"/>
            <a:r>
              <a:rPr lang="en-US" altLang="en-US"/>
              <a:t>Autonomous networks connect through Intermediate Systems (ISs) that are members of two or more of the networks.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17</a:t>
            </a:fld>
            <a:endParaRPr lang="en-US"/>
          </a:p>
        </p:txBody>
      </p:sp>
    </p:spTree>
    <p:custDataLst>
      <p:tags r:id="rId1"/>
    </p:custDataLst>
    <p:extLst>
      <p:ext uri="{BB962C8B-B14F-4D97-AF65-F5344CB8AC3E}">
        <p14:creationId xmlns:p14="http://schemas.microsoft.com/office/powerpoint/2010/main" val="193362861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Internetworking</a:t>
            </a:r>
          </a:p>
        </p:txBody>
      </p:sp>
      <p:sp>
        <p:nvSpPr>
          <p:cNvPr id="5123" name="Rectangle 3"/>
          <p:cNvSpPr>
            <a:spLocks noGrp="1" noChangeArrowheads="1"/>
          </p:cNvSpPr>
          <p:nvPr>
            <p:ph idx="1"/>
          </p:nvPr>
        </p:nvSpPr>
        <p:spPr/>
        <p:txBody>
          <a:bodyPr/>
          <a:lstStyle/>
          <a:p>
            <a:r>
              <a:rPr lang="en-US" altLang="en-US" dirty="0"/>
              <a:t>Major issues behind internetworking</a:t>
            </a:r>
          </a:p>
          <a:p>
            <a:pPr lvl="1"/>
            <a:r>
              <a:rPr lang="en-US" altLang="en-US" dirty="0"/>
              <a:t>Network Service:</a:t>
            </a:r>
          </a:p>
          <a:p>
            <a:pPr lvl="2"/>
            <a:r>
              <a:rPr lang="en-US" altLang="en-US" dirty="0"/>
              <a:t>Networks attached to an internetwork may consist of connectionless LANs and connection oriented WANs. </a:t>
            </a:r>
          </a:p>
          <a:p>
            <a:pPr lvl="2"/>
            <a:r>
              <a:rPr lang="en-US" altLang="en-US" dirty="0"/>
              <a:t>Each network may have different delay rates, error control mechanisms, etc.</a:t>
            </a:r>
          </a:p>
          <a:p>
            <a:pPr lvl="2"/>
            <a:r>
              <a:rPr lang="en-US" altLang="en-US" dirty="0"/>
              <a:t>Protocol must integrate these services into a standard user interface</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18</a:t>
            </a:fld>
            <a:endParaRPr lang="en-US"/>
          </a:p>
        </p:txBody>
      </p:sp>
    </p:spTree>
    <p:custDataLst>
      <p:tags r:id="rId1"/>
    </p:custDataLst>
    <p:extLst>
      <p:ext uri="{BB962C8B-B14F-4D97-AF65-F5344CB8AC3E}">
        <p14:creationId xmlns:p14="http://schemas.microsoft.com/office/powerpoint/2010/main" val="354591681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Internetworking</a:t>
            </a:r>
          </a:p>
        </p:txBody>
      </p:sp>
      <p:sp>
        <p:nvSpPr>
          <p:cNvPr id="6147" name="Content Placeholder 2"/>
          <p:cNvSpPr>
            <a:spLocks noGrp="1"/>
          </p:cNvSpPr>
          <p:nvPr>
            <p:ph idx="1"/>
          </p:nvPr>
        </p:nvSpPr>
        <p:spPr/>
        <p:txBody>
          <a:bodyPr/>
          <a:lstStyle/>
          <a:p>
            <a:pPr lvl="1"/>
            <a:r>
              <a:rPr lang="en-US" altLang="en-US"/>
              <a:t>Addressing</a:t>
            </a:r>
          </a:p>
          <a:p>
            <a:pPr lvl="2"/>
            <a:r>
              <a:rPr lang="en-US" altLang="en-US"/>
              <a:t>The NPA (network point of attachment) is a unique network wide identifier to address a particular user.</a:t>
            </a:r>
          </a:p>
          <a:p>
            <a:pPr lvl="2"/>
            <a:r>
              <a:rPr lang="en-US" altLang="en-US"/>
              <a:t>Naming structure may be different per network</a:t>
            </a:r>
          </a:p>
          <a:p>
            <a:pPr lvl="2"/>
            <a:r>
              <a:rPr lang="en-US" altLang="en-US"/>
              <a:t>Need an Open System Internetworking Environment (OSIE) with internetwork-wide addressing and name resolution (based on unique NSAPs = network service attachment point)</a:t>
            </a:r>
          </a:p>
          <a:p>
            <a:endParaRPr lang="en-US" altLang="en-US"/>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19</a:t>
            </a:fld>
            <a:endParaRPr lang="en-US"/>
          </a:p>
        </p:txBody>
      </p:sp>
    </p:spTree>
    <p:custDataLst>
      <p:tags r:id="rId1"/>
    </p:custDataLst>
    <p:extLst>
      <p:ext uri="{BB962C8B-B14F-4D97-AF65-F5344CB8AC3E}">
        <p14:creationId xmlns:p14="http://schemas.microsoft.com/office/powerpoint/2010/main" val="3145557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DE79-84CD-4BD4-8191-64CD17F70EB2}"/>
              </a:ext>
            </a:extLst>
          </p:cNvPr>
          <p:cNvSpPr>
            <a:spLocks noGrp="1"/>
          </p:cNvSpPr>
          <p:nvPr>
            <p:ph type="title"/>
          </p:nvPr>
        </p:nvSpPr>
        <p:spPr/>
        <p:txBody>
          <a:bodyPr/>
          <a:lstStyle/>
          <a:p>
            <a:r>
              <a:rPr lang="en-US" dirty="0"/>
              <a:t>Internetworking Module</a:t>
            </a:r>
          </a:p>
        </p:txBody>
      </p:sp>
      <p:sp>
        <p:nvSpPr>
          <p:cNvPr id="3" name="Content Placeholder 2">
            <a:extLst>
              <a:ext uri="{FF2B5EF4-FFF2-40B4-BE49-F238E27FC236}">
                <a16:creationId xmlns:a16="http://schemas.microsoft.com/office/drawing/2014/main"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networking and internet protocols.</a:t>
            </a:r>
          </a:p>
          <a:p>
            <a:r>
              <a:rPr lang="en-US" dirty="0"/>
              <a:t>Topics:​</a:t>
            </a:r>
          </a:p>
          <a:p>
            <a:pPr lvl="1"/>
            <a:r>
              <a:rPr lang="en-US" dirty="0"/>
              <a:t>Lesson 1: Networking Overview​</a:t>
            </a:r>
          </a:p>
          <a:p>
            <a:pPr lvl="1"/>
            <a:r>
              <a:rPr lang="en-US" dirty="0"/>
              <a:t>Lesson 2: Internetworking</a:t>
            </a:r>
          </a:p>
          <a:p>
            <a:pPr lvl="1"/>
            <a:r>
              <a:rPr lang="en-US" dirty="0"/>
              <a:t>Lesson 3: PCAP File Format</a:t>
            </a:r>
          </a:p>
          <a:p>
            <a:pPr marL="342900" lvl="1" indent="0">
              <a:buNone/>
            </a:pPr>
            <a:endParaRPr lang="en-US" dirty="0"/>
          </a:p>
        </p:txBody>
      </p:sp>
      <p:sp>
        <p:nvSpPr>
          <p:cNvPr id="4" name="Slide Number Placeholder 3">
            <a:extLst>
              <a:ext uri="{FF2B5EF4-FFF2-40B4-BE49-F238E27FC236}">
                <a16:creationId xmlns:a16="http://schemas.microsoft.com/office/drawing/2014/main"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extLst>
      <p:ext uri="{BB962C8B-B14F-4D97-AF65-F5344CB8AC3E}">
        <p14:creationId xmlns:p14="http://schemas.microsoft.com/office/powerpoint/2010/main" val="753152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Internetworking</a:t>
            </a:r>
          </a:p>
        </p:txBody>
      </p:sp>
      <p:sp>
        <p:nvSpPr>
          <p:cNvPr id="7171" name="Rectangle 3"/>
          <p:cNvSpPr>
            <a:spLocks noGrp="1" noChangeArrowheads="1"/>
          </p:cNvSpPr>
          <p:nvPr>
            <p:ph idx="1"/>
          </p:nvPr>
        </p:nvSpPr>
        <p:spPr/>
        <p:txBody>
          <a:bodyPr/>
          <a:lstStyle/>
          <a:p>
            <a:pPr lvl="1"/>
            <a:r>
              <a:rPr lang="en-US" altLang="en-US"/>
              <a:t>Routing</a:t>
            </a:r>
          </a:p>
          <a:p>
            <a:pPr lvl="2"/>
            <a:r>
              <a:rPr lang="en-US" altLang="en-US"/>
              <a:t>ES = end-system (host); NPS = (Network address); IS = (Intermediate system/Gateway)</a:t>
            </a:r>
          </a:p>
          <a:p>
            <a:pPr lvl="2"/>
            <a:r>
              <a:rPr lang="en-US" altLang="en-US"/>
              <a:t>How does ES determine NPA address(es) of IS(s) attached to its network?</a:t>
            </a:r>
          </a:p>
          <a:p>
            <a:pPr lvl="2"/>
            <a:r>
              <a:rPr lang="en-US" altLang="en-US"/>
              <a:t>How does an  IS determine NPA address of ESs attached to its network?</a:t>
            </a:r>
          </a:p>
          <a:p>
            <a:pPr lvl="2"/>
            <a:r>
              <a:rPr lang="en-US" altLang="en-US"/>
              <a:t>How does an ES select a specific IS when sending an NPDU?</a:t>
            </a:r>
          </a:p>
          <a:p>
            <a:pPr lvl="2"/>
            <a:r>
              <a:rPr lang="en-US" altLang="en-US"/>
              <a:t>How does an IS determine the NPA addresses of other ISs that are attached to the same network?</a:t>
            </a:r>
          </a:p>
          <a:p>
            <a:pPr lvl="2"/>
            <a:r>
              <a:rPr lang="en-US" altLang="en-US"/>
              <a:t>How does an IS select a specific IS to route an NPDU to a given destination ES?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20</a:t>
            </a:fld>
            <a:endParaRPr lang="en-US"/>
          </a:p>
        </p:txBody>
      </p:sp>
    </p:spTree>
    <p:custDataLst>
      <p:tags r:id="rId1"/>
    </p:custDataLst>
    <p:extLst>
      <p:ext uri="{BB962C8B-B14F-4D97-AF65-F5344CB8AC3E}">
        <p14:creationId xmlns:p14="http://schemas.microsoft.com/office/powerpoint/2010/main" val="325332784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Internetworking</a:t>
            </a:r>
          </a:p>
        </p:txBody>
      </p:sp>
      <p:sp>
        <p:nvSpPr>
          <p:cNvPr id="8195" name="Rectangle 3"/>
          <p:cNvSpPr>
            <a:spLocks noGrp="1" noChangeArrowheads="1"/>
          </p:cNvSpPr>
          <p:nvPr>
            <p:ph idx="1"/>
          </p:nvPr>
        </p:nvSpPr>
        <p:spPr/>
        <p:txBody>
          <a:bodyPr/>
          <a:lstStyle/>
          <a:p>
            <a:pPr lvl="1"/>
            <a:r>
              <a:rPr lang="en-US" altLang="en-US"/>
              <a:t>Quality of Service</a:t>
            </a:r>
          </a:p>
          <a:p>
            <a:pPr lvl="2"/>
            <a:r>
              <a:rPr lang="en-US" altLang="en-US"/>
              <a:t>Each network allows user to specify a set of expected performance parameters (transit delay; security; cost limits; expected residual error rate; priority)</a:t>
            </a:r>
          </a:p>
          <a:p>
            <a:pPr lvl="2"/>
            <a:r>
              <a:rPr lang="en-US" altLang="en-US"/>
              <a:t>These QOS parameters may be different for different networks</a:t>
            </a:r>
          </a:p>
          <a:p>
            <a:pPr lvl="2"/>
            <a:r>
              <a:rPr lang="en-US" altLang="en-US"/>
              <a:t>Must provide a means of letting each network entity build of knowledge of internetwork-wide QOS to be expected when going to any destination NSAP</a:t>
            </a:r>
          </a:p>
          <a:p>
            <a:pPr lvl="2"/>
            <a:r>
              <a:rPr lang="en-US" altLang="en-US"/>
              <a:t>How does this work over networks with different size constraints?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21</a:t>
            </a:fld>
            <a:endParaRPr lang="en-US"/>
          </a:p>
        </p:txBody>
      </p:sp>
    </p:spTree>
    <p:custDataLst>
      <p:tags r:id="rId1"/>
    </p:custDataLst>
    <p:extLst>
      <p:ext uri="{BB962C8B-B14F-4D97-AF65-F5344CB8AC3E}">
        <p14:creationId xmlns:p14="http://schemas.microsoft.com/office/powerpoint/2010/main" val="417576764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Internetworking</a:t>
            </a:r>
          </a:p>
        </p:txBody>
      </p:sp>
      <p:sp>
        <p:nvSpPr>
          <p:cNvPr id="9219" name="Rectangle 3"/>
          <p:cNvSpPr>
            <a:spLocks noGrp="1" noChangeArrowheads="1"/>
          </p:cNvSpPr>
          <p:nvPr>
            <p:ph idx="1"/>
          </p:nvPr>
        </p:nvSpPr>
        <p:spPr/>
        <p:txBody>
          <a:bodyPr/>
          <a:lstStyle/>
          <a:p>
            <a:pPr lvl="1"/>
            <a:r>
              <a:rPr lang="en-US" altLang="en-US"/>
              <a:t>Maximum Packet Size</a:t>
            </a:r>
          </a:p>
          <a:p>
            <a:pPr lvl="2"/>
            <a:r>
              <a:rPr lang="en-US" altLang="en-US"/>
              <a:t>Affected by error rates, transit delay, buffer limits, processing overhead (128-8000+ bytes are typical)</a:t>
            </a:r>
          </a:p>
          <a:p>
            <a:pPr lvl="2"/>
            <a:r>
              <a:rPr lang="en-US" altLang="en-US"/>
              <a:t>Each network has a maximum specified for transport layer to divide TPDU into segments or fragments.</a:t>
            </a:r>
          </a:p>
          <a:p>
            <a:pPr lvl="1"/>
            <a:r>
              <a:rPr lang="en-US" altLang="en-US"/>
              <a:t>Flow and Congestion Control</a:t>
            </a:r>
          </a:p>
          <a:p>
            <a:pPr lvl="2"/>
            <a:r>
              <a:rPr lang="en-US" altLang="en-US"/>
              <a:t>Completely different mechanisms are used for connection-oriented and connectionless networks</a:t>
            </a:r>
          </a:p>
          <a:p>
            <a:pPr lvl="2"/>
            <a:r>
              <a:rPr lang="en-US" altLang="en-US"/>
              <a:t>Must integrate these mechanisms to provide for internetwork-wide error and flow control</a:t>
            </a:r>
          </a:p>
          <a:p>
            <a:pPr lvl="1"/>
            <a:r>
              <a:rPr lang="en-US" altLang="en-US"/>
              <a:t>Error Reporting</a:t>
            </a:r>
          </a:p>
          <a:p>
            <a:pPr lvl="2"/>
            <a:r>
              <a:rPr lang="en-US" altLang="en-US"/>
              <a:t>Varies from one network type to another</a:t>
            </a:r>
          </a:p>
          <a:p>
            <a:pPr lvl="2"/>
            <a:r>
              <a:rPr lang="en-US" altLang="en-US"/>
              <a:t>A global scheme must be established to integrate these</a:t>
            </a:r>
          </a:p>
          <a:p>
            <a:pPr lvl="2"/>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22</a:t>
            </a:fld>
            <a:endParaRPr lang="en-US"/>
          </a:p>
        </p:txBody>
      </p:sp>
    </p:spTree>
    <p:custDataLst>
      <p:tags r:id="rId1"/>
    </p:custDataLst>
    <p:extLst>
      <p:ext uri="{BB962C8B-B14F-4D97-AF65-F5344CB8AC3E}">
        <p14:creationId xmlns:p14="http://schemas.microsoft.com/office/powerpoint/2010/main" val="72288838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Internetworking</a:t>
            </a:r>
          </a:p>
        </p:txBody>
      </p:sp>
      <p:sp>
        <p:nvSpPr>
          <p:cNvPr id="10243" name="Rectangle 3"/>
          <p:cNvSpPr>
            <a:spLocks noGrp="1" noChangeArrowheads="1"/>
          </p:cNvSpPr>
          <p:nvPr>
            <p:ph idx="1"/>
          </p:nvPr>
        </p:nvSpPr>
        <p:spPr/>
        <p:txBody>
          <a:bodyPr/>
          <a:lstStyle/>
          <a:p>
            <a:r>
              <a:rPr lang="en-US" altLang="en-US" dirty="0"/>
              <a:t>The Internet Protocol (IP)</a:t>
            </a:r>
          </a:p>
          <a:p>
            <a:pPr lvl="1"/>
            <a:r>
              <a:rPr lang="en-US" altLang="en-US" dirty="0"/>
              <a:t>RFC 791 </a:t>
            </a:r>
            <a:r>
              <a:rPr lang="en-US" altLang="en-US" dirty="0">
                <a:hlinkClick r:id="rId4"/>
              </a:rPr>
              <a:t>https://tools.ietf.org/html/rfc791</a:t>
            </a:r>
            <a:r>
              <a:rPr lang="en-US" altLang="en-US" dirty="0"/>
              <a:t> </a:t>
            </a:r>
          </a:p>
          <a:p>
            <a:pPr lvl="1"/>
            <a:r>
              <a:rPr lang="en-US" altLang="en-US" dirty="0"/>
              <a:t>Read the RFC, it is the official standard. Can you follow it?</a:t>
            </a:r>
          </a:p>
          <a:p>
            <a:pPr lvl="1"/>
            <a:r>
              <a:rPr lang="en-US" altLang="en-US" dirty="0"/>
              <a:t>1.1.  Motivation</a:t>
            </a:r>
          </a:p>
          <a:p>
            <a:pPr lvl="2"/>
            <a:r>
              <a:rPr lang="en-US" altLang="en-US" dirty="0"/>
              <a:t>The Internet Protocol is designed for use in interconnected systems of  packet-switched computer communication networks.  Such a system has been called a "</a:t>
            </a:r>
            <a:r>
              <a:rPr lang="en-US" altLang="en-US" dirty="0" err="1"/>
              <a:t>catenet</a:t>
            </a:r>
            <a:r>
              <a:rPr lang="en-US" altLang="en-US" dirty="0"/>
              <a:t>" [1].  The Internet protocol provides for transmitting blocks of data called datagrams from sources to destinations, where sources and destinations are hosts identified by fixed length addresses.  The Internet protocol also provides for fragmentation and reassembly of long datagrams, if necessary, for transmission through "small packet" networks.</a:t>
            </a:r>
          </a:p>
          <a:p>
            <a:pPr marL="342900" lvl="1" indent="0">
              <a:buNone/>
            </a:pP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23</a:t>
            </a:fld>
            <a:endParaRPr lang="en-US"/>
          </a:p>
        </p:txBody>
      </p:sp>
    </p:spTree>
    <p:custDataLst>
      <p:tags r:id="rId1"/>
    </p:custDataLst>
    <p:extLst>
      <p:ext uri="{BB962C8B-B14F-4D97-AF65-F5344CB8AC3E}">
        <p14:creationId xmlns:p14="http://schemas.microsoft.com/office/powerpoint/2010/main" val="416640622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Internetworking</a:t>
            </a:r>
          </a:p>
        </p:txBody>
      </p:sp>
      <p:sp>
        <p:nvSpPr>
          <p:cNvPr id="11267" name="Rectangle 3"/>
          <p:cNvSpPr>
            <a:spLocks noGrp="1" noChangeArrowheads="1"/>
          </p:cNvSpPr>
          <p:nvPr>
            <p:ph idx="1"/>
          </p:nvPr>
        </p:nvSpPr>
        <p:spPr/>
        <p:txBody>
          <a:bodyPr/>
          <a:lstStyle/>
          <a:p>
            <a:pPr lvl="1"/>
            <a:r>
              <a:rPr lang="en-US" altLang="en-US"/>
              <a:t>1.2.  Scope</a:t>
            </a:r>
          </a:p>
          <a:p>
            <a:pPr lvl="2"/>
            <a:r>
              <a:rPr lang="en-US" altLang="en-US"/>
              <a:t>The Internet protocol is specifically limited in scope to provide the  functions necessary to deliver a package of bits (an Internet datagram) from a source to a destination over an interconnected system of networks.  There are no mechanisms to augment end-to-end data reliability, flow control, sequencing, or other services commonly found in host-to-host protocols.  The Internet protocol can capitalize on the services of its supporting networks to provide various types and qualities of service.</a:t>
            </a:r>
          </a:p>
          <a:p>
            <a:pPr lvl="1"/>
            <a:r>
              <a:rPr lang="en-US" altLang="en-US"/>
              <a:t>1.3.  Interfaces</a:t>
            </a:r>
          </a:p>
          <a:p>
            <a:pPr lvl="2"/>
            <a:r>
              <a:rPr lang="en-US" altLang="en-US"/>
              <a:t>This protocol is called on by host-to-host protocols in an Internet  environment.  This protocol calls on local network protocols to carry  the Internet datagram to the next gateway or destination host. </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24</a:t>
            </a:fld>
            <a:endParaRPr lang="en-US"/>
          </a:p>
        </p:txBody>
      </p:sp>
    </p:spTree>
    <p:custDataLst>
      <p:tags r:id="rId1"/>
    </p:custDataLst>
    <p:extLst>
      <p:ext uri="{BB962C8B-B14F-4D97-AF65-F5344CB8AC3E}">
        <p14:creationId xmlns:p14="http://schemas.microsoft.com/office/powerpoint/2010/main" val="221006099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04802" y="647409"/>
            <a:ext cx="7886700" cy="914400"/>
          </a:xfrm>
        </p:spPr>
        <p:txBody>
          <a:bodyPr/>
          <a:lstStyle/>
          <a:p>
            <a:r>
              <a:rPr lang="en-US" altLang="en-US"/>
              <a:t>Internetworking</a:t>
            </a:r>
          </a:p>
        </p:txBody>
      </p:sp>
      <p:sp>
        <p:nvSpPr>
          <p:cNvPr id="12291" name="Rectangle 3"/>
          <p:cNvSpPr>
            <a:spLocks noGrp="1" noChangeArrowheads="1"/>
          </p:cNvSpPr>
          <p:nvPr>
            <p:ph idx="1"/>
          </p:nvPr>
        </p:nvSpPr>
        <p:spPr>
          <a:xfrm>
            <a:off x="-3028950" y="-1021687"/>
            <a:ext cx="7886700" cy="4799100"/>
          </a:xfrm>
        </p:spPr>
        <p:txBody>
          <a:bodyPr/>
          <a:lstStyle/>
          <a:p>
            <a:pPr lvl="1"/>
            <a:r>
              <a:rPr lang="en-US" altLang="en-US" dirty="0"/>
              <a:t>Where does IP fit?</a:t>
            </a:r>
          </a:p>
          <a:p>
            <a:pPr marL="342900" lvl="1" indent="0">
              <a:buNone/>
            </a:pPr>
            <a:endParaRPr lang="en-US" altLang="en-US" dirty="0"/>
          </a:p>
          <a:p>
            <a:pPr marL="0" indent="0">
              <a:lnSpc>
                <a:spcPct val="100000"/>
              </a:lnSpc>
              <a:spcBef>
                <a:spcPts val="0"/>
              </a:spcBef>
              <a:buNone/>
            </a:pPr>
            <a:r>
              <a:rPr lang="en-US" altLang="en-US" sz="1600" dirty="0">
                <a:latin typeface="Courier New" panose="02070309020205020404" pitchFamily="49" charset="0"/>
                <a:cs typeface="Courier New" panose="02070309020205020404" pitchFamily="49" charset="0"/>
              </a:rPr>
              <a:t>                 </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25</a:t>
            </a:fld>
            <a:endParaRPr lang="en-US"/>
          </a:p>
        </p:txBody>
      </p:sp>
      <p:sp>
        <p:nvSpPr>
          <p:cNvPr id="8" name="Rectangle 7">
            <a:extLst>
              <a:ext uri="{FF2B5EF4-FFF2-40B4-BE49-F238E27FC236}">
                <a16:creationId xmlns:a16="http://schemas.microsoft.com/office/drawing/2014/main" id="{5967C142-9AFB-4488-96D0-D57315A1552A}"/>
              </a:ext>
            </a:extLst>
          </p:cNvPr>
          <p:cNvSpPr/>
          <p:nvPr/>
        </p:nvSpPr>
        <p:spPr>
          <a:xfrm>
            <a:off x="1115878" y="5191932"/>
            <a:ext cx="4138047"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Network Protocol</a:t>
            </a:r>
          </a:p>
        </p:txBody>
      </p:sp>
      <p:sp>
        <p:nvSpPr>
          <p:cNvPr id="11" name="Rectangle 10">
            <a:extLst>
              <a:ext uri="{FF2B5EF4-FFF2-40B4-BE49-F238E27FC236}">
                <a16:creationId xmlns:a16="http://schemas.microsoft.com/office/drawing/2014/main" id="{FB7488BE-71F5-4334-A3B7-891B7FB2D314}"/>
              </a:ext>
            </a:extLst>
          </p:cNvPr>
          <p:cNvSpPr/>
          <p:nvPr/>
        </p:nvSpPr>
        <p:spPr>
          <a:xfrm>
            <a:off x="1115877" y="4188819"/>
            <a:ext cx="4138047"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 Protocol (IP) &amp; ICMP</a:t>
            </a:r>
          </a:p>
        </p:txBody>
      </p:sp>
      <p:sp>
        <p:nvSpPr>
          <p:cNvPr id="12" name="Rectangle 11">
            <a:extLst>
              <a:ext uri="{FF2B5EF4-FFF2-40B4-BE49-F238E27FC236}">
                <a16:creationId xmlns:a16="http://schemas.microsoft.com/office/drawing/2014/main" id="{7116C089-E424-4A47-A81C-F48E6AF45CC2}"/>
              </a:ext>
            </a:extLst>
          </p:cNvPr>
          <p:cNvSpPr/>
          <p:nvPr/>
        </p:nvSpPr>
        <p:spPr>
          <a:xfrm>
            <a:off x="1115876" y="3203788"/>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13" name="Rectangle 12">
            <a:extLst>
              <a:ext uri="{FF2B5EF4-FFF2-40B4-BE49-F238E27FC236}">
                <a16:creationId xmlns:a16="http://schemas.microsoft.com/office/drawing/2014/main" id="{C8F85F74-75E6-4796-A1F3-C212FFD224E7}"/>
              </a:ext>
            </a:extLst>
          </p:cNvPr>
          <p:cNvSpPr/>
          <p:nvPr/>
        </p:nvSpPr>
        <p:spPr>
          <a:xfrm>
            <a:off x="2650207" y="3203788"/>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UDP</a:t>
            </a:r>
          </a:p>
        </p:txBody>
      </p:sp>
      <p:sp>
        <p:nvSpPr>
          <p:cNvPr id="14" name="Rectangle 13">
            <a:extLst>
              <a:ext uri="{FF2B5EF4-FFF2-40B4-BE49-F238E27FC236}">
                <a16:creationId xmlns:a16="http://schemas.microsoft.com/office/drawing/2014/main" id="{856FF9CA-277D-424F-9449-8B2F05EA34AF}"/>
              </a:ext>
            </a:extLst>
          </p:cNvPr>
          <p:cNvSpPr/>
          <p:nvPr/>
        </p:nvSpPr>
        <p:spPr>
          <a:xfrm>
            <a:off x="4184538" y="3203788"/>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E56E065-9365-4545-B006-97735E03458B}"/>
              </a:ext>
            </a:extLst>
          </p:cNvPr>
          <p:cNvSpPr/>
          <p:nvPr/>
        </p:nvSpPr>
        <p:spPr>
          <a:xfrm>
            <a:off x="485615" y="1843866"/>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Telnet</a:t>
            </a:r>
          </a:p>
        </p:txBody>
      </p:sp>
      <p:sp>
        <p:nvSpPr>
          <p:cNvPr id="16" name="Rectangle 15">
            <a:extLst>
              <a:ext uri="{FF2B5EF4-FFF2-40B4-BE49-F238E27FC236}">
                <a16:creationId xmlns:a16="http://schemas.microsoft.com/office/drawing/2014/main" id="{C5D1CC98-2C18-4A8E-B666-62BD369E6BD8}"/>
              </a:ext>
            </a:extLst>
          </p:cNvPr>
          <p:cNvSpPr/>
          <p:nvPr/>
        </p:nvSpPr>
        <p:spPr>
          <a:xfrm>
            <a:off x="2045773" y="1843504"/>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17" name="Rectangle 16">
            <a:extLst>
              <a:ext uri="{FF2B5EF4-FFF2-40B4-BE49-F238E27FC236}">
                <a16:creationId xmlns:a16="http://schemas.microsoft.com/office/drawing/2014/main" id="{178F1B1C-E6D4-47ED-9CBA-8ADCD862AF78}"/>
              </a:ext>
            </a:extLst>
          </p:cNvPr>
          <p:cNvSpPr/>
          <p:nvPr/>
        </p:nvSpPr>
        <p:spPr>
          <a:xfrm>
            <a:off x="3580104" y="1843504"/>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FTP</a:t>
            </a:r>
          </a:p>
        </p:txBody>
      </p:sp>
      <p:cxnSp>
        <p:nvCxnSpPr>
          <p:cNvPr id="10" name="Straight Arrow Connector 9">
            <a:extLst>
              <a:ext uri="{FF2B5EF4-FFF2-40B4-BE49-F238E27FC236}">
                <a16:creationId xmlns:a16="http://schemas.microsoft.com/office/drawing/2014/main" id="{B72D1AEC-C93C-4420-9927-B6CD15005E32}"/>
              </a:ext>
            </a:extLst>
          </p:cNvPr>
          <p:cNvCxnSpPr>
            <a:stCxn id="11" idx="2"/>
            <a:endCxn id="8" idx="0"/>
          </p:cNvCxnSpPr>
          <p:nvPr/>
        </p:nvCxnSpPr>
        <p:spPr>
          <a:xfrm>
            <a:off x="3184901" y="4808751"/>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B6BF5E6-2D9A-43FD-986F-1A6CDCAB6D74}"/>
              </a:ext>
            </a:extLst>
          </p:cNvPr>
          <p:cNvCxnSpPr/>
          <p:nvPr/>
        </p:nvCxnSpPr>
        <p:spPr>
          <a:xfrm>
            <a:off x="1640234" y="3798610"/>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0C304EB-FC9A-47BF-A079-17EBD3E8D45D}"/>
              </a:ext>
            </a:extLst>
          </p:cNvPr>
          <p:cNvCxnSpPr/>
          <p:nvPr/>
        </p:nvCxnSpPr>
        <p:spPr>
          <a:xfrm>
            <a:off x="3184902" y="3823720"/>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F7CBF6-89E8-48AF-9EFE-66AAD81A6623}"/>
              </a:ext>
            </a:extLst>
          </p:cNvPr>
          <p:cNvCxnSpPr/>
          <p:nvPr/>
        </p:nvCxnSpPr>
        <p:spPr>
          <a:xfrm>
            <a:off x="4691461" y="3830748"/>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2B2E624-A8E9-4E90-8C6A-E33CC04A5D1C}"/>
              </a:ext>
            </a:extLst>
          </p:cNvPr>
          <p:cNvCxnSpPr/>
          <p:nvPr/>
        </p:nvCxnSpPr>
        <p:spPr>
          <a:xfrm>
            <a:off x="418454" y="2803931"/>
            <a:ext cx="689674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31C3724-E5D6-4639-933E-8A9762D86B58}"/>
              </a:ext>
            </a:extLst>
          </p:cNvPr>
          <p:cNvCxnSpPr/>
          <p:nvPr/>
        </p:nvCxnSpPr>
        <p:spPr>
          <a:xfrm>
            <a:off x="1619566" y="2819430"/>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AE07C73-57EA-41F9-B466-5CE4121CC539}"/>
              </a:ext>
            </a:extLst>
          </p:cNvPr>
          <p:cNvCxnSpPr/>
          <p:nvPr/>
        </p:nvCxnSpPr>
        <p:spPr>
          <a:xfrm>
            <a:off x="3184903" y="2834008"/>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0547237-B12C-4A4D-8784-656937974D58}"/>
              </a:ext>
            </a:extLst>
          </p:cNvPr>
          <p:cNvCxnSpPr/>
          <p:nvPr/>
        </p:nvCxnSpPr>
        <p:spPr>
          <a:xfrm>
            <a:off x="4719229" y="2834049"/>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A85F032-A0E0-44A5-B3B6-BFEF689C2FB8}"/>
              </a:ext>
            </a:extLst>
          </p:cNvPr>
          <p:cNvCxnSpPr/>
          <p:nvPr/>
        </p:nvCxnSpPr>
        <p:spPr>
          <a:xfrm>
            <a:off x="1004801" y="2420749"/>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839E256-356C-411A-9668-0E6549673077}"/>
              </a:ext>
            </a:extLst>
          </p:cNvPr>
          <p:cNvCxnSpPr/>
          <p:nvPr/>
        </p:nvCxnSpPr>
        <p:spPr>
          <a:xfrm>
            <a:off x="2570139" y="2414190"/>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51659F1-4199-42AD-AE24-34DFAC38B50B}"/>
              </a:ext>
            </a:extLst>
          </p:cNvPr>
          <p:cNvCxnSpPr/>
          <p:nvPr/>
        </p:nvCxnSpPr>
        <p:spPr>
          <a:xfrm>
            <a:off x="4104465" y="2420750"/>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4A918CDE-D2F3-4627-A5E2-F2CC3FF2C750}"/>
              </a:ext>
            </a:extLst>
          </p:cNvPr>
          <p:cNvGrpSpPr/>
          <p:nvPr/>
        </p:nvGrpSpPr>
        <p:grpSpPr>
          <a:xfrm>
            <a:off x="3828048" y="3492854"/>
            <a:ext cx="276417" cy="45719"/>
            <a:chOff x="6200968" y="1687065"/>
            <a:chExt cx="276417" cy="45719"/>
          </a:xfrm>
        </p:grpSpPr>
        <p:sp>
          <p:nvSpPr>
            <p:cNvPr id="23" name="Oval 22">
              <a:extLst>
                <a:ext uri="{FF2B5EF4-FFF2-40B4-BE49-F238E27FC236}">
                  <a16:creationId xmlns:a16="http://schemas.microsoft.com/office/drawing/2014/main" id="{A461ECB1-BFFE-410C-8617-F35E557265DE}"/>
                </a:ext>
              </a:extLst>
            </p:cNvPr>
            <p:cNvSpPr/>
            <p:nvPr/>
          </p:nvSpPr>
          <p:spPr>
            <a:xfrm>
              <a:off x="6200968"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2A994AD-BE4F-4C7B-A23F-73DF29600EA6}"/>
                </a:ext>
              </a:extLst>
            </p:cNvPr>
            <p:cNvSpPr/>
            <p:nvPr/>
          </p:nvSpPr>
          <p:spPr>
            <a:xfrm>
              <a:off x="6316317"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923A14B-5389-4FBB-ADE7-A279F29CA8AB}"/>
                </a:ext>
              </a:extLst>
            </p:cNvPr>
            <p:cNvSpPr/>
            <p:nvPr/>
          </p:nvSpPr>
          <p:spPr>
            <a:xfrm>
              <a:off x="6431666"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4465C628-9C64-4D17-89AE-7A5F6FEF38A4}"/>
              </a:ext>
            </a:extLst>
          </p:cNvPr>
          <p:cNvGrpSpPr/>
          <p:nvPr/>
        </p:nvGrpSpPr>
        <p:grpSpPr>
          <a:xfrm>
            <a:off x="4857750" y="2122044"/>
            <a:ext cx="276417" cy="45719"/>
            <a:chOff x="6200968" y="1687065"/>
            <a:chExt cx="276417" cy="45719"/>
          </a:xfrm>
        </p:grpSpPr>
        <p:sp>
          <p:nvSpPr>
            <p:cNvPr id="40" name="Oval 39">
              <a:extLst>
                <a:ext uri="{FF2B5EF4-FFF2-40B4-BE49-F238E27FC236}">
                  <a16:creationId xmlns:a16="http://schemas.microsoft.com/office/drawing/2014/main" id="{2C2566B5-9F33-4275-9A8C-3E3830147D6E}"/>
                </a:ext>
              </a:extLst>
            </p:cNvPr>
            <p:cNvSpPr/>
            <p:nvPr/>
          </p:nvSpPr>
          <p:spPr>
            <a:xfrm>
              <a:off x="6200968"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249E35F-984A-4DDC-B5C8-49D5E7D3DF17}"/>
                </a:ext>
              </a:extLst>
            </p:cNvPr>
            <p:cNvSpPr/>
            <p:nvPr/>
          </p:nvSpPr>
          <p:spPr>
            <a:xfrm>
              <a:off x="6316317"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9DEDEF66-FC0E-4408-9129-A4C4170FCCEC}"/>
                </a:ext>
              </a:extLst>
            </p:cNvPr>
            <p:cNvSpPr/>
            <p:nvPr/>
          </p:nvSpPr>
          <p:spPr>
            <a:xfrm>
              <a:off x="6431666"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14352118-FD74-44A5-8C56-731D3340EEFF}"/>
              </a:ext>
            </a:extLst>
          </p:cNvPr>
          <p:cNvGrpSpPr/>
          <p:nvPr/>
        </p:nvGrpSpPr>
        <p:grpSpPr>
          <a:xfrm>
            <a:off x="4569411" y="3496809"/>
            <a:ext cx="276417" cy="45719"/>
            <a:chOff x="6200968" y="1687065"/>
            <a:chExt cx="276417" cy="45719"/>
          </a:xfrm>
          <a:solidFill>
            <a:schemeClr val="bg1"/>
          </a:solidFill>
        </p:grpSpPr>
        <p:sp>
          <p:nvSpPr>
            <p:cNvPr id="44" name="Oval 43">
              <a:extLst>
                <a:ext uri="{FF2B5EF4-FFF2-40B4-BE49-F238E27FC236}">
                  <a16:creationId xmlns:a16="http://schemas.microsoft.com/office/drawing/2014/main" id="{0D747A11-9A4E-4054-B76B-6F930FA2E665}"/>
                </a:ext>
              </a:extLst>
            </p:cNvPr>
            <p:cNvSpPr/>
            <p:nvPr/>
          </p:nvSpPr>
          <p:spPr>
            <a:xfrm>
              <a:off x="6200968"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F55B8D3-F724-4337-AD12-4037F41E365E}"/>
                </a:ext>
              </a:extLst>
            </p:cNvPr>
            <p:cNvSpPr/>
            <p:nvPr/>
          </p:nvSpPr>
          <p:spPr>
            <a:xfrm>
              <a:off x="6316317"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8AA4149A-4AE0-4B29-8E2C-2907683D2DA4}"/>
                </a:ext>
              </a:extLst>
            </p:cNvPr>
            <p:cNvSpPr/>
            <p:nvPr/>
          </p:nvSpPr>
          <p:spPr>
            <a:xfrm>
              <a:off x="6431666"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1365DA46-005C-48C4-9EA4-72B42B62BEC8}"/>
              </a:ext>
            </a:extLst>
          </p:cNvPr>
          <p:cNvSpPr/>
          <p:nvPr/>
        </p:nvSpPr>
        <p:spPr>
          <a:xfrm>
            <a:off x="5359672" y="1838311"/>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id="{67087D61-FA16-4335-A215-22C129DA2B5B}"/>
              </a:ext>
            </a:extLst>
          </p:cNvPr>
          <p:cNvCxnSpPr/>
          <p:nvPr/>
        </p:nvCxnSpPr>
        <p:spPr>
          <a:xfrm>
            <a:off x="5866595" y="2422448"/>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96B5AB3F-219F-4B00-AD96-F906E6D928F4}"/>
              </a:ext>
            </a:extLst>
          </p:cNvPr>
          <p:cNvGrpSpPr/>
          <p:nvPr/>
        </p:nvGrpSpPr>
        <p:grpSpPr>
          <a:xfrm>
            <a:off x="5744545" y="2088509"/>
            <a:ext cx="276417" cy="45719"/>
            <a:chOff x="6200968" y="1687065"/>
            <a:chExt cx="276417" cy="45719"/>
          </a:xfrm>
          <a:solidFill>
            <a:schemeClr val="bg1"/>
          </a:solidFill>
        </p:grpSpPr>
        <p:sp>
          <p:nvSpPr>
            <p:cNvPr id="54" name="Oval 53">
              <a:extLst>
                <a:ext uri="{FF2B5EF4-FFF2-40B4-BE49-F238E27FC236}">
                  <a16:creationId xmlns:a16="http://schemas.microsoft.com/office/drawing/2014/main" id="{459E1BAD-D451-4D11-B8A2-B6939883886A}"/>
                </a:ext>
              </a:extLst>
            </p:cNvPr>
            <p:cNvSpPr/>
            <p:nvPr/>
          </p:nvSpPr>
          <p:spPr>
            <a:xfrm>
              <a:off x="6200968"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83E4C88-AFFB-477C-A2D9-32705D556957}"/>
                </a:ext>
              </a:extLst>
            </p:cNvPr>
            <p:cNvSpPr/>
            <p:nvPr/>
          </p:nvSpPr>
          <p:spPr>
            <a:xfrm>
              <a:off x="6316317"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97A29813-769E-41B2-870C-9B0E1DDBC0CE}"/>
                </a:ext>
              </a:extLst>
            </p:cNvPr>
            <p:cNvSpPr/>
            <p:nvPr/>
          </p:nvSpPr>
          <p:spPr>
            <a:xfrm>
              <a:off x="6431666"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55070809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Internetworking</a:t>
            </a:r>
          </a:p>
        </p:txBody>
      </p:sp>
      <p:sp>
        <p:nvSpPr>
          <p:cNvPr id="13315" name="Rectangle 3"/>
          <p:cNvSpPr>
            <a:spLocks noGrp="1" noChangeArrowheads="1"/>
          </p:cNvSpPr>
          <p:nvPr>
            <p:ph idx="1"/>
          </p:nvPr>
        </p:nvSpPr>
        <p:spPr/>
        <p:txBody>
          <a:bodyPr/>
          <a:lstStyle/>
          <a:p>
            <a:r>
              <a:rPr lang="en-US" altLang="en-US" dirty="0"/>
              <a:t>Network Addresses are 32 bits in IPV4</a:t>
            </a:r>
          </a:p>
          <a:p>
            <a:pPr lvl="1"/>
            <a:r>
              <a:rPr lang="en-US" altLang="en-US" dirty="0"/>
              <a:t>Class A (for large independent networks) they are indexed with a 7 bit </a:t>
            </a:r>
            <a:r>
              <a:rPr lang="en-US" altLang="en-US" dirty="0" err="1"/>
              <a:t>netid</a:t>
            </a:r>
            <a:r>
              <a:rPr lang="en-US" altLang="en-US" dirty="0"/>
              <a:t> and a 24 bit </a:t>
            </a:r>
            <a:r>
              <a:rPr lang="en-US" altLang="en-US" dirty="0" err="1"/>
              <a:t>hostid</a:t>
            </a:r>
            <a:r>
              <a:rPr lang="en-US" altLang="en-US" dirty="0"/>
              <a:t> (bit 1 = 0)</a:t>
            </a:r>
          </a:p>
          <a:p>
            <a:pPr lvl="1"/>
            <a:r>
              <a:rPr lang="en-US" altLang="en-US" dirty="0"/>
              <a:t>Class B (for corporate-wide networks) they are indexed with a 14 bit </a:t>
            </a:r>
            <a:r>
              <a:rPr lang="en-US" altLang="en-US" dirty="0" err="1"/>
              <a:t>netid</a:t>
            </a:r>
            <a:r>
              <a:rPr lang="en-US" altLang="en-US" dirty="0"/>
              <a:t> and a 16 bit </a:t>
            </a:r>
            <a:r>
              <a:rPr lang="en-US" altLang="en-US" dirty="0" err="1"/>
              <a:t>netid</a:t>
            </a:r>
            <a:r>
              <a:rPr lang="en-US" altLang="en-US" dirty="0"/>
              <a:t> (bits 1,2 = 1,0).</a:t>
            </a:r>
          </a:p>
          <a:p>
            <a:pPr lvl="1"/>
            <a:r>
              <a:rPr lang="en-US" altLang="en-US" dirty="0"/>
              <a:t>Class C (for single small LANs) they are indexed with a 21 bits </a:t>
            </a:r>
            <a:r>
              <a:rPr lang="en-US" altLang="en-US" dirty="0" err="1"/>
              <a:t>netid</a:t>
            </a:r>
            <a:r>
              <a:rPr lang="en-US" altLang="en-US" dirty="0"/>
              <a:t> and an 8 bit </a:t>
            </a:r>
            <a:r>
              <a:rPr lang="en-US" altLang="en-US" dirty="0" err="1"/>
              <a:t>hostid</a:t>
            </a:r>
            <a:r>
              <a:rPr lang="en-US" altLang="en-US" dirty="0"/>
              <a:t> (bits 1-3 = 1,1,0). Note: many agencies locally divide their Class B into subnets similar to Class C (based on a subnet mask, where 1’s are used to indicate valid </a:t>
            </a:r>
            <a:r>
              <a:rPr lang="en-US" altLang="en-US" dirty="0" err="1"/>
              <a:t>netid</a:t>
            </a:r>
            <a:r>
              <a:rPr lang="en-US" altLang="en-US" dirty="0"/>
              <a:t> portion)</a:t>
            </a:r>
          </a:p>
          <a:p>
            <a:pPr lvl="1"/>
            <a:r>
              <a:rPr lang="en-US" altLang="en-US" dirty="0"/>
              <a:t>Class D multicast (bits 1-4 = 1,1,1,0) remaining 28 are group id. </a:t>
            </a:r>
          </a:p>
          <a:p>
            <a:pPr lvl="2"/>
            <a:r>
              <a:rPr lang="en-US" altLang="en-US" dirty="0"/>
              <a:t>all 1’s usually all-station broadcast, although address with bits 1-4 = 1,1,1,1 is technically reserved</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26</a:t>
            </a:fld>
            <a:endParaRPr lang="en-US"/>
          </a:p>
        </p:txBody>
      </p:sp>
    </p:spTree>
    <p:custDataLst>
      <p:tags r:id="rId1"/>
    </p:custDataLst>
    <p:extLst>
      <p:ext uri="{BB962C8B-B14F-4D97-AF65-F5344CB8AC3E}">
        <p14:creationId xmlns:p14="http://schemas.microsoft.com/office/powerpoint/2010/main" val="328933740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Internetworking</a:t>
            </a:r>
          </a:p>
        </p:txBody>
      </p:sp>
      <p:sp>
        <p:nvSpPr>
          <p:cNvPr id="14339" name="Rectangle 3"/>
          <p:cNvSpPr>
            <a:spLocks noGrp="1" noChangeArrowheads="1"/>
          </p:cNvSpPr>
          <p:nvPr>
            <p:ph idx="1"/>
          </p:nvPr>
        </p:nvSpPr>
        <p:spPr/>
        <p:txBody>
          <a:bodyPr/>
          <a:lstStyle/>
          <a:p>
            <a:r>
              <a:rPr lang="en-US" altLang="en-US" dirty="0"/>
              <a:t>Network Addresses Continued:</a:t>
            </a:r>
          </a:p>
          <a:p>
            <a:pPr lvl="1"/>
            <a:r>
              <a:rPr lang="en-US" altLang="en-US" dirty="0"/>
              <a:t>Usually represented with dotted-decimal notation: 10.0.0.0 = Arpanet; 129.101.100.1 = machine 1 on subnet 100 or machine 100.1 of Class B network 129.101 </a:t>
            </a:r>
          </a:p>
          <a:p>
            <a:pPr lvl="1"/>
            <a:r>
              <a:rPr lang="en-US" altLang="en-US" dirty="0"/>
              <a:t>A local network may combine different LAN types (at the network layer), thus causing routers to be used and each network to have a unique </a:t>
            </a:r>
            <a:r>
              <a:rPr lang="en-US" altLang="en-US" dirty="0" err="1"/>
              <a:t>net_id</a:t>
            </a:r>
            <a:r>
              <a:rPr lang="en-US" altLang="en-US" dirty="0"/>
              <a:t>.  The </a:t>
            </a:r>
            <a:r>
              <a:rPr lang="en-US" altLang="en-US" dirty="0" err="1"/>
              <a:t>subnetworking</a:t>
            </a:r>
            <a:r>
              <a:rPr lang="en-US" altLang="en-US" dirty="0"/>
              <a:t> of Class B networks is used to help reduce workload on ISs (routers/bridges) that combine the site-wide network into a single LAN. If not decoupled, each would be involved in overall internet routing.</a:t>
            </a:r>
          </a:p>
          <a:p>
            <a:pPr lvl="1"/>
            <a:r>
              <a:rPr lang="en-US" altLang="en-US" dirty="0"/>
              <a:t>Single gateway from site provides internetwork-wide routing, internally the subnetwork routing is handled.</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27</a:t>
            </a:fld>
            <a:endParaRPr lang="en-US"/>
          </a:p>
        </p:txBody>
      </p:sp>
    </p:spTree>
    <p:custDataLst>
      <p:tags r:id="rId1"/>
    </p:custDataLst>
    <p:extLst>
      <p:ext uri="{BB962C8B-B14F-4D97-AF65-F5344CB8AC3E}">
        <p14:creationId xmlns:p14="http://schemas.microsoft.com/office/powerpoint/2010/main" val="37714199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Internetworking</a:t>
            </a:r>
          </a:p>
        </p:txBody>
      </p:sp>
      <p:sp>
        <p:nvSpPr>
          <p:cNvPr id="15363" name="Rectangle 3"/>
          <p:cNvSpPr>
            <a:spLocks noGrp="1" noChangeArrowheads="1"/>
          </p:cNvSpPr>
          <p:nvPr>
            <p:ph idx="1"/>
          </p:nvPr>
        </p:nvSpPr>
        <p:spPr>
          <a:xfrm>
            <a:off x="185981" y="1377863"/>
            <a:ext cx="8710046" cy="4799100"/>
          </a:xfrm>
        </p:spPr>
        <p:txBody>
          <a:bodyPr/>
          <a:lstStyle/>
          <a:p>
            <a:r>
              <a:rPr lang="en-US" altLang="en-US" dirty="0"/>
              <a:t>The IP NPDU: (see the RFC)</a:t>
            </a:r>
          </a:p>
          <a:p>
            <a:endParaRPr lang="en-US" altLang="en-US" dirty="0"/>
          </a:p>
          <a:p>
            <a:pPr marL="0" indent="0">
              <a:spcBef>
                <a:spcPts val="0"/>
              </a:spcBef>
              <a:buNone/>
            </a:pPr>
            <a:r>
              <a:rPr lang="en-US" altLang="en-US" sz="1600" dirty="0">
                <a:latin typeface="Courier New" panose="02070309020205020404" pitchFamily="49" charset="0"/>
                <a:cs typeface="Courier New" panose="02070309020205020404" pitchFamily="49" charset="0"/>
              </a:rPr>
              <a:t>   0                   1                   2                   3   </a:t>
            </a:r>
          </a:p>
          <a:p>
            <a:pPr marL="0" indent="0">
              <a:spcBef>
                <a:spcPts val="0"/>
              </a:spcBef>
              <a:buNone/>
            </a:pPr>
            <a:r>
              <a:rPr lang="en-US" altLang="en-US" sz="1600" dirty="0">
                <a:latin typeface="Courier New" panose="02070309020205020404" pitchFamily="49" charset="0"/>
                <a:cs typeface="Courier New" panose="02070309020205020404" pitchFamily="49" charset="0"/>
              </a:rPr>
              <a:t>   0 1 2 3 4 5 6 7 8 9 0 1 2 3 4 5 6 7 8 9 0 1 2 3 4 5 6 7 8 9 0 1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|Version|  IHL  |Type of Service|          Total Length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         Identification        |Flags|      Fragment Offset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  Time to Live |    Protocol   |         Header Checksum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                       Source Address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                    Destination Address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                    Options                    |    Padding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buNone/>
            </a:pPr>
            <a:r>
              <a:rPr lang="en-US" altLang="en-US" dirty="0"/>
              <a:t>         Example Internet Datagram Header</a:t>
            </a:r>
          </a:p>
          <a:p>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28</a:t>
            </a:fld>
            <a:endParaRPr lang="en-US"/>
          </a:p>
        </p:txBody>
      </p:sp>
    </p:spTree>
    <p:custDataLst>
      <p:tags r:id="rId1"/>
    </p:custDataLst>
    <p:extLst>
      <p:ext uri="{BB962C8B-B14F-4D97-AF65-F5344CB8AC3E}">
        <p14:creationId xmlns:p14="http://schemas.microsoft.com/office/powerpoint/2010/main" val="427271930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Fields</a:t>
            </a:r>
          </a:p>
        </p:txBody>
      </p:sp>
      <p:sp>
        <p:nvSpPr>
          <p:cNvPr id="3" name="Content Placeholder 2"/>
          <p:cNvSpPr>
            <a:spLocks noGrp="1"/>
          </p:cNvSpPr>
          <p:nvPr>
            <p:ph idx="1"/>
          </p:nvPr>
        </p:nvSpPr>
        <p:spPr/>
        <p:txBody>
          <a:bodyPr/>
          <a:lstStyle/>
          <a:p>
            <a:r>
              <a:rPr lang="en-US" dirty="0"/>
              <a:t>Version: (4 bits) – currently version 4 or 6</a:t>
            </a:r>
          </a:p>
          <a:p>
            <a:r>
              <a:rPr lang="en-US" dirty="0"/>
              <a:t>IHL: (4 bits) - number of 32 bit words in header</a:t>
            </a:r>
          </a:p>
          <a:p>
            <a:r>
              <a:rPr lang="en-US" dirty="0"/>
              <a:t>Type of Service (8 bits) - (QOS – next slide)</a:t>
            </a:r>
          </a:p>
          <a:p>
            <a:r>
              <a:rPr lang="en-US" dirty="0"/>
              <a:t>Total Length (16 bits) - number bytes in total IP packet (header+ data)</a:t>
            </a:r>
          </a:p>
          <a:p>
            <a:r>
              <a:rPr lang="en-US" dirty="0"/>
              <a:t>Identification (16 bits) – “unique per datagram”</a:t>
            </a:r>
          </a:p>
          <a:p>
            <a:r>
              <a:rPr lang="en-US" dirty="0"/>
              <a:t>Flags (3 bits) – see later slide</a:t>
            </a:r>
          </a:p>
          <a:p>
            <a:r>
              <a:rPr lang="en-US" dirty="0"/>
              <a:t>Fragment Offset (13 bits) – number of bytes (octets) from beginning</a:t>
            </a:r>
          </a:p>
        </p:txBody>
      </p:sp>
      <p:sp>
        <p:nvSpPr>
          <p:cNvPr id="6" name="Slide Number Placeholder 5"/>
          <p:cNvSpPr>
            <a:spLocks noGrp="1"/>
          </p:cNvSpPr>
          <p:nvPr>
            <p:ph type="sldNum" sz="quarter" idx="4294967295"/>
          </p:nvPr>
        </p:nvSpPr>
        <p:spPr/>
        <p:txBody>
          <a:bodyPr/>
          <a:lstStyle/>
          <a:p>
            <a:pPr>
              <a:defRPr/>
            </a:pPr>
            <a:fld id="{2C776B7D-B6F2-401E-8F24-8B56BA2C3C0C}" type="slidenum">
              <a:rPr lang="en-US" smtClean="0"/>
              <a:pPr>
                <a:defRPr/>
              </a:pPr>
              <a:t>29</a:t>
            </a:fld>
            <a:endParaRPr lang="en-US"/>
          </a:p>
        </p:txBody>
      </p:sp>
    </p:spTree>
    <p:custDataLst>
      <p:tags r:id="rId1"/>
    </p:custDataLst>
    <p:extLst>
      <p:ext uri="{BB962C8B-B14F-4D97-AF65-F5344CB8AC3E}">
        <p14:creationId xmlns:p14="http://schemas.microsoft.com/office/powerpoint/2010/main" val="141949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 students will be able to:</a:t>
            </a:r>
          </a:p>
          <a:p>
            <a:pPr lvl="1"/>
            <a:r>
              <a:rPr lang="en-US" dirty="0"/>
              <a:t>Students will be able to describe and discuss data network architectures and protocols, including UDP, TCP and IP protocols.</a:t>
            </a:r>
          </a:p>
          <a:p>
            <a:pPr lvl="1"/>
            <a:r>
              <a:rPr lang="en-US" dirty="0"/>
              <a:t>Students will be able to track and identify the packets involved in a simple TCP connection (or a trace of such a connection). </a:t>
            </a:r>
          </a:p>
        </p:txBody>
      </p:sp>
      <p:sp>
        <p:nvSpPr>
          <p:cNvPr id="3" name="Slide Number Placeholder 2">
            <a:extLst>
              <a:ext uri="{FF2B5EF4-FFF2-40B4-BE49-F238E27FC236}">
                <a16:creationId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3929856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3254-2E6C-4381-ABC9-CF9AAD6C044A}"/>
              </a:ext>
            </a:extLst>
          </p:cNvPr>
          <p:cNvSpPr>
            <a:spLocks noGrp="1"/>
          </p:cNvSpPr>
          <p:nvPr>
            <p:ph type="title"/>
          </p:nvPr>
        </p:nvSpPr>
        <p:spPr/>
        <p:txBody>
          <a:bodyPr/>
          <a:lstStyle/>
          <a:p>
            <a:r>
              <a:rPr lang="en-US" dirty="0"/>
              <a:t>Fields (</a:t>
            </a:r>
            <a:r>
              <a:rPr lang="en-US" dirty="0" err="1"/>
              <a:t>con’t</a:t>
            </a:r>
            <a:r>
              <a:rPr lang="en-US" dirty="0"/>
              <a:t>)</a:t>
            </a:r>
          </a:p>
        </p:txBody>
      </p:sp>
      <p:sp>
        <p:nvSpPr>
          <p:cNvPr id="3" name="Content Placeholder 2">
            <a:extLst>
              <a:ext uri="{FF2B5EF4-FFF2-40B4-BE49-F238E27FC236}">
                <a16:creationId xmlns:a16="http://schemas.microsoft.com/office/drawing/2014/main" id="{D2CDD254-2FE5-489D-BA09-8E2D531F4522}"/>
              </a:ext>
            </a:extLst>
          </p:cNvPr>
          <p:cNvSpPr>
            <a:spLocks noGrp="1"/>
          </p:cNvSpPr>
          <p:nvPr>
            <p:ph idx="1"/>
          </p:nvPr>
        </p:nvSpPr>
        <p:spPr/>
        <p:txBody>
          <a:bodyPr/>
          <a:lstStyle/>
          <a:p>
            <a:r>
              <a:rPr lang="en-US" dirty="0"/>
              <a:t>Time to live (8 bits) – number of “hops”</a:t>
            </a:r>
          </a:p>
          <a:p>
            <a:r>
              <a:rPr lang="en-US" dirty="0"/>
              <a:t>Protocol (8 bits) – next layer (see later slide)</a:t>
            </a:r>
          </a:p>
          <a:p>
            <a:r>
              <a:rPr lang="en-US" dirty="0"/>
              <a:t>Header Checksum (16 bits) </a:t>
            </a:r>
          </a:p>
          <a:p>
            <a:pPr lvl="1"/>
            <a:r>
              <a:rPr lang="en-US" dirty="0"/>
              <a:t>– one’s complement of one’s complement sum of headers 16 bit words (assuming this field 0). </a:t>
            </a:r>
          </a:p>
          <a:p>
            <a:pPr lvl="1"/>
            <a:r>
              <a:rPr lang="en-US" dirty="0"/>
              <a:t>If we sum whole header w/checksum; result should be 0</a:t>
            </a:r>
          </a:p>
          <a:p>
            <a:endParaRPr lang="en-US" dirty="0"/>
          </a:p>
        </p:txBody>
      </p:sp>
      <p:sp>
        <p:nvSpPr>
          <p:cNvPr id="4" name="Slide Number Placeholder 3">
            <a:extLst>
              <a:ext uri="{FF2B5EF4-FFF2-40B4-BE49-F238E27FC236}">
                <a16:creationId xmlns:a16="http://schemas.microsoft.com/office/drawing/2014/main" id="{490B2BC2-D261-466B-9870-CC66F128F43A}"/>
              </a:ext>
            </a:extLst>
          </p:cNvPr>
          <p:cNvSpPr>
            <a:spLocks noGrp="1"/>
          </p:cNvSpPr>
          <p:nvPr>
            <p:ph type="sldNum" sz="quarter" idx="10"/>
          </p:nvPr>
        </p:nvSpPr>
        <p:spPr/>
        <p:txBody>
          <a:bodyPr/>
          <a:lstStyle/>
          <a:p>
            <a:pPr>
              <a:defRPr/>
            </a:pPr>
            <a:fld id="{A722859C-89A0-4C1D-B3B9-DD0F9998A67A}" type="slidenum">
              <a:rPr lang="en-US" smtClean="0"/>
              <a:pPr>
                <a:defRPr/>
              </a:pPr>
              <a:t>30</a:t>
            </a:fld>
            <a:endParaRPr lang="en-US" dirty="0"/>
          </a:p>
        </p:txBody>
      </p:sp>
    </p:spTree>
    <p:custDataLst>
      <p:tags r:id="rId1"/>
    </p:custDataLst>
    <p:extLst>
      <p:ext uri="{BB962C8B-B14F-4D97-AF65-F5344CB8AC3E}">
        <p14:creationId xmlns:p14="http://schemas.microsoft.com/office/powerpoint/2010/main" val="3716790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t>Internetworking</a:t>
            </a:r>
          </a:p>
        </p:txBody>
      </p:sp>
      <p:sp>
        <p:nvSpPr>
          <p:cNvPr id="16387" name="Rectangle 3"/>
          <p:cNvSpPr>
            <a:spLocks noGrp="1" noChangeArrowheads="1"/>
          </p:cNvSpPr>
          <p:nvPr>
            <p:ph idx="1"/>
          </p:nvPr>
        </p:nvSpPr>
        <p:spPr/>
        <p:txBody>
          <a:bodyPr/>
          <a:lstStyle/>
          <a:p>
            <a:pPr>
              <a:spcBef>
                <a:spcPts val="0"/>
              </a:spcBef>
            </a:pPr>
            <a:r>
              <a:rPr lang="en-US" altLang="en-US" dirty="0"/>
              <a:t>QOS Fields</a:t>
            </a:r>
          </a:p>
          <a:p>
            <a:pPr>
              <a:spcBef>
                <a:spcPts val="0"/>
              </a:spcBef>
            </a:pPr>
            <a:endParaRPr lang="en-US" altLang="en-US" dirty="0"/>
          </a:p>
          <a:p>
            <a:pPr lvl="1">
              <a:spcBef>
                <a:spcPts val="0"/>
              </a:spcBef>
            </a:pPr>
            <a:r>
              <a:rPr lang="en-US" altLang="en-US" dirty="0"/>
              <a:t>Bits 0-2:  Precedence.</a:t>
            </a:r>
          </a:p>
          <a:p>
            <a:pPr marL="0" indent="0">
              <a:spcBef>
                <a:spcPts val="0"/>
              </a:spcBef>
              <a:buNone/>
            </a:pPr>
            <a:r>
              <a:rPr lang="en-US" altLang="en-US" sz="1400" dirty="0">
                <a:latin typeface="Courier New" panose="02070309020205020404" pitchFamily="49" charset="0"/>
                <a:cs typeface="Courier New" panose="02070309020205020404" pitchFamily="49" charset="0"/>
              </a:rPr>
              <a:t>         0     1     2     3     4     5     6     7</a:t>
            </a:r>
          </a:p>
          <a:p>
            <a:pPr marL="0" indent="0">
              <a:spcBef>
                <a:spcPts val="0"/>
              </a:spcBef>
              <a:buNone/>
            </a:pPr>
            <a:r>
              <a:rPr lang="en-US" altLang="en-US" sz="1400" dirty="0">
                <a:latin typeface="Courier New" panose="02070309020205020404" pitchFamily="49" charset="0"/>
                <a:cs typeface="Courier New" panose="02070309020205020404" pitchFamily="49" charset="0"/>
              </a:rPr>
              <a:t>      +-----+-----+-----+-----+-----+-----+-----+-----+</a:t>
            </a:r>
          </a:p>
          <a:p>
            <a:pPr marL="0" indent="0">
              <a:spcBef>
                <a:spcPts val="0"/>
              </a:spcBef>
              <a:buNone/>
            </a:pPr>
            <a:r>
              <a:rPr lang="en-US" altLang="en-US" sz="1400" dirty="0">
                <a:latin typeface="Courier New" panose="02070309020205020404" pitchFamily="49" charset="0"/>
                <a:cs typeface="Courier New" panose="02070309020205020404" pitchFamily="49" charset="0"/>
              </a:rPr>
              <a:t>      |                 |     |     |     |     |     |</a:t>
            </a:r>
          </a:p>
          <a:p>
            <a:pPr marL="0" indent="0">
              <a:spcBef>
                <a:spcPts val="0"/>
              </a:spcBef>
              <a:buNone/>
            </a:pPr>
            <a:r>
              <a:rPr lang="en-US" altLang="en-US" sz="1400" dirty="0">
                <a:latin typeface="Courier New" panose="02070309020205020404" pitchFamily="49" charset="0"/>
                <a:cs typeface="Courier New" panose="02070309020205020404" pitchFamily="49" charset="0"/>
              </a:rPr>
              <a:t>      |   PRECEDENCE    |  D  |  T  |  R  |  0  |  0  |</a:t>
            </a:r>
          </a:p>
          <a:p>
            <a:pPr marL="0" indent="0">
              <a:spcBef>
                <a:spcPts val="0"/>
              </a:spcBef>
              <a:buNone/>
            </a:pPr>
            <a:r>
              <a:rPr lang="en-US" altLang="en-US" sz="1400" dirty="0">
                <a:latin typeface="Courier New" panose="02070309020205020404" pitchFamily="49" charset="0"/>
                <a:cs typeface="Courier New" panose="02070309020205020404" pitchFamily="49" charset="0"/>
              </a:rPr>
              <a:t>      |                 |     |     |     |     |     |</a:t>
            </a:r>
          </a:p>
          <a:p>
            <a:pPr marL="0" indent="0">
              <a:spcBef>
                <a:spcPts val="0"/>
              </a:spcBef>
              <a:buNone/>
            </a:pPr>
            <a:r>
              <a:rPr lang="en-US" altLang="en-US" sz="1400" dirty="0">
                <a:latin typeface="Courier New" panose="02070309020205020404" pitchFamily="49" charset="0"/>
                <a:cs typeface="Courier New" panose="02070309020205020404" pitchFamily="49" charset="0"/>
              </a:rPr>
              <a:t>      +-----+-----+-----+-----+-----+-----+-----+-----+</a:t>
            </a:r>
          </a:p>
          <a:p>
            <a:pPr lvl="2">
              <a:spcBef>
                <a:spcPts val="0"/>
              </a:spcBef>
            </a:pPr>
            <a:r>
              <a:rPr lang="en-US" altLang="en-US" dirty="0"/>
              <a:t>        Precedence:</a:t>
            </a:r>
          </a:p>
          <a:p>
            <a:pPr lvl="2">
              <a:spcBef>
                <a:spcPts val="0"/>
              </a:spcBef>
            </a:pPr>
            <a:r>
              <a:rPr lang="en-US" altLang="en-US" dirty="0"/>
              <a:t>          111 - Network Control        	110 - Internetwork Control</a:t>
            </a:r>
          </a:p>
          <a:p>
            <a:pPr lvl="2">
              <a:spcBef>
                <a:spcPts val="0"/>
              </a:spcBef>
            </a:pPr>
            <a:r>
              <a:rPr lang="en-US" altLang="en-US" dirty="0"/>
              <a:t>          101 - CRITIC/ECP		100 - Flash Override</a:t>
            </a:r>
          </a:p>
          <a:p>
            <a:pPr lvl="2">
              <a:spcBef>
                <a:spcPts val="0"/>
              </a:spcBef>
            </a:pPr>
            <a:r>
              <a:rPr lang="en-US" altLang="en-US" dirty="0"/>
              <a:t>          011 - Flash	          		010 - Immediate</a:t>
            </a:r>
          </a:p>
          <a:p>
            <a:pPr lvl="2">
              <a:spcBef>
                <a:spcPts val="0"/>
              </a:spcBef>
            </a:pPr>
            <a:r>
              <a:rPr lang="en-US" altLang="en-US" dirty="0"/>
              <a:t>          001 - Priority	          		000 - Routine</a:t>
            </a:r>
          </a:p>
          <a:p>
            <a:pPr marL="0" indent="0">
              <a:spcBef>
                <a:spcPts val="0"/>
              </a:spcBef>
              <a:buNone/>
            </a:pPr>
            <a:endParaRPr lang="en-US" altLang="en-US" dirty="0"/>
          </a:p>
          <a:p>
            <a:pPr marL="0" indent="0">
              <a:buNone/>
            </a:pPr>
            <a:endParaRPr lang="en-US" altLang="en-US" dirty="0"/>
          </a:p>
        </p:txBody>
      </p:sp>
      <p:sp>
        <p:nvSpPr>
          <p:cNvPr id="4" name="Slide Number Placeholder 3"/>
          <p:cNvSpPr>
            <a:spLocks noGrp="1"/>
          </p:cNvSpPr>
          <p:nvPr>
            <p:ph type="sldNum" sz="quarter" idx="4294967295"/>
          </p:nvPr>
        </p:nvSpPr>
        <p:spPr>
          <a:xfrm>
            <a:off x="8648700" y="6329363"/>
            <a:ext cx="495300" cy="365125"/>
          </a:xfrm>
        </p:spPr>
        <p:txBody>
          <a:bodyPr/>
          <a:lstStyle/>
          <a:p>
            <a:pPr>
              <a:defRPr/>
            </a:pPr>
            <a:fld id="{2C776B7D-B6F2-401E-8F24-8B56BA2C3C0C}" type="slidenum">
              <a:rPr lang="en-US" smtClean="0"/>
              <a:pPr>
                <a:defRPr/>
              </a:pPr>
              <a:t>31</a:t>
            </a:fld>
            <a:endParaRPr lang="en-US"/>
          </a:p>
        </p:txBody>
      </p:sp>
    </p:spTree>
    <p:custDataLst>
      <p:tags r:id="rId1"/>
    </p:custDataLst>
    <p:extLst>
      <p:ext uri="{BB962C8B-B14F-4D97-AF65-F5344CB8AC3E}">
        <p14:creationId xmlns:p14="http://schemas.microsoft.com/office/powerpoint/2010/main" val="332923793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E102-34EE-4AE2-93C8-37603A9ABE9D}"/>
              </a:ext>
            </a:extLst>
          </p:cNvPr>
          <p:cNvSpPr>
            <a:spLocks noGrp="1"/>
          </p:cNvSpPr>
          <p:nvPr>
            <p:ph type="title"/>
          </p:nvPr>
        </p:nvSpPr>
        <p:spPr/>
        <p:txBody>
          <a:bodyPr/>
          <a:lstStyle/>
          <a:p>
            <a:r>
              <a:rPr lang="en-US" altLang="en-US" dirty="0"/>
              <a:t>Internetworking</a:t>
            </a:r>
            <a:endParaRPr lang="en-US" dirty="0"/>
          </a:p>
        </p:txBody>
      </p:sp>
      <p:sp>
        <p:nvSpPr>
          <p:cNvPr id="3" name="Content Placeholder 2">
            <a:extLst>
              <a:ext uri="{FF2B5EF4-FFF2-40B4-BE49-F238E27FC236}">
                <a16:creationId xmlns:a16="http://schemas.microsoft.com/office/drawing/2014/main" id="{5D3C04DA-1A81-4A57-B305-995255317B3D}"/>
              </a:ext>
            </a:extLst>
          </p:cNvPr>
          <p:cNvSpPr>
            <a:spLocks noGrp="1"/>
          </p:cNvSpPr>
          <p:nvPr>
            <p:ph idx="1"/>
          </p:nvPr>
        </p:nvSpPr>
        <p:spPr/>
        <p:txBody>
          <a:bodyPr/>
          <a:lstStyle/>
          <a:p>
            <a:r>
              <a:rPr lang="en-US" dirty="0" err="1"/>
              <a:t>Qos</a:t>
            </a:r>
            <a:r>
              <a:rPr lang="en-US" dirty="0"/>
              <a:t> Fields</a:t>
            </a:r>
          </a:p>
          <a:p>
            <a:pPr lvl="1">
              <a:spcBef>
                <a:spcPts val="0"/>
              </a:spcBef>
            </a:pPr>
            <a:r>
              <a:rPr lang="en-US" altLang="en-US" dirty="0"/>
              <a:t> Bit      3:  0 = Normal Delay,      1 = Low Delay.</a:t>
            </a:r>
          </a:p>
          <a:p>
            <a:pPr lvl="1">
              <a:spcBef>
                <a:spcPts val="0"/>
              </a:spcBef>
            </a:pPr>
            <a:r>
              <a:rPr lang="en-US" altLang="en-US" dirty="0"/>
              <a:t> Bits    4:  0 = Normal Throughput, 1 = High Throughput.</a:t>
            </a:r>
          </a:p>
          <a:p>
            <a:pPr lvl="1">
              <a:spcBef>
                <a:spcPts val="0"/>
              </a:spcBef>
            </a:pPr>
            <a:r>
              <a:rPr lang="en-US" altLang="en-US" dirty="0"/>
              <a:t> Bits    5:  0 = Normal Reliability, 1 = High Reliability.</a:t>
            </a:r>
          </a:p>
          <a:p>
            <a:pPr lvl="1"/>
            <a:r>
              <a:rPr lang="en-US" altLang="en-US" dirty="0"/>
              <a:t> Bit  6-7:  Reserved for Future Use.</a:t>
            </a:r>
            <a:endParaRPr lang="en-US" dirty="0"/>
          </a:p>
        </p:txBody>
      </p:sp>
      <p:sp>
        <p:nvSpPr>
          <p:cNvPr id="4" name="Slide Number Placeholder 3">
            <a:extLst>
              <a:ext uri="{FF2B5EF4-FFF2-40B4-BE49-F238E27FC236}">
                <a16:creationId xmlns:a16="http://schemas.microsoft.com/office/drawing/2014/main" id="{E4CC7397-80BE-48DC-8E6B-5D6E46FFAB3A}"/>
              </a:ext>
            </a:extLst>
          </p:cNvPr>
          <p:cNvSpPr>
            <a:spLocks noGrp="1"/>
          </p:cNvSpPr>
          <p:nvPr>
            <p:ph type="sldNum" sz="quarter" idx="10"/>
          </p:nvPr>
        </p:nvSpPr>
        <p:spPr/>
        <p:txBody>
          <a:bodyPr/>
          <a:lstStyle/>
          <a:p>
            <a:pPr>
              <a:defRPr/>
            </a:pPr>
            <a:fld id="{A722859C-89A0-4C1D-B3B9-DD0F9998A67A}" type="slidenum">
              <a:rPr lang="en-US" smtClean="0"/>
              <a:pPr>
                <a:defRPr/>
              </a:pPr>
              <a:t>32</a:t>
            </a:fld>
            <a:endParaRPr lang="en-US" dirty="0"/>
          </a:p>
        </p:txBody>
      </p:sp>
    </p:spTree>
    <p:custDataLst>
      <p:tags r:id="rId1"/>
    </p:custDataLst>
    <p:extLst>
      <p:ext uri="{BB962C8B-B14F-4D97-AF65-F5344CB8AC3E}">
        <p14:creationId xmlns:p14="http://schemas.microsoft.com/office/powerpoint/2010/main" val="2102107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Internetworking</a:t>
            </a:r>
          </a:p>
        </p:txBody>
      </p:sp>
      <p:sp>
        <p:nvSpPr>
          <p:cNvPr id="17411" name="Rectangle 3"/>
          <p:cNvSpPr>
            <a:spLocks noGrp="1" noChangeArrowheads="1"/>
          </p:cNvSpPr>
          <p:nvPr>
            <p:ph idx="1"/>
          </p:nvPr>
        </p:nvSpPr>
        <p:spPr/>
        <p:txBody>
          <a:bodyPr/>
          <a:lstStyle/>
          <a:p>
            <a:r>
              <a:rPr lang="en-US" altLang="en-US" dirty="0"/>
              <a:t>Flags:</a:t>
            </a:r>
          </a:p>
          <a:p>
            <a:pPr lvl="1"/>
            <a:r>
              <a:rPr lang="en-US" altLang="en-US" dirty="0"/>
              <a:t>Various Control Flags.</a:t>
            </a:r>
          </a:p>
          <a:p>
            <a:pPr lvl="1"/>
            <a:r>
              <a:rPr lang="en-US" altLang="en-US" dirty="0"/>
              <a:t>      Bit 0: reserved, must be zero</a:t>
            </a:r>
          </a:p>
          <a:p>
            <a:pPr lvl="1"/>
            <a:r>
              <a:rPr lang="en-US" altLang="en-US" dirty="0"/>
              <a:t>      Bit 1: (DF) 0 = May Fragment,  1 = Don't Fragment.</a:t>
            </a:r>
          </a:p>
          <a:p>
            <a:pPr lvl="1"/>
            <a:r>
              <a:rPr lang="en-US" altLang="en-US" dirty="0"/>
              <a:t>      Bit 2: (MF) 0 = Last Fragment, 1 = More Fragments.</a:t>
            </a:r>
          </a:p>
          <a:p>
            <a:pPr marL="0" indent="0">
              <a:buNone/>
            </a:pPr>
            <a:endParaRPr lang="en-US" altLang="en-US" sz="1800" dirty="0">
              <a:latin typeface="Courier New" panose="02070309020205020404" pitchFamily="49" charset="0"/>
              <a:cs typeface="Courier New" panose="02070309020205020404" pitchFamily="49" charset="0"/>
            </a:endParaRPr>
          </a:p>
          <a:p>
            <a:pPr marL="0" indent="0">
              <a:buNone/>
            </a:pPr>
            <a:r>
              <a:rPr lang="en-US" altLang="en-US" sz="1800" dirty="0">
                <a:latin typeface="Courier New" panose="02070309020205020404" pitchFamily="49" charset="0"/>
                <a:cs typeface="Courier New" panose="02070309020205020404" pitchFamily="49" charset="0"/>
              </a:rPr>
              <a:t>          0   1   2</a:t>
            </a:r>
          </a:p>
          <a:p>
            <a:pPr marL="0" indent="0">
              <a:buNone/>
            </a:pPr>
            <a:r>
              <a:rPr lang="en-US" altLang="en-US" sz="1800" dirty="0">
                <a:latin typeface="Courier New" panose="02070309020205020404" pitchFamily="49" charset="0"/>
                <a:cs typeface="Courier New" panose="02070309020205020404" pitchFamily="49" charset="0"/>
              </a:rPr>
              <a:t>        +---+---+---+</a:t>
            </a:r>
          </a:p>
          <a:p>
            <a:pPr marL="0" indent="0">
              <a:buNone/>
            </a:pPr>
            <a:r>
              <a:rPr lang="en-US" altLang="en-US" sz="1800" dirty="0">
                <a:latin typeface="Courier New" panose="02070309020205020404" pitchFamily="49" charset="0"/>
                <a:cs typeface="Courier New" panose="02070309020205020404" pitchFamily="49" charset="0"/>
              </a:rPr>
              <a:t>        |   | D | M |</a:t>
            </a:r>
          </a:p>
          <a:p>
            <a:pPr marL="0" indent="0">
              <a:buNone/>
            </a:pPr>
            <a:r>
              <a:rPr lang="en-US" altLang="en-US" sz="1800" dirty="0">
                <a:latin typeface="Courier New" panose="02070309020205020404" pitchFamily="49" charset="0"/>
                <a:cs typeface="Courier New" panose="02070309020205020404" pitchFamily="49" charset="0"/>
              </a:rPr>
              <a:t>        | 0 | F | F |</a:t>
            </a:r>
          </a:p>
          <a:p>
            <a:pPr marL="0" indent="0">
              <a:buNone/>
            </a:pPr>
            <a:r>
              <a:rPr lang="en-US" altLang="en-US" sz="1800" dirty="0">
                <a:latin typeface="Courier New" panose="02070309020205020404" pitchFamily="49" charset="0"/>
                <a:cs typeface="Courier New" panose="02070309020205020404" pitchFamily="49" charset="0"/>
              </a:rPr>
              <a:t>        +---+---+---+</a:t>
            </a:r>
          </a:p>
          <a:p>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33</a:t>
            </a:fld>
            <a:endParaRPr lang="en-US"/>
          </a:p>
        </p:txBody>
      </p:sp>
    </p:spTree>
    <p:custDataLst>
      <p:tags r:id="rId1"/>
    </p:custDataLst>
    <p:extLst>
      <p:ext uri="{BB962C8B-B14F-4D97-AF65-F5344CB8AC3E}">
        <p14:creationId xmlns:p14="http://schemas.microsoft.com/office/powerpoint/2010/main" val="412771269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IP Protocol Field</a:t>
            </a:r>
            <a:endParaRPr lang="en-US" dirty="0"/>
          </a:p>
        </p:txBody>
      </p:sp>
      <p:sp>
        <p:nvSpPr>
          <p:cNvPr id="3" name="Content Placeholder 2"/>
          <p:cNvSpPr>
            <a:spLocks noGrp="1"/>
          </p:cNvSpPr>
          <p:nvPr>
            <p:ph idx="1"/>
          </p:nvPr>
        </p:nvSpPr>
        <p:spPr/>
        <p:txBody>
          <a:bodyPr/>
          <a:lstStyle/>
          <a:p>
            <a:r>
              <a:rPr lang="en-US" dirty="0"/>
              <a:t>See Examples below and full list at:</a:t>
            </a:r>
          </a:p>
          <a:p>
            <a:r>
              <a:rPr lang="en-US" dirty="0">
                <a:hlinkClick r:id="rId4"/>
              </a:rPr>
              <a:t>https://www.iana.org/assignments/protocol-numbers/protocol-numbers.xhtml</a:t>
            </a:r>
            <a:r>
              <a:rPr lang="en-US" dirty="0"/>
              <a:t> </a:t>
            </a:r>
          </a:p>
        </p:txBody>
      </p:sp>
      <p:sp>
        <p:nvSpPr>
          <p:cNvPr id="6" name="Slide Number Placeholder 5"/>
          <p:cNvSpPr>
            <a:spLocks noGrp="1"/>
          </p:cNvSpPr>
          <p:nvPr>
            <p:ph type="sldNum" sz="quarter" idx="4294967295"/>
          </p:nvPr>
        </p:nvSpPr>
        <p:spPr/>
        <p:txBody>
          <a:bodyPr/>
          <a:lstStyle/>
          <a:p>
            <a:pPr>
              <a:defRPr/>
            </a:pPr>
            <a:fld id="{2C776B7D-B6F2-401E-8F24-8B56BA2C3C0C}" type="slidenum">
              <a:rPr lang="en-US" smtClean="0"/>
              <a:pPr>
                <a:defRPr/>
              </a:pPr>
              <a:t>34</a:t>
            </a:fld>
            <a:endParaRPr lang="en-US"/>
          </a:p>
        </p:txBody>
      </p:sp>
      <p:graphicFrame>
        <p:nvGraphicFramePr>
          <p:cNvPr id="7" name="Table 6"/>
          <p:cNvGraphicFramePr>
            <a:graphicFrameLocks noGrp="1"/>
          </p:cNvGraphicFramePr>
          <p:nvPr>
            <p:extLst/>
          </p:nvPr>
        </p:nvGraphicFramePr>
        <p:xfrm>
          <a:off x="1600200" y="2819400"/>
          <a:ext cx="6096000" cy="33375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Protocol Number</a:t>
                      </a:r>
                    </a:p>
                  </a:txBody>
                  <a:tcPr/>
                </a:tc>
                <a:tc>
                  <a:txBody>
                    <a:bodyPr/>
                    <a:lstStyle/>
                    <a:p>
                      <a:r>
                        <a:rPr lang="en-US" dirty="0"/>
                        <a:t>Protocol Name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ICMP</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IGMP</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GGP</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IP-in-IP</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ST</a:t>
                      </a:r>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r>
                        <a:rPr lang="en-US" dirty="0"/>
                        <a:t>TCP</a:t>
                      </a:r>
                    </a:p>
                  </a:txBody>
                  <a:tcPr/>
                </a:tc>
                <a:extLst>
                  <a:ext uri="{0D108BD9-81ED-4DB2-BD59-A6C34878D82A}">
                    <a16:rowId xmlns:a16="http://schemas.microsoft.com/office/drawing/2014/main" val="10006"/>
                  </a:ext>
                </a:extLst>
              </a:tr>
              <a:tr h="370840">
                <a:tc>
                  <a:txBody>
                    <a:bodyPr/>
                    <a:lstStyle/>
                    <a:p>
                      <a:r>
                        <a:rPr lang="en-US" dirty="0"/>
                        <a:t>8</a:t>
                      </a:r>
                    </a:p>
                  </a:txBody>
                  <a:tcPr/>
                </a:tc>
                <a:tc>
                  <a:txBody>
                    <a:bodyPr/>
                    <a:lstStyle/>
                    <a:p>
                      <a:r>
                        <a:rPr lang="en-US" dirty="0"/>
                        <a:t>EGP</a:t>
                      </a:r>
                    </a:p>
                  </a:txBody>
                  <a:tcPr/>
                </a:tc>
                <a:extLst>
                  <a:ext uri="{0D108BD9-81ED-4DB2-BD59-A6C34878D82A}">
                    <a16:rowId xmlns:a16="http://schemas.microsoft.com/office/drawing/2014/main" val="10007"/>
                  </a:ext>
                </a:extLst>
              </a:tr>
              <a:tr h="370840">
                <a:tc>
                  <a:txBody>
                    <a:bodyPr/>
                    <a:lstStyle/>
                    <a:p>
                      <a:r>
                        <a:rPr lang="en-US" dirty="0"/>
                        <a:t>17</a:t>
                      </a:r>
                    </a:p>
                  </a:txBody>
                  <a:tcPr/>
                </a:tc>
                <a:tc>
                  <a:txBody>
                    <a:bodyPr/>
                    <a:lstStyle/>
                    <a:p>
                      <a:r>
                        <a:rPr lang="en-US" dirty="0"/>
                        <a:t>UDP</a:t>
                      </a:r>
                    </a:p>
                  </a:txBody>
                  <a:tcP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4101032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 tcpdump (-nx –r xxx.pcap)</a:t>
            </a:r>
            <a:endParaRPr lang="en-US" dirty="0"/>
          </a:p>
        </p:txBody>
      </p:sp>
      <p:sp>
        <p:nvSpPr>
          <p:cNvPr id="3" name="Content Placeholder 2"/>
          <p:cNvSpPr>
            <a:spLocks noGrp="1"/>
          </p:cNvSpPr>
          <p:nvPr>
            <p:ph idx="1"/>
          </p:nvPr>
        </p:nvSpPr>
        <p:spPr>
          <a:xfrm>
            <a:off x="613151" y="1377863"/>
            <a:ext cx="8081397" cy="4799100"/>
          </a:xfrm>
        </p:spPr>
        <p:txBody>
          <a:bodyPr/>
          <a:lstStyle/>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22:01:59.517328 IP 127.76.210.185.2507 &gt; 127.0.0.1.10391: Flags [.], ack 507, win 350, </a:t>
            </a:r>
          </a:p>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options [</a:t>
            </a:r>
            <a:r>
              <a:rPr lang="en-US" sz="2600" dirty="0" err="1">
                <a:latin typeface="Book Antiqua" panose="02040602050305030304" pitchFamily="18" charset="0"/>
                <a:cs typeface="Courier New" panose="02070309020205020404" pitchFamily="49" charset="0"/>
              </a:rPr>
              <a:t>nop,nop,TS</a:t>
            </a:r>
            <a:r>
              <a:rPr lang="en-US" sz="2600" dirty="0">
                <a:latin typeface="Book Antiqua" panose="02040602050305030304" pitchFamily="18" charset="0"/>
                <a:cs typeface="Courier New" panose="02070309020205020404" pitchFamily="49" charset="0"/>
              </a:rPr>
              <a:t> </a:t>
            </a:r>
            <a:r>
              <a:rPr lang="en-US" sz="2600" dirty="0" err="1">
                <a:latin typeface="Book Antiqua" panose="02040602050305030304" pitchFamily="18" charset="0"/>
                <a:cs typeface="Courier New" panose="02070309020205020404" pitchFamily="49" charset="0"/>
              </a:rPr>
              <a:t>val</a:t>
            </a:r>
            <a:r>
              <a:rPr lang="en-US" sz="2600" dirty="0">
                <a:latin typeface="Book Antiqua" panose="02040602050305030304" pitchFamily="18" charset="0"/>
                <a:cs typeface="Courier New" panose="02070309020205020404" pitchFamily="49" charset="0"/>
              </a:rPr>
              <a:t> 4294941147 </a:t>
            </a:r>
            <a:r>
              <a:rPr lang="en-US" sz="2600" dirty="0" err="1">
                <a:latin typeface="Book Antiqua" panose="02040602050305030304" pitchFamily="18" charset="0"/>
                <a:cs typeface="Courier New" panose="02070309020205020404" pitchFamily="49" charset="0"/>
              </a:rPr>
              <a:t>ecr</a:t>
            </a:r>
            <a:r>
              <a:rPr lang="en-US" sz="2600" dirty="0">
                <a:latin typeface="Book Antiqua" panose="02040602050305030304" pitchFamily="18" charset="0"/>
                <a:cs typeface="Courier New" panose="02070309020205020404" pitchFamily="49" charset="0"/>
              </a:rPr>
              <a:t> 4294941147], length 0</a:t>
            </a:r>
          </a:p>
          <a:p>
            <a:pPr marL="0" indent="0">
              <a:lnSpc>
                <a:spcPct val="100000"/>
              </a:lnSpc>
              <a:spcBef>
                <a:spcPts val="0"/>
              </a:spcBef>
              <a:buNone/>
            </a:pPr>
            <a:endParaRPr lang="en-US" sz="2600" dirty="0">
              <a:latin typeface="Book Antiqua" panose="02040602050305030304" pitchFamily="18" charset="0"/>
              <a:cs typeface="Courier New" panose="02070309020205020404" pitchFamily="49" charset="0"/>
            </a:endParaRPr>
          </a:p>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        0x0000:  4500 0034 3b42 4000 4006 2e7b 7f4c d2b9</a:t>
            </a:r>
          </a:p>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        0x0010:  7f00 0001 09cb 2897 2ae5 a46c ce57 538b</a:t>
            </a:r>
          </a:p>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        0x0020:  8010 015e d12d 0000 0101 080a </a:t>
            </a:r>
            <a:r>
              <a:rPr lang="en-US" sz="2600" dirty="0" err="1">
                <a:latin typeface="Book Antiqua" panose="02040602050305030304" pitchFamily="18" charset="0"/>
                <a:cs typeface="Courier New" panose="02070309020205020404" pitchFamily="49" charset="0"/>
              </a:rPr>
              <a:t>ffff</a:t>
            </a:r>
            <a:r>
              <a:rPr lang="en-US" sz="2600" dirty="0">
                <a:latin typeface="Book Antiqua" panose="02040602050305030304" pitchFamily="18" charset="0"/>
                <a:cs typeface="Courier New" panose="02070309020205020404" pitchFamily="49" charset="0"/>
              </a:rPr>
              <a:t> 99db</a:t>
            </a:r>
          </a:p>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        0x000:  </a:t>
            </a:r>
            <a:r>
              <a:rPr lang="en-US" sz="2600" dirty="0" err="1">
                <a:latin typeface="Book Antiqua" panose="02040602050305030304" pitchFamily="18" charset="0"/>
                <a:cs typeface="Courier New" panose="02070309020205020404" pitchFamily="49" charset="0"/>
              </a:rPr>
              <a:t>ffff</a:t>
            </a:r>
            <a:r>
              <a:rPr lang="en-US" sz="2600" dirty="0">
                <a:latin typeface="Book Antiqua" panose="02040602050305030304" pitchFamily="18" charset="0"/>
                <a:cs typeface="Courier New" panose="02070309020205020404" pitchFamily="49" charset="0"/>
              </a:rPr>
              <a:t> 99db</a:t>
            </a:r>
          </a:p>
          <a:p>
            <a:endParaRPr lang="en-US" dirty="0"/>
          </a:p>
        </p:txBody>
      </p:sp>
      <p:sp>
        <p:nvSpPr>
          <p:cNvPr id="6" name="Slide Number Placeholder 5"/>
          <p:cNvSpPr>
            <a:spLocks noGrp="1"/>
          </p:cNvSpPr>
          <p:nvPr>
            <p:ph type="sldNum" sz="quarter" idx="4294967295"/>
          </p:nvPr>
        </p:nvSpPr>
        <p:spPr/>
        <p:txBody>
          <a:bodyPr/>
          <a:lstStyle/>
          <a:p>
            <a:pPr>
              <a:defRPr/>
            </a:pPr>
            <a:fld id="{C8256DFF-F085-416F-83EF-FD637F07D9AA}" type="slidenum">
              <a:rPr lang="en-US" smtClean="0"/>
              <a:pPr>
                <a:defRPr/>
              </a:pPr>
              <a:t>35</a:t>
            </a:fld>
            <a:endParaRPr lang="en-US"/>
          </a:p>
        </p:txBody>
      </p:sp>
      <p:grpSp>
        <p:nvGrpSpPr>
          <p:cNvPr id="49" name="Group 48"/>
          <p:cNvGrpSpPr/>
          <p:nvPr/>
        </p:nvGrpSpPr>
        <p:grpSpPr>
          <a:xfrm>
            <a:off x="325092" y="3420718"/>
            <a:ext cx="2533650" cy="1641613"/>
            <a:chOff x="4093266" y="4267200"/>
            <a:chExt cx="2533650" cy="1641613"/>
          </a:xfrm>
        </p:grpSpPr>
        <p:sp>
          <p:nvSpPr>
            <p:cNvPr id="50" name="Oval 49"/>
            <p:cNvSpPr/>
            <p:nvPr/>
          </p:nvSpPr>
          <p:spPr>
            <a:xfrm>
              <a:off x="6282774" y="4267200"/>
              <a:ext cx="344142" cy="3892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ine Callout 1 50"/>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Version</a:t>
              </a:r>
            </a:p>
          </p:txBody>
        </p:sp>
      </p:grpSp>
      <p:grpSp>
        <p:nvGrpSpPr>
          <p:cNvPr id="55" name="Group 54"/>
          <p:cNvGrpSpPr/>
          <p:nvPr/>
        </p:nvGrpSpPr>
        <p:grpSpPr>
          <a:xfrm>
            <a:off x="447053" y="3352800"/>
            <a:ext cx="2524747" cy="1674744"/>
            <a:chOff x="4093266" y="4234069"/>
            <a:chExt cx="2524747" cy="1674744"/>
          </a:xfrm>
        </p:grpSpPr>
        <p:sp>
          <p:nvSpPr>
            <p:cNvPr id="56" name="Oval 55"/>
            <p:cNvSpPr/>
            <p:nvPr/>
          </p:nvSpPr>
          <p:spPr>
            <a:xfrm>
              <a:off x="6388170" y="4234069"/>
              <a:ext cx="229843"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Line Callout 1 56"/>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IHL</a:t>
              </a:r>
            </a:p>
          </p:txBody>
        </p:sp>
      </p:grpSp>
      <p:grpSp>
        <p:nvGrpSpPr>
          <p:cNvPr id="58" name="Group 57"/>
          <p:cNvGrpSpPr/>
          <p:nvPr/>
        </p:nvGrpSpPr>
        <p:grpSpPr>
          <a:xfrm>
            <a:off x="739015" y="3385931"/>
            <a:ext cx="2613785" cy="1641613"/>
            <a:chOff x="4093266" y="4267200"/>
            <a:chExt cx="2613785" cy="1641613"/>
          </a:xfrm>
        </p:grpSpPr>
        <p:sp>
          <p:nvSpPr>
            <p:cNvPr id="59" name="Oval 58"/>
            <p:cNvSpPr/>
            <p:nvPr/>
          </p:nvSpPr>
          <p:spPr>
            <a:xfrm>
              <a:off x="6207815" y="4267200"/>
              <a:ext cx="499236"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Line Callout 1 59"/>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QOS</a:t>
              </a:r>
            </a:p>
          </p:txBody>
        </p:sp>
      </p:grpSp>
      <p:grpSp>
        <p:nvGrpSpPr>
          <p:cNvPr id="71" name="Group 70"/>
          <p:cNvGrpSpPr/>
          <p:nvPr/>
        </p:nvGrpSpPr>
        <p:grpSpPr>
          <a:xfrm>
            <a:off x="1127884" y="3352800"/>
            <a:ext cx="3002448" cy="1674744"/>
            <a:chOff x="1127884" y="3352800"/>
            <a:chExt cx="3002448" cy="1674744"/>
          </a:xfrm>
        </p:grpSpPr>
        <p:sp>
          <p:nvSpPr>
            <p:cNvPr id="62" name="Oval 61"/>
            <p:cNvSpPr/>
            <p:nvPr/>
          </p:nvSpPr>
          <p:spPr>
            <a:xfrm>
              <a:off x="3326296" y="3352800"/>
              <a:ext cx="804036"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Line Callout 1 62"/>
            <p:cNvSpPr/>
            <p:nvPr/>
          </p:nvSpPr>
          <p:spPr>
            <a:xfrm>
              <a:off x="1127884" y="4341744"/>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Total Length</a:t>
              </a:r>
            </a:p>
          </p:txBody>
        </p:sp>
      </p:grpSp>
      <p:grpSp>
        <p:nvGrpSpPr>
          <p:cNvPr id="64" name="Group 63"/>
          <p:cNvGrpSpPr/>
          <p:nvPr/>
        </p:nvGrpSpPr>
        <p:grpSpPr>
          <a:xfrm>
            <a:off x="1752600" y="3352800"/>
            <a:ext cx="3074920" cy="1674744"/>
            <a:chOff x="4257263" y="4081669"/>
            <a:chExt cx="3074920" cy="1674744"/>
          </a:xfrm>
        </p:grpSpPr>
        <p:sp>
          <p:nvSpPr>
            <p:cNvPr id="65" name="Oval 64"/>
            <p:cNvSpPr/>
            <p:nvPr/>
          </p:nvSpPr>
          <p:spPr>
            <a:xfrm>
              <a:off x="6528147" y="4081669"/>
              <a:ext cx="804036"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Line Callout 1 65"/>
            <p:cNvSpPr/>
            <p:nvPr/>
          </p:nvSpPr>
          <p:spPr>
            <a:xfrm>
              <a:off x="4257263" y="5070613"/>
              <a:ext cx="1752600"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Identification</a:t>
              </a:r>
            </a:p>
          </p:txBody>
        </p:sp>
      </p:grpSp>
      <p:grpSp>
        <p:nvGrpSpPr>
          <p:cNvPr id="67" name="Group 66"/>
          <p:cNvGrpSpPr/>
          <p:nvPr/>
        </p:nvGrpSpPr>
        <p:grpSpPr>
          <a:xfrm>
            <a:off x="2561602" y="3420718"/>
            <a:ext cx="2543798" cy="1641613"/>
            <a:chOff x="4093266" y="4267200"/>
            <a:chExt cx="2543798" cy="1641613"/>
          </a:xfrm>
        </p:grpSpPr>
        <p:sp>
          <p:nvSpPr>
            <p:cNvPr id="68" name="Oval 67"/>
            <p:cNvSpPr/>
            <p:nvPr/>
          </p:nvSpPr>
          <p:spPr>
            <a:xfrm>
              <a:off x="6282774" y="4267200"/>
              <a:ext cx="354290" cy="3892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Line Callout 1 68"/>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Flags</a:t>
              </a:r>
            </a:p>
          </p:txBody>
        </p:sp>
      </p:grpSp>
      <p:grpSp>
        <p:nvGrpSpPr>
          <p:cNvPr id="75" name="Group 74"/>
          <p:cNvGrpSpPr/>
          <p:nvPr/>
        </p:nvGrpSpPr>
        <p:grpSpPr>
          <a:xfrm>
            <a:off x="2743200" y="3387587"/>
            <a:ext cx="2734814" cy="1641613"/>
            <a:chOff x="4093266" y="4267200"/>
            <a:chExt cx="2734814" cy="1641613"/>
          </a:xfrm>
        </p:grpSpPr>
        <p:sp>
          <p:nvSpPr>
            <p:cNvPr id="76" name="Oval 75"/>
            <p:cNvSpPr/>
            <p:nvPr/>
          </p:nvSpPr>
          <p:spPr>
            <a:xfrm>
              <a:off x="6282773" y="4267200"/>
              <a:ext cx="545307" cy="3892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Line Callout 1 76"/>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Fragment Offset</a:t>
              </a:r>
            </a:p>
          </p:txBody>
        </p:sp>
      </p:grpSp>
      <p:grpSp>
        <p:nvGrpSpPr>
          <p:cNvPr id="78" name="Group 77"/>
          <p:cNvGrpSpPr/>
          <p:nvPr/>
        </p:nvGrpSpPr>
        <p:grpSpPr>
          <a:xfrm>
            <a:off x="3299792" y="3352800"/>
            <a:ext cx="2645258" cy="1707874"/>
            <a:chOff x="4093266" y="4200939"/>
            <a:chExt cx="2645258" cy="1707874"/>
          </a:xfrm>
        </p:grpSpPr>
        <p:sp>
          <p:nvSpPr>
            <p:cNvPr id="79" name="Oval 78"/>
            <p:cNvSpPr/>
            <p:nvPr/>
          </p:nvSpPr>
          <p:spPr>
            <a:xfrm>
              <a:off x="6282774" y="4200939"/>
              <a:ext cx="455750" cy="4555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Line Callout 1 79"/>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Time to Live</a:t>
              </a:r>
            </a:p>
          </p:txBody>
        </p:sp>
      </p:grpSp>
      <p:grpSp>
        <p:nvGrpSpPr>
          <p:cNvPr id="81" name="Group 80"/>
          <p:cNvGrpSpPr/>
          <p:nvPr/>
        </p:nvGrpSpPr>
        <p:grpSpPr>
          <a:xfrm>
            <a:off x="3688350" y="3326296"/>
            <a:ext cx="2645258" cy="1707874"/>
            <a:chOff x="4093266" y="4200939"/>
            <a:chExt cx="2645258" cy="1707874"/>
          </a:xfrm>
        </p:grpSpPr>
        <p:sp>
          <p:nvSpPr>
            <p:cNvPr id="82" name="Oval 81"/>
            <p:cNvSpPr/>
            <p:nvPr/>
          </p:nvSpPr>
          <p:spPr>
            <a:xfrm>
              <a:off x="6282774" y="4200939"/>
              <a:ext cx="455750" cy="4555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Line Callout 1 82"/>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Protocol</a:t>
              </a:r>
            </a:p>
          </p:txBody>
        </p:sp>
      </p:grpSp>
      <p:grpSp>
        <p:nvGrpSpPr>
          <p:cNvPr id="85" name="Group 84"/>
          <p:cNvGrpSpPr/>
          <p:nvPr/>
        </p:nvGrpSpPr>
        <p:grpSpPr>
          <a:xfrm>
            <a:off x="4106726" y="3352800"/>
            <a:ext cx="2903674" cy="1707874"/>
            <a:chOff x="4093266" y="4200939"/>
            <a:chExt cx="2903674" cy="1707874"/>
          </a:xfrm>
        </p:grpSpPr>
        <p:sp>
          <p:nvSpPr>
            <p:cNvPr id="86" name="Oval 85"/>
            <p:cNvSpPr/>
            <p:nvPr/>
          </p:nvSpPr>
          <p:spPr>
            <a:xfrm>
              <a:off x="6282774" y="4200939"/>
              <a:ext cx="714166" cy="4555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Line Callout 1 86"/>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Checksum</a:t>
              </a:r>
            </a:p>
          </p:txBody>
        </p:sp>
      </p:grpSp>
      <p:grpSp>
        <p:nvGrpSpPr>
          <p:cNvPr id="88" name="Group 87"/>
          <p:cNvGrpSpPr/>
          <p:nvPr/>
        </p:nvGrpSpPr>
        <p:grpSpPr>
          <a:xfrm>
            <a:off x="4653896" y="3352800"/>
            <a:ext cx="3880504" cy="1707874"/>
            <a:chOff x="4093266" y="4200939"/>
            <a:chExt cx="3880504" cy="1707874"/>
          </a:xfrm>
        </p:grpSpPr>
        <p:sp>
          <p:nvSpPr>
            <p:cNvPr id="89" name="Oval 88"/>
            <p:cNvSpPr/>
            <p:nvPr/>
          </p:nvSpPr>
          <p:spPr>
            <a:xfrm>
              <a:off x="6282774" y="4200939"/>
              <a:ext cx="1690996" cy="4555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Line Callout 1 89"/>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SRC IP</a:t>
              </a:r>
            </a:p>
          </p:txBody>
        </p:sp>
      </p:grpSp>
      <p:grpSp>
        <p:nvGrpSpPr>
          <p:cNvPr id="91" name="Group 90"/>
          <p:cNvGrpSpPr/>
          <p:nvPr/>
        </p:nvGrpSpPr>
        <p:grpSpPr>
          <a:xfrm>
            <a:off x="249828" y="3843131"/>
            <a:ext cx="3880504" cy="1707874"/>
            <a:chOff x="4093266" y="4200939"/>
            <a:chExt cx="3880504" cy="1707874"/>
          </a:xfrm>
        </p:grpSpPr>
        <p:sp>
          <p:nvSpPr>
            <p:cNvPr id="92" name="Oval 91"/>
            <p:cNvSpPr/>
            <p:nvPr/>
          </p:nvSpPr>
          <p:spPr>
            <a:xfrm>
              <a:off x="6282774" y="4200939"/>
              <a:ext cx="1690996" cy="4555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Line Callout 1 92"/>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DST IP</a:t>
              </a:r>
            </a:p>
          </p:txBody>
        </p:sp>
      </p:grpSp>
    </p:spTree>
    <p:custDataLst>
      <p:tags r:id="rId1"/>
    </p:custDataLst>
    <p:extLst>
      <p:ext uri="{BB962C8B-B14F-4D97-AF65-F5344CB8AC3E}">
        <p14:creationId xmlns:p14="http://schemas.microsoft.com/office/powerpoint/2010/main" val="203572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5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6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6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7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7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5"/>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8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8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1"/>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Internetworking</a:t>
            </a:r>
          </a:p>
        </p:txBody>
      </p:sp>
      <p:sp>
        <p:nvSpPr>
          <p:cNvPr id="18435" name="Rectangle 3"/>
          <p:cNvSpPr>
            <a:spLocks noGrp="1" noChangeArrowheads="1"/>
          </p:cNvSpPr>
          <p:nvPr>
            <p:ph idx="1"/>
          </p:nvPr>
        </p:nvSpPr>
        <p:spPr/>
        <p:txBody>
          <a:bodyPr/>
          <a:lstStyle/>
          <a:p>
            <a:r>
              <a:rPr lang="en-US" altLang="en-US"/>
              <a:t>IP protocol Functions:</a:t>
            </a:r>
          </a:p>
          <a:p>
            <a:pPr lvl="1"/>
            <a:r>
              <a:rPr lang="en-US" altLang="en-US"/>
              <a:t>Fragmentation and Reassembly</a:t>
            </a:r>
          </a:p>
          <a:p>
            <a:pPr lvl="2"/>
            <a:r>
              <a:rPr lang="en-US" altLang="en-US"/>
              <a:t>The IP protocol permits a user to submit a TPDU (NSDU) up to 64Kbytes in size. However, member networks may not be able to handle such large packets. IP provides a mechanism for dividing the packets into smaller fragments when needed and reassembling them before delivery. There are two possible techniques:</a:t>
            </a:r>
          </a:p>
          <a:p>
            <a:pPr lvl="3"/>
            <a:r>
              <a:rPr lang="en-US" altLang="en-US"/>
              <a:t>Internet Fragmentation</a:t>
            </a:r>
          </a:p>
          <a:p>
            <a:pPr lvl="3"/>
            <a:r>
              <a:rPr lang="en-US" altLang="en-US"/>
              <a:t>Intranet Fragmentation</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36</a:t>
            </a:fld>
            <a:endParaRPr lang="en-US"/>
          </a:p>
        </p:txBody>
      </p:sp>
    </p:spTree>
    <p:custDataLst>
      <p:tags r:id="rId1"/>
    </p:custDataLst>
    <p:extLst>
      <p:ext uri="{BB962C8B-B14F-4D97-AF65-F5344CB8AC3E}">
        <p14:creationId xmlns:p14="http://schemas.microsoft.com/office/powerpoint/2010/main" val="364887874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Internetworking</a:t>
            </a:r>
          </a:p>
        </p:txBody>
      </p:sp>
      <p:sp>
        <p:nvSpPr>
          <p:cNvPr id="19459" name="Rectangle 3"/>
          <p:cNvSpPr>
            <a:spLocks noGrp="1" noChangeArrowheads="1"/>
          </p:cNvSpPr>
          <p:nvPr>
            <p:ph idx="1"/>
          </p:nvPr>
        </p:nvSpPr>
        <p:spPr/>
        <p:txBody>
          <a:bodyPr/>
          <a:lstStyle/>
          <a:p>
            <a:pPr lvl="1"/>
            <a:r>
              <a:rPr lang="en-US" altLang="en-US" dirty="0"/>
              <a:t>Intranet fragmentation - This technique requires that a companion network that forces a fragmentation does so only locally and reassembles the packet before passing it on to the next member network.</a:t>
            </a:r>
          </a:p>
          <a:p>
            <a:pPr lvl="2"/>
            <a:r>
              <a:rPr lang="en-US" altLang="en-US" dirty="0"/>
              <a:t>Always utilizes the maximum size packet possible</a:t>
            </a:r>
          </a:p>
          <a:p>
            <a:pPr lvl="2"/>
            <a:r>
              <a:rPr lang="en-US" altLang="en-US" dirty="0"/>
              <a:t>More overhead, processing delay and buffering required.</a:t>
            </a:r>
          </a:p>
          <a:p>
            <a:pPr lvl="1"/>
            <a:r>
              <a:rPr lang="en-US" altLang="en-US" dirty="0"/>
              <a:t>Internet Fragmentation - This technique keeps packets fragmented until they arrive at final destination (IP uses this with a time-to-live option)</a:t>
            </a:r>
          </a:p>
          <a:p>
            <a:pPr lvl="2"/>
            <a:r>
              <a:rPr lang="en-US" altLang="en-US" dirty="0"/>
              <a:t>No extra overhead or buffering in intermediate nodes</a:t>
            </a:r>
          </a:p>
          <a:p>
            <a:pPr lvl="2"/>
            <a:r>
              <a:rPr lang="en-US" altLang="en-US" dirty="0"/>
              <a:t>May not be very efficient use of network bandwidth</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37</a:t>
            </a:fld>
            <a:endParaRPr lang="en-US"/>
          </a:p>
        </p:txBody>
      </p:sp>
    </p:spTree>
    <p:custDataLst>
      <p:tags r:id="rId1"/>
    </p:custDataLst>
    <p:extLst>
      <p:ext uri="{BB962C8B-B14F-4D97-AF65-F5344CB8AC3E}">
        <p14:creationId xmlns:p14="http://schemas.microsoft.com/office/powerpoint/2010/main" val="169305178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Internetworking</a:t>
            </a:r>
          </a:p>
        </p:txBody>
      </p:sp>
      <p:sp>
        <p:nvSpPr>
          <p:cNvPr id="20483" name="Rectangle 3"/>
          <p:cNvSpPr>
            <a:spLocks noGrp="1" noChangeArrowheads="1"/>
          </p:cNvSpPr>
          <p:nvPr>
            <p:ph idx="1"/>
          </p:nvPr>
        </p:nvSpPr>
        <p:spPr/>
        <p:txBody>
          <a:bodyPr/>
          <a:lstStyle/>
          <a:p>
            <a:r>
              <a:rPr lang="en-US" altLang="en-US"/>
              <a:t>Routing:</a:t>
            </a:r>
          </a:p>
          <a:p>
            <a:pPr lvl="1"/>
            <a:r>
              <a:rPr lang="en-US" altLang="en-US"/>
              <a:t>To move datagrams across multiple networks, from the source to the destination, we need a routing mechanism.</a:t>
            </a:r>
          </a:p>
          <a:p>
            <a:pPr lvl="2"/>
            <a:r>
              <a:rPr lang="en-US" altLang="en-US"/>
              <a:t>Centralized routing - based on the concept of a central repository that maintains routing information for all machine on the internet</a:t>
            </a:r>
          </a:p>
          <a:p>
            <a:pPr lvl="2"/>
            <a:r>
              <a:rPr lang="en-US" altLang="en-US"/>
              <a:t>Distributed routing - based on the concept that the routing information is strategically distributed across the network</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38</a:t>
            </a:fld>
            <a:endParaRPr lang="en-US"/>
          </a:p>
        </p:txBody>
      </p:sp>
    </p:spTree>
    <p:custDataLst>
      <p:tags r:id="rId1"/>
    </p:custDataLst>
    <p:extLst>
      <p:ext uri="{BB962C8B-B14F-4D97-AF65-F5344CB8AC3E}">
        <p14:creationId xmlns:p14="http://schemas.microsoft.com/office/powerpoint/2010/main" val="215060741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Internetworking</a:t>
            </a:r>
          </a:p>
        </p:txBody>
      </p:sp>
      <p:sp>
        <p:nvSpPr>
          <p:cNvPr id="21507" name="Rectangle 3"/>
          <p:cNvSpPr>
            <a:spLocks noGrp="1" noChangeArrowheads="1"/>
          </p:cNvSpPr>
          <p:nvPr>
            <p:ph idx="1"/>
          </p:nvPr>
        </p:nvSpPr>
        <p:spPr/>
        <p:txBody>
          <a:bodyPr/>
          <a:lstStyle/>
          <a:p>
            <a:r>
              <a:rPr lang="en-US" altLang="en-US" dirty="0"/>
              <a:t>The routing is performed by gateways (or routers)</a:t>
            </a:r>
          </a:p>
          <a:p>
            <a:pPr lvl="1"/>
            <a:r>
              <a:rPr lang="en-US" altLang="en-US" dirty="0"/>
              <a:t>Interior Gateways - configured to route packets within a local (or corporate-wide)  network -- a single autonomous network.</a:t>
            </a:r>
          </a:p>
          <a:p>
            <a:pPr lvl="1"/>
            <a:r>
              <a:rPr lang="en-US" altLang="en-US" dirty="0"/>
              <a:t>Exterior Gateways - configured to route packets between autonomous networks to other exterior gateways and transfer information between attached autonomous network and core network</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39</a:t>
            </a:fld>
            <a:endParaRPr lang="en-US"/>
          </a:p>
        </p:txBody>
      </p:sp>
    </p:spTree>
    <p:custDataLst>
      <p:tags r:id="rId1"/>
    </p:custDataLst>
    <p:extLst>
      <p:ext uri="{BB962C8B-B14F-4D97-AF65-F5344CB8AC3E}">
        <p14:creationId xmlns:p14="http://schemas.microsoft.com/office/powerpoint/2010/main" val="241434226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Background</a:t>
            </a:r>
            <a:endParaRPr lang="en-US" dirty="0"/>
          </a:p>
        </p:txBody>
      </p:sp>
      <p:sp>
        <p:nvSpPr>
          <p:cNvPr id="21506" name="Rectangle 3"/>
          <p:cNvSpPr>
            <a:spLocks noGrp="1" noChangeArrowheads="1"/>
          </p:cNvSpPr>
          <p:nvPr>
            <p:ph idx="1"/>
          </p:nvPr>
        </p:nvSpPr>
        <p:spPr/>
        <p:txBody>
          <a:bodyPr/>
          <a:lstStyle/>
          <a:p>
            <a:r>
              <a:rPr lang="en-US"/>
              <a:t>What are networked systems?</a:t>
            </a:r>
          </a:p>
          <a:p>
            <a:pPr lvl="1"/>
            <a:r>
              <a:rPr lang="en-US"/>
              <a:t>A set of devices (hosts) connected by a communication medium that are able to share data through transmission over the media</a:t>
            </a:r>
          </a:p>
          <a:p>
            <a:pPr lvl="1"/>
            <a:r>
              <a:rPr lang="en-US"/>
              <a:t>System Characteristics include (but are not limited to)</a:t>
            </a:r>
          </a:p>
          <a:p>
            <a:pPr lvl="2"/>
            <a:r>
              <a:rPr lang="en-US"/>
              <a:t>Physical properties of the communication signals</a:t>
            </a:r>
          </a:p>
          <a:p>
            <a:pPr lvl="2"/>
            <a:r>
              <a:rPr lang="en-US"/>
              <a:t>Physical topology of the communication medium and logical topology of the data transmission</a:t>
            </a:r>
          </a:p>
          <a:p>
            <a:pPr lvl="2"/>
            <a:r>
              <a:rPr lang="en-US"/>
              <a:t>Format and timing of the signals</a:t>
            </a:r>
          </a:p>
          <a:p>
            <a:pPr lvl="2"/>
            <a:r>
              <a:rPr lang="en-US"/>
              <a:t>Error and Flow control, connection management, recovery, security </a:t>
            </a:r>
            <a:endParaRPr lang="en-US" dirty="0"/>
          </a:p>
        </p:txBody>
      </p:sp>
      <p:sp>
        <p:nvSpPr>
          <p:cNvPr id="21509" name="Slide Number Placeholder 4"/>
          <p:cNvSpPr>
            <a:spLocks noGrp="1"/>
          </p:cNvSpPr>
          <p:nvPr>
            <p:ph type="sldNum" sz="quarter" idx="10"/>
          </p:nvPr>
        </p:nvSpPr>
        <p:spPr/>
        <p:txBody>
          <a:bodyPr/>
          <a:lstStyle/>
          <a:p>
            <a:fld id="{389A85BB-95F6-41A5-8EC2-1DF6643E4FEE}" type="slidenum">
              <a:rPr lang="en-US" smtClean="0"/>
              <a:pPr/>
              <a:t>4</a:t>
            </a:fld>
            <a:endParaRPr lang="en-US"/>
          </a:p>
        </p:txBody>
      </p:sp>
    </p:spTree>
    <p:custDataLst>
      <p:tags r:id="rId1"/>
    </p:custDataLst>
    <p:extLst>
      <p:ext uri="{BB962C8B-B14F-4D97-AF65-F5344CB8AC3E}">
        <p14:creationId xmlns:p14="http://schemas.microsoft.com/office/powerpoint/2010/main" val="307181144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Internetworking</a:t>
            </a:r>
          </a:p>
        </p:txBody>
      </p:sp>
      <p:sp>
        <p:nvSpPr>
          <p:cNvPr id="22531" name="Rectangle 3"/>
          <p:cNvSpPr>
            <a:spLocks noGrp="1" noChangeArrowheads="1"/>
          </p:cNvSpPr>
          <p:nvPr>
            <p:ph idx="1"/>
          </p:nvPr>
        </p:nvSpPr>
        <p:spPr/>
        <p:txBody>
          <a:bodyPr/>
          <a:lstStyle/>
          <a:p>
            <a:r>
              <a:rPr lang="en-US" altLang="en-US"/>
              <a:t>ARP (Address Resolution Protocol)</a:t>
            </a:r>
          </a:p>
          <a:p>
            <a:pPr lvl="1"/>
            <a:r>
              <a:rPr lang="en-US" altLang="en-US"/>
              <a:t>Basic routing requires that we send a message to the interior gateway attached to our subnetwork and ask it to forward the message to the destination.</a:t>
            </a:r>
          </a:p>
          <a:p>
            <a:pPr lvl="2"/>
            <a:r>
              <a:rPr lang="en-US" altLang="en-US"/>
              <a:t>This is horribly inefficient for messages to hosts on the same subnetwork. We want local IP agent to know that destination is on same subnetwork and transmit packet to that NPA directly.</a:t>
            </a:r>
          </a:p>
          <a:p>
            <a:pPr lvl="2"/>
            <a:r>
              <a:rPr lang="en-US" altLang="en-US"/>
              <a:t>ARP is a protocol that allows us to do that:</a:t>
            </a:r>
          </a:p>
          <a:p>
            <a:pPr lvl="3"/>
            <a:r>
              <a:rPr lang="en-US" altLang="en-US"/>
              <a:t>Broadcast an ARP request packet with own IP/NPA address, and requested target IP address.</a:t>
            </a:r>
          </a:p>
          <a:p>
            <a:pPr lvl="3"/>
            <a:r>
              <a:rPr lang="en-US" altLang="en-US"/>
              <a:t>Receive a response from target with correct IP/NPA address.</a:t>
            </a:r>
          </a:p>
          <a:p>
            <a:pPr lvl="3"/>
            <a:r>
              <a:rPr lang="en-US" altLang="en-US"/>
              <a:t>This information is cached.</a:t>
            </a:r>
          </a:p>
          <a:p>
            <a:endParaRPr lang="en-US" altLang="en-US"/>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40</a:t>
            </a:fld>
            <a:endParaRPr lang="en-US"/>
          </a:p>
        </p:txBody>
      </p:sp>
    </p:spTree>
    <p:custDataLst>
      <p:tags r:id="rId1"/>
    </p:custDataLst>
    <p:extLst>
      <p:ext uri="{BB962C8B-B14F-4D97-AF65-F5344CB8AC3E}">
        <p14:creationId xmlns:p14="http://schemas.microsoft.com/office/powerpoint/2010/main" val="190138409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Internetworking</a:t>
            </a:r>
          </a:p>
        </p:txBody>
      </p:sp>
      <p:sp>
        <p:nvSpPr>
          <p:cNvPr id="23555" name="Rectangle 3"/>
          <p:cNvSpPr>
            <a:spLocks noGrp="1" noChangeArrowheads="1"/>
          </p:cNvSpPr>
          <p:nvPr>
            <p:ph idx="1"/>
          </p:nvPr>
        </p:nvSpPr>
        <p:spPr/>
        <p:txBody>
          <a:bodyPr/>
          <a:lstStyle/>
          <a:p>
            <a:pPr lvl="1"/>
            <a:r>
              <a:rPr lang="en-US" altLang="en-US" dirty="0"/>
              <a:t>Example run of </a:t>
            </a:r>
            <a:r>
              <a:rPr lang="en-US" altLang="en-US" dirty="0" err="1"/>
              <a:t>arp</a:t>
            </a:r>
            <a:r>
              <a:rPr lang="en-US" altLang="en-US" dirty="0"/>
              <a:t> (with -a “archive” option)</a:t>
            </a:r>
          </a:p>
          <a:p>
            <a:pPr lvl="2"/>
            <a:r>
              <a:rPr lang="en-US" altLang="en-US" dirty="0"/>
              <a:t>brownlee:jimaf:21&gt;/</a:t>
            </a:r>
            <a:r>
              <a:rPr lang="en-US" altLang="en-US" dirty="0" err="1"/>
              <a:t>etc</a:t>
            </a:r>
            <a:r>
              <a:rPr lang="en-US" altLang="en-US" dirty="0"/>
              <a:t>/</a:t>
            </a:r>
            <a:r>
              <a:rPr lang="en-US" altLang="en-US" dirty="0" err="1"/>
              <a:t>arp</a:t>
            </a:r>
            <a:r>
              <a:rPr lang="en-US" altLang="en-US" dirty="0"/>
              <a:t> -a</a:t>
            </a:r>
          </a:p>
          <a:p>
            <a:pPr lvl="2"/>
            <a:r>
              <a:rPr lang="en-US" altLang="en-US" sz="1600" dirty="0"/>
              <a:t>dworshak.cs.uidaho.edu (129.101.120.160) at 8:0:9:41:ee:53 ether</a:t>
            </a:r>
          </a:p>
          <a:p>
            <a:pPr lvl="2"/>
            <a:r>
              <a:rPr lang="en-US" altLang="en-US" sz="1600" dirty="0"/>
              <a:t>panther.cs.uidaho.edu (129.101.100.65) at 8:0:2b:1b:ca:37 ether</a:t>
            </a:r>
          </a:p>
          <a:p>
            <a:pPr lvl="2"/>
            <a:r>
              <a:rPr lang="en-US" altLang="en-US" sz="1600" dirty="0"/>
              <a:t>iris.cs.uidaho.edu (129.101.120.129) at 8:0:69:7:e5:5a ether</a:t>
            </a:r>
          </a:p>
          <a:p>
            <a:pPr lvl="2"/>
            <a:r>
              <a:rPr lang="en-US" altLang="en-US" sz="1600" dirty="0"/>
              <a:t>coffee.cs.uidaho.edu (129.101.100.131) at 8:0:9:62:c2:85 ether</a:t>
            </a:r>
          </a:p>
          <a:p>
            <a:pPr lvl="2"/>
            <a:r>
              <a:rPr lang="en-US" altLang="en-US" sz="1600" dirty="0"/>
              <a:t>leopard.cs.uidaho.edu (129.101.100.67) at 8:0:9:17:fa:15 ether</a:t>
            </a:r>
          </a:p>
          <a:p>
            <a:pPr lvl="2"/>
            <a:r>
              <a:rPr lang="en-US" altLang="en-US" sz="1600" dirty="0"/>
              <a:t>puffin.cs.uidaho.edu (129.101.100.100) at (incomplete)</a:t>
            </a:r>
          </a:p>
          <a:p>
            <a:pPr lvl="2"/>
            <a:r>
              <a:rPr lang="en-US" altLang="en-US" sz="1600" dirty="0"/>
              <a:t>indigo.cs.uidaho.edu (129.101.100.132) at 8:0:9:62:e:68 ether</a:t>
            </a:r>
          </a:p>
          <a:p>
            <a:pPr lvl="2"/>
            <a:r>
              <a:rPr lang="en-US" altLang="en-US" sz="1600" dirty="0"/>
              <a:t>tadpole.cs.uidaho.edu (129.101.120.69) at 8:0:9:60:bb:0 ether</a:t>
            </a:r>
          </a:p>
          <a:p>
            <a:pPr lvl="2"/>
            <a:r>
              <a:rPr lang="en-US" altLang="en-US" sz="1600" dirty="0"/>
              <a:t>teapot.cs.uidaho.edu (129.101.120.78) at 8:0:9:70:e:b2 ether</a:t>
            </a:r>
          </a:p>
          <a:p>
            <a:pPr lvl="2"/>
            <a:r>
              <a:rPr lang="en-US" altLang="en-US" sz="1600" dirty="0"/>
              <a:t>spangle.cs.uidaho.edu (129.101.120.79) at 8:0:9:49:81:6a ether</a:t>
            </a:r>
          </a:p>
          <a:p>
            <a:pPr lvl="2"/>
            <a:r>
              <a:rPr lang="en-US" altLang="en-US" sz="1600" dirty="0"/>
              <a:t>bayhorse.cs.uidaho.edu (129.101.120.80) at 8:0:9:70:f1:a0 ether</a:t>
            </a:r>
          </a:p>
          <a:p>
            <a:pPr lvl="2"/>
            <a:r>
              <a:rPr lang="en-US" altLang="en-US" sz="1600" dirty="0"/>
              <a:t>cascade.cs.uidaho.edu (129.101.100.17) at 8:0:9:3d:e9:e5 ether</a:t>
            </a:r>
          </a:p>
          <a:p>
            <a:pPr lvl="2"/>
            <a:r>
              <a:rPr lang="en-US" altLang="en-US" sz="1600" dirty="0"/>
              <a:t>boulder.cs.uidaho.edu (129.101.120.81) at 8:0:9:70:11:7a ether</a:t>
            </a:r>
          </a:p>
          <a:p>
            <a:pPr lvl="2"/>
            <a:r>
              <a:rPr lang="en-US" altLang="en-US" sz="1600" dirty="0"/>
              <a:t>hidden.cs.uidaho.edu (129.101.120.82) at 8:0:9:70:9:f2 ether</a:t>
            </a:r>
          </a:p>
          <a:p>
            <a:pPr lvl="2"/>
            <a:r>
              <a:rPr lang="en-US" altLang="en-US" sz="1600" dirty="0"/>
              <a:t>lava.cs.uidaho.edu (129.101.100.19) at 8:0:9:70:1e:12 ether</a:t>
            </a:r>
          </a:p>
          <a:p>
            <a:pPr lvl="2"/>
            <a:r>
              <a:rPr lang="en-US" altLang="en-US" sz="1600" dirty="0"/>
              <a:t>crater.cs.uidaho.edu (129.101.120.83) at 8:0:9:70:a9:89 ether</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41</a:t>
            </a:fld>
            <a:endParaRPr lang="en-US"/>
          </a:p>
        </p:txBody>
      </p:sp>
    </p:spTree>
    <p:custDataLst>
      <p:tags r:id="rId1"/>
    </p:custDataLst>
    <p:extLst>
      <p:ext uri="{BB962C8B-B14F-4D97-AF65-F5344CB8AC3E}">
        <p14:creationId xmlns:p14="http://schemas.microsoft.com/office/powerpoint/2010/main" val="302215189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Internetworking</a:t>
            </a:r>
          </a:p>
        </p:txBody>
      </p:sp>
      <p:sp>
        <p:nvSpPr>
          <p:cNvPr id="24579" name="Rectangle 3"/>
          <p:cNvSpPr>
            <a:spLocks noGrp="1" noChangeArrowheads="1"/>
          </p:cNvSpPr>
          <p:nvPr>
            <p:ph idx="1"/>
          </p:nvPr>
        </p:nvSpPr>
        <p:spPr/>
        <p:txBody>
          <a:bodyPr/>
          <a:lstStyle/>
          <a:p>
            <a:r>
              <a:rPr lang="en-US" altLang="en-US" dirty="0"/>
              <a:t>Interior Gateway Protocols (IGP)</a:t>
            </a:r>
          </a:p>
          <a:p>
            <a:pPr lvl="1"/>
            <a:r>
              <a:rPr lang="en-US" altLang="en-US" dirty="0"/>
              <a:t>Most commonly used is IP routing information protocol (RIP)</a:t>
            </a:r>
          </a:p>
          <a:p>
            <a:pPr lvl="2"/>
            <a:r>
              <a:rPr lang="en-US" altLang="en-US" dirty="0"/>
              <a:t>Distributed routing protocol based on a distance vector algorithm</a:t>
            </a:r>
          </a:p>
          <a:p>
            <a:pPr lvl="2"/>
            <a:r>
              <a:rPr lang="en-US" altLang="en-US" dirty="0"/>
              <a:t>Distance is usually measured in terms of hops (or some other metric such as delay). An interior gateway uses hop counts to determine distance between itself an all other subnetworks on the same autonomous system; information is stored in remote routing table.</a:t>
            </a:r>
          </a:p>
          <a:p>
            <a:pPr lvl="2"/>
            <a:r>
              <a:rPr lang="en-US" altLang="en-US" dirty="0"/>
              <a:t>Initially (configuration time) only information stored is that of  attached networks and adjacent gateways</a:t>
            </a:r>
          </a:p>
          <a:p>
            <a:pPr lvl="2"/>
            <a:r>
              <a:rPr lang="en-US" altLang="en-US" dirty="0"/>
              <a:t>Periodically IGs send full table to adjacent neighbors to dynamically update tables:</a:t>
            </a:r>
          </a:p>
          <a:p>
            <a:pPr lvl="3"/>
            <a:r>
              <a:rPr lang="en-US" altLang="en-US" dirty="0"/>
              <a:t>not all tables will have same information</a:t>
            </a:r>
          </a:p>
          <a:p>
            <a:pPr lvl="3"/>
            <a:r>
              <a:rPr lang="en-US" altLang="en-US" dirty="0"/>
              <a:t>large overhead for large networks</a:t>
            </a:r>
          </a:p>
          <a:p>
            <a:pPr lvl="2"/>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42</a:t>
            </a:fld>
            <a:endParaRPr lang="en-US"/>
          </a:p>
        </p:txBody>
      </p:sp>
    </p:spTree>
    <p:custDataLst>
      <p:tags r:id="rId1"/>
    </p:custDataLst>
    <p:extLst>
      <p:ext uri="{BB962C8B-B14F-4D97-AF65-F5344CB8AC3E}">
        <p14:creationId xmlns:p14="http://schemas.microsoft.com/office/powerpoint/2010/main" val="318222952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Internetworking</a:t>
            </a:r>
          </a:p>
        </p:txBody>
      </p:sp>
      <p:sp>
        <p:nvSpPr>
          <p:cNvPr id="26627" name="Rectangle 3"/>
          <p:cNvSpPr>
            <a:spLocks noGrp="1" noChangeArrowheads="1"/>
          </p:cNvSpPr>
          <p:nvPr>
            <p:ph idx="1"/>
          </p:nvPr>
        </p:nvSpPr>
        <p:spPr/>
        <p:txBody>
          <a:bodyPr/>
          <a:lstStyle/>
          <a:p>
            <a:r>
              <a:rPr lang="en-US" altLang="en-US"/>
              <a:t>Exterior Gateway Protocol (EGP)</a:t>
            </a:r>
          </a:p>
          <a:p>
            <a:pPr lvl="1"/>
            <a:r>
              <a:rPr lang="en-US" altLang="en-US"/>
              <a:t>Uses a reachability table to permit it to contact all other EGs in the core network.</a:t>
            </a:r>
          </a:p>
          <a:p>
            <a:pPr lvl="1"/>
            <a:r>
              <a:rPr lang="en-US" altLang="en-US"/>
              <a:t>Three main functions:</a:t>
            </a:r>
          </a:p>
          <a:p>
            <a:pPr lvl="2"/>
            <a:r>
              <a:rPr lang="en-US" altLang="en-US"/>
              <a:t>neighbor acquisition: two EGs agree to exchange routing information</a:t>
            </a:r>
          </a:p>
          <a:p>
            <a:pPr lvl="2"/>
            <a:r>
              <a:rPr lang="en-US" altLang="en-US"/>
              <a:t>neighbor reachability: confirm relationship with hello and I-heard-you messages</a:t>
            </a:r>
          </a:p>
          <a:p>
            <a:pPr lvl="2"/>
            <a:r>
              <a:rPr lang="en-US" altLang="en-US"/>
              <a:t>routing update: exchange information from known reachability table with poll messages </a:t>
            </a:r>
          </a:p>
          <a:p>
            <a:pPr lvl="2"/>
            <a:r>
              <a:rPr lang="en-US" altLang="en-US"/>
              <a:t>See figure 9.16 pg 464 of the text and handouts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43</a:t>
            </a:fld>
            <a:endParaRPr lang="en-US"/>
          </a:p>
        </p:txBody>
      </p:sp>
    </p:spTree>
    <p:custDataLst>
      <p:tags r:id="rId1"/>
    </p:custDataLst>
    <p:extLst>
      <p:ext uri="{BB962C8B-B14F-4D97-AF65-F5344CB8AC3E}">
        <p14:creationId xmlns:p14="http://schemas.microsoft.com/office/powerpoint/2010/main" val="26246146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Internetworking</a:t>
            </a:r>
          </a:p>
        </p:txBody>
      </p:sp>
      <p:sp>
        <p:nvSpPr>
          <p:cNvPr id="28675" name="Rectangle 3"/>
          <p:cNvSpPr>
            <a:spLocks noGrp="1" noChangeArrowheads="1"/>
          </p:cNvSpPr>
          <p:nvPr>
            <p:ph idx="1"/>
          </p:nvPr>
        </p:nvSpPr>
        <p:spPr/>
        <p:txBody>
          <a:bodyPr/>
          <a:lstStyle/>
          <a:p>
            <a:r>
              <a:rPr lang="en-US" altLang="en-US" dirty="0"/>
              <a:t>Internet Control Message Protocol (ICMP)</a:t>
            </a:r>
          </a:p>
          <a:p>
            <a:pPr lvl="1"/>
            <a:r>
              <a:rPr lang="en-US" altLang="en-US" dirty="0"/>
              <a:t>Full description is in supplemental readings</a:t>
            </a:r>
          </a:p>
          <a:p>
            <a:pPr lvl="2"/>
            <a:r>
              <a:rPr lang="en-US" altLang="en-US" dirty="0"/>
              <a:t>Error Reporting</a:t>
            </a:r>
          </a:p>
          <a:p>
            <a:pPr lvl="2"/>
            <a:r>
              <a:rPr lang="en-US" altLang="en-US" dirty="0"/>
              <a:t>Reachability Testing</a:t>
            </a:r>
          </a:p>
          <a:p>
            <a:pPr lvl="2"/>
            <a:r>
              <a:rPr lang="en-US" altLang="en-US" dirty="0"/>
              <a:t>Congestion Control</a:t>
            </a:r>
          </a:p>
          <a:p>
            <a:pPr lvl="2"/>
            <a:r>
              <a:rPr lang="en-US" altLang="en-US" dirty="0"/>
              <a:t>Route-change Notification</a:t>
            </a:r>
          </a:p>
          <a:p>
            <a:pPr lvl="2"/>
            <a:r>
              <a:rPr lang="en-US" altLang="en-US" dirty="0"/>
              <a:t>Performance Measuring</a:t>
            </a:r>
          </a:p>
          <a:p>
            <a:pPr lvl="2"/>
            <a:r>
              <a:rPr lang="en-US" altLang="en-US" dirty="0"/>
              <a:t>Subnet Addressing</a:t>
            </a:r>
          </a:p>
          <a:p>
            <a:pPr lvl="3"/>
            <a:r>
              <a:rPr lang="en-US" altLang="en-US" dirty="0"/>
              <a:t>0 = Echo Reply; 3 = Destination Unreachable; 4 = Source Quench; </a:t>
            </a:r>
          </a:p>
          <a:p>
            <a:pPr lvl="3"/>
            <a:r>
              <a:rPr lang="en-US" altLang="en-US" dirty="0"/>
              <a:t>5 = Redirect; 8 = Echo; 11 = Time Exceeded; 12 = Parameter Problem; 13 = Timestamp; 14 = Timestamp Reply; 15 = Information Request; </a:t>
            </a:r>
          </a:p>
          <a:p>
            <a:pPr lvl="3"/>
            <a:r>
              <a:rPr lang="en-US" altLang="en-US" dirty="0"/>
              <a:t>16 = Information Reply</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44</a:t>
            </a:fld>
            <a:endParaRPr lang="en-US"/>
          </a:p>
        </p:txBody>
      </p:sp>
    </p:spTree>
    <p:custDataLst>
      <p:tags r:id="rId1"/>
    </p:custDataLst>
    <p:extLst>
      <p:ext uri="{BB962C8B-B14F-4D97-AF65-F5344CB8AC3E}">
        <p14:creationId xmlns:p14="http://schemas.microsoft.com/office/powerpoint/2010/main" val="276087145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Internetworking</a:t>
            </a:r>
          </a:p>
        </p:txBody>
      </p:sp>
      <p:sp>
        <p:nvSpPr>
          <p:cNvPr id="29699" name="Rectangle 3"/>
          <p:cNvSpPr>
            <a:spLocks noGrp="1" noChangeArrowheads="1"/>
          </p:cNvSpPr>
          <p:nvPr>
            <p:ph idx="1"/>
          </p:nvPr>
        </p:nvSpPr>
        <p:spPr/>
        <p:txBody>
          <a:bodyPr/>
          <a:lstStyle/>
          <a:p>
            <a:r>
              <a:rPr lang="en-US" altLang="en-US"/>
              <a:t>ICMP</a:t>
            </a:r>
          </a:p>
          <a:p>
            <a:pPr lvl="1"/>
            <a:r>
              <a:rPr lang="en-US" altLang="en-US"/>
              <a:t>The purpose behind the use of ICMP is to permit the transfer of control messages between IP agents to enable a more robust and trustworthy network layer</a:t>
            </a:r>
          </a:p>
          <a:p>
            <a:pPr lvl="1"/>
            <a:r>
              <a:rPr lang="en-US" altLang="en-US"/>
              <a:t>Use:</a:t>
            </a:r>
          </a:p>
          <a:p>
            <a:pPr lvl="2"/>
            <a:r>
              <a:rPr lang="en-US" altLang="en-US"/>
              <a:t>It is a type 1 message using the lower IP layer header </a:t>
            </a:r>
          </a:p>
          <a:p>
            <a:pPr lvl="2"/>
            <a:r>
              <a:rPr lang="en-US" altLang="en-US"/>
              <a:t>The data part of the IP datagram is the ICMP Datagram which consists of:</a:t>
            </a:r>
          </a:p>
          <a:p>
            <a:pPr lvl="3"/>
            <a:r>
              <a:rPr lang="en-US" altLang="en-US"/>
              <a:t>Type = 1 byte specifying ICMP message content</a:t>
            </a:r>
          </a:p>
          <a:p>
            <a:pPr lvl="3"/>
            <a:r>
              <a:rPr lang="en-US" altLang="en-US"/>
              <a:t>Code = 1 byte specifying subtype</a:t>
            </a:r>
          </a:p>
          <a:p>
            <a:pPr lvl="3"/>
            <a:r>
              <a:rPr lang="en-US" altLang="en-US"/>
              <a:t>Checksum (16 bit ones complement of ICMP message)</a:t>
            </a:r>
          </a:p>
          <a:p>
            <a:pPr lvl="3"/>
            <a:r>
              <a:rPr lang="en-US" altLang="en-US"/>
              <a:t>n*32 bits ICMP type specific fields</a:t>
            </a:r>
          </a:p>
          <a:p>
            <a:pPr lvl="3"/>
            <a:r>
              <a:rPr lang="en-US" altLang="en-US"/>
              <a:t>(See optional reading for details)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45</a:t>
            </a:fld>
            <a:endParaRPr lang="en-US"/>
          </a:p>
        </p:txBody>
      </p:sp>
    </p:spTree>
    <p:custDataLst>
      <p:tags r:id="rId1"/>
    </p:custDataLst>
    <p:extLst>
      <p:ext uri="{BB962C8B-B14F-4D97-AF65-F5344CB8AC3E}">
        <p14:creationId xmlns:p14="http://schemas.microsoft.com/office/powerpoint/2010/main" val="215358422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The Transport Layer</a:t>
            </a:r>
          </a:p>
        </p:txBody>
      </p:sp>
      <p:sp>
        <p:nvSpPr>
          <p:cNvPr id="30723" name="Rectangle 3"/>
          <p:cNvSpPr>
            <a:spLocks noGrp="1" noChangeArrowheads="1"/>
          </p:cNvSpPr>
          <p:nvPr>
            <p:ph idx="1"/>
          </p:nvPr>
        </p:nvSpPr>
        <p:spPr/>
        <p:txBody>
          <a:bodyPr/>
          <a:lstStyle/>
          <a:p>
            <a:r>
              <a:rPr lang="en-US" altLang="en-US" dirty="0"/>
              <a:t>The Transport Layer</a:t>
            </a:r>
          </a:p>
          <a:p>
            <a:pPr lvl="1"/>
            <a:r>
              <a:rPr lang="en-US" altLang="en-US" dirty="0"/>
              <a:t>Provides reliable end-to-end communication between processes on hosts. Ensures error-free delivery and sequencing and provides connection management. (DoD’s TCP best known).</a:t>
            </a:r>
          </a:p>
          <a:p>
            <a:pPr lvl="1"/>
            <a:r>
              <a:rPr lang="en-US" altLang="en-US" dirty="0"/>
              <a:t>This is the keystone of the whole concept of a computer-communications architecture. This is the layer that provides end-to-end communication between user processes over machines attached to a network. </a:t>
            </a:r>
          </a:p>
          <a:p>
            <a:pPr lvl="2"/>
            <a:r>
              <a:rPr lang="en-US" altLang="en-US" dirty="0"/>
              <a:t>Lower level protocols are better understood and, on the whole, are less complex than transport protocols. Also standard have settled out for most kinds of layer 103 transmission facilities.</a:t>
            </a:r>
          </a:p>
          <a:p>
            <a:pPr lvl="2"/>
            <a:r>
              <a:rPr lang="en-US" altLang="en-US" dirty="0"/>
              <a:t>Upper levels are less important in that applications can directly access the services of the transport level and avoid presentation and session layers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46</a:t>
            </a:fld>
            <a:endParaRPr lang="en-US"/>
          </a:p>
        </p:txBody>
      </p:sp>
    </p:spTree>
    <p:custDataLst>
      <p:tags r:id="rId1"/>
    </p:custDataLst>
    <p:extLst>
      <p:ext uri="{BB962C8B-B14F-4D97-AF65-F5344CB8AC3E}">
        <p14:creationId xmlns:p14="http://schemas.microsoft.com/office/powerpoint/2010/main" val="302288178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The Transport Layer</a:t>
            </a:r>
          </a:p>
        </p:txBody>
      </p:sp>
      <p:sp>
        <p:nvSpPr>
          <p:cNvPr id="31747" name="Rectangle 3"/>
          <p:cNvSpPr>
            <a:spLocks noGrp="1" noChangeArrowheads="1"/>
          </p:cNvSpPr>
          <p:nvPr>
            <p:ph idx="1"/>
          </p:nvPr>
        </p:nvSpPr>
        <p:spPr/>
        <p:txBody>
          <a:bodyPr/>
          <a:lstStyle/>
          <a:p>
            <a:r>
              <a:rPr lang="en-US" altLang="en-US"/>
              <a:t>Transport Layer Services</a:t>
            </a:r>
          </a:p>
          <a:p>
            <a:pPr lvl="1"/>
            <a:r>
              <a:rPr lang="en-US" altLang="en-US"/>
              <a:t>Type of Service</a:t>
            </a:r>
          </a:p>
          <a:p>
            <a:pPr lvl="2"/>
            <a:r>
              <a:rPr lang="en-US" altLang="en-US"/>
              <a:t>Connection Oriented and/or Connectionless</a:t>
            </a:r>
          </a:p>
          <a:p>
            <a:pPr lvl="2"/>
            <a:r>
              <a:rPr lang="en-US" altLang="en-US"/>
              <a:t>Establishment, maintenance and termination of a logical connection between transport users. Most common type of protocol service provided. Provides error and flow control</a:t>
            </a:r>
          </a:p>
          <a:p>
            <a:pPr lvl="2"/>
            <a:r>
              <a:rPr lang="en-US" altLang="en-US"/>
              <a:t>However, Connectionless is useful </a:t>
            </a:r>
          </a:p>
          <a:p>
            <a:pPr lvl="3"/>
            <a:r>
              <a:rPr lang="en-US" altLang="en-US"/>
              <a:t>periodic or passive sampling of data (such as sensors) </a:t>
            </a:r>
          </a:p>
          <a:p>
            <a:pPr lvl="3"/>
            <a:r>
              <a:rPr lang="en-US" altLang="en-US"/>
              <a:t>broadcasts of messages to network users</a:t>
            </a:r>
          </a:p>
          <a:p>
            <a:pPr lvl="3"/>
            <a:r>
              <a:rPr lang="en-US" altLang="en-US"/>
              <a:t>request-response (client/server) applications in which a transaction service is provided by a common server to a number of distributed users</a:t>
            </a:r>
          </a:p>
          <a:p>
            <a:pPr lvl="3"/>
            <a:r>
              <a:rPr lang="en-US" altLang="en-US"/>
              <a:t>real-time applications: such as voice and telemetry involving a degree of redundancy and/or real-time transmission requirements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47</a:t>
            </a:fld>
            <a:endParaRPr lang="en-US"/>
          </a:p>
        </p:txBody>
      </p:sp>
    </p:spTree>
    <p:custDataLst>
      <p:tags r:id="rId1"/>
    </p:custDataLst>
    <p:extLst>
      <p:ext uri="{BB962C8B-B14F-4D97-AF65-F5344CB8AC3E}">
        <p14:creationId xmlns:p14="http://schemas.microsoft.com/office/powerpoint/2010/main" val="287132014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The Transport Layer</a:t>
            </a:r>
          </a:p>
        </p:txBody>
      </p:sp>
      <p:sp>
        <p:nvSpPr>
          <p:cNvPr id="32771" name="Rectangle 3"/>
          <p:cNvSpPr>
            <a:spLocks noGrp="1" noChangeArrowheads="1"/>
          </p:cNvSpPr>
          <p:nvPr>
            <p:ph idx="1"/>
          </p:nvPr>
        </p:nvSpPr>
        <p:spPr/>
        <p:txBody>
          <a:bodyPr/>
          <a:lstStyle/>
          <a:p>
            <a:pPr lvl="1"/>
            <a:r>
              <a:rPr lang="en-US" altLang="en-US"/>
              <a:t>Quality of Service</a:t>
            </a:r>
          </a:p>
          <a:p>
            <a:pPr lvl="2"/>
            <a:r>
              <a:rPr lang="en-US" altLang="en-US"/>
              <a:t>A transport layer may provide ability for user to select/specify</a:t>
            </a:r>
          </a:p>
          <a:p>
            <a:pPr lvl="3"/>
            <a:r>
              <a:rPr lang="en-US" altLang="en-US"/>
              <a:t>Acceptable error and loss levels</a:t>
            </a:r>
          </a:p>
          <a:p>
            <a:pPr lvl="3"/>
            <a:r>
              <a:rPr lang="en-US" altLang="en-US"/>
              <a:t>Desired average and maximum delay</a:t>
            </a:r>
          </a:p>
          <a:p>
            <a:pPr lvl="3"/>
            <a:r>
              <a:rPr lang="en-US" altLang="en-US"/>
              <a:t>Desired average and minimum throughput </a:t>
            </a:r>
          </a:p>
          <a:p>
            <a:pPr lvl="3"/>
            <a:r>
              <a:rPr lang="en-US" altLang="en-US"/>
              <a:t>Priority Levels</a:t>
            </a:r>
          </a:p>
          <a:p>
            <a:pPr lvl="2"/>
            <a:r>
              <a:rPr lang="en-US" altLang="en-US"/>
              <a:t>Of course transport layer limited to inherent capabilities of underlying network service provided - therefore the transport layer will have varying degrees of success in providing the requested service</a:t>
            </a:r>
          </a:p>
          <a:p>
            <a:pPr lvl="2"/>
            <a:r>
              <a:rPr lang="en-US" altLang="en-US"/>
              <a:t>One method of providing this service is to provide different transport protocols for different classes of traffic:</a:t>
            </a:r>
          </a:p>
          <a:p>
            <a:pPr lvl="3"/>
            <a:r>
              <a:rPr lang="en-US" altLang="en-US"/>
              <a:t>1) A reliable connection-oriented protocol 2) A less reliable connection-oriented protocol 3) A speech protocol, requiring sequenced, timely delivery 4) A real-time protocol requiring high reliability and timeliness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48</a:t>
            </a:fld>
            <a:endParaRPr lang="en-US"/>
          </a:p>
        </p:txBody>
      </p:sp>
    </p:spTree>
    <p:custDataLst>
      <p:tags r:id="rId1"/>
    </p:custDataLst>
    <p:extLst>
      <p:ext uri="{BB962C8B-B14F-4D97-AF65-F5344CB8AC3E}">
        <p14:creationId xmlns:p14="http://schemas.microsoft.com/office/powerpoint/2010/main" val="408885165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The Transport Layer</a:t>
            </a:r>
          </a:p>
        </p:txBody>
      </p:sp>
      <p:sp>
        <p:nvSpPr>
          <p:cNvPr id="33795" name="Rectangle 3"/>
          <p:cNvSpPr>
            <a:spLocks noGrp="1" noChangeArrowheads="1"/>
          </p:cNvSpPr>
          <p:nvPr>
            <p:ph idx="1"/>
          </p:nvPr>
        </p:nvSpPr>
        <p:spPr/>
        <p:txBody>
          <a:bodyPr/>
          <a:lstStyle/>
          <a:p>
            <a:pPr lvl="1"/>
            <a:r>
              <a:rPr lang="en-US" altLang="en-US"/>
              <a:t>Data Transfer</a:t>
            </a:r>
          </a:p>
          <a:p>
            <a:pPr lvl="2"/>
            <a:r>
              <a:rPr lang="en-US" altLang="en-US"/>
              <a:t>The whole purpose of the transport layer is of course to provide transport of data between two transport entities</a:t>
            </a:r>
          </a:p>
          <a:p>
            <a:pPr lvl="2"/>
            <a:r>
              <a:rPr lang="en-US" altLang="en-US"/>
              <a:t>User and control data can be on same or separate channels</a:t>
            </a:r>
          </a:p>
          <a:p>
            <a:pPr lvl="2"/>
            <a:r>
              <a:rPr lang="en-US" altLang="en-US"/>
              <a:t>Full-duplex must be supported although half-duplex and simplex may also be offered for special situations</a:t>
            </a:r>
          </a:p>
          <a:p>
            <a:pPr lvl="1"/>
            <a:r>
              <a:rPr lang="en-US" altLang="en-US"/>
              <a:t>User Interface</a:t>
            </a:r>
          </a:p>
          <a:p>
            <a:pPr lvl="2"/>
            <a:r>
              <a:rPr lang="en-US" altLang="en-US"/>
              <a:t>This may be application/environment</a:t>
            </a:r>
          </a:p>
          <a:p>
            <a:pPr lvl="2"/>
            <a:r>
              <a:rPr lang="en-US" altLang="en-US"/>
              <a:t>Could be:</a:t>
            </a:r>
          </a:p>
          <a:p>
            <a:pPr lvl="3"/>
            <a:r>
              <a:rPr lang="en-US" altLang="en-US"/>
              <a:t>Procedure calls</a:t>
            </a:r>
          </a:p>
          <a:p>
            <a:pPr lvl="3"/>
            <a:r>
              <a:rPr lang="en-US" altLang="en-US"/>
              <a:t>Passing of data and parameters to a process through a mailbox</a:t>
            </a:r>
          </a:p>
          <a:p>
            <a:pPr lvl="3"/>
            <a:r>
              <a:rPr lang="en-US" altLang="en-US"/>
              <a:t>Use of DMA</a:t>
            </a:r>
          </a:p>
          <a:p>
            <a:pPr lvl="2"/>
            <a:r>
              <a:rPr lang="en-US" altLang="en-US"/>
              <a:t>Common interface would be for flow control with transport users; timing; confirmation significance (local or remote)</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49</a:t>
            </a:fld>
            <a:endParaRPr lang="en-US"/>
          </a:p>
        </p:txBody>
      </p:sp>
    </p:spTree>
    <p:custDataLst>
      <p:tags r:id="rId1"/>
    </p:custDataLst>
    <p:extLst>
      <p:ext uri="{BB962C8B-B14F-4D97-AF65-F5344CB8AC3E}">
        <p14:creationId xmlns:p14="http://schemas.microsoft.com/office/powerpoint/2010/main" val="374978141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Background</a:t>
            </a:r>
            <a:endParaRPr lang="en-US" dirty="0"/>
          </a:p>
        </p:txBody>
      </p:sp>
      <p:sp>
        <p:nvSpPr>
          <p:cNvPr id="6147" name="Rectangle 3"/>
          <p:cNvSpPr>
            <a:spLocks noGrp="1" noChangeArrowheads="1"/>
          </p:cNvSpPr>
          <p:nvPr>
            <p:ph idx="1"/>
          </p:nvPr>
        </p:nvSpPr>
        <p:spPr/>
        <p:txBody>
          <a:bodyPr/>
          <a:lstStyle/>
          <a:p>
            <a:r>
              <a:rPr lang="en-US"/>
              <a:t>Why do we use networked systems?</a:t>
            </a:r>
          </a:p>
          <a:p>
            <a:pPr lvl="1"/>
            <a:r>
              <a:rPr lang="en-US"/>
              <a:t>To facilitate the sharing of resources</a:t>
            </a:r>
          </a:p>
          <a:p>
            <a:pPr lvl="2"/>
            <a:r>
              <a:rPr lang="en-US"/>
              <a:t>Printers</a:t>
            </a:r>
          </a:p>
          <a:p>
            <a:pPr lvl="2"/>
            <a:r>
              <a:rPr lang="en-US"/>
              <a:t>Disk/Tape drives</a:t>
            </a:r>
          </a:p>
          <a:p>
            <a:pPr lvl="2"/>
            <a:r>
              <a:rPr lang="en-US"/>
              <a:t>Computational Power</a:t>
            </a:r>
          </a:p>
          <a:p>
            <a:pPr lvl="2"/>
            <a:r>
              <a:rPr lang="en-US"/>
              <a:t>Data Sets</a:t>
            </a:r>
          </a:p>
          <a:p>
            <a:pPr lvl="1"/>
            <a:r>
              <a:rPr lang="en-US"/>
              <a:t>To permit the distribution of workload</a:t>
            </a:r>
          </a:p>
          <a:p>
            <a:pPr lvl="2"/>
            <a:r>
              <a:rPr lang="en-US"/>
              <a:t>Concurrent/parallel computing</a:t>
            </a:r>
          </a:p>
          <a:p>
            <a:pPr lvl="2"/>
            <a:r>
              <a:rPr lang="en-US"/>
              <a:t>Client-server computing</a:t>
            </a:r>
          </a:p>
          <a:p>
            <a:pPr lvl="2"/>
            <a:r>
              <a:rPr lang="en-US"/>
              <a:t>Fault tolerance</a:t>
            </a:r>
          </a:p>
          <a:p>
            <a:pPr lvl="1"/>
            <a:r>
              <a:rPr lang="en-US"/>
              <a:t>To facilitate the transfer of information</a:t>
            </a:r>
          </a:p>
          <a:p>
            <a:pPr lvl="2"/>
            <a:r>
              <a:rPr lang="en-US"/>
              <a:t>Database transactions</a:t>
            </a:r>
          </a:p>
          <a:p>
            <a:pPr lvl="2"/>
            <a:r>
              <a:rPr lang="en-US"/>
              <a:t>Electronic mail</a:t>
            </a:r>
          </a:p>
          <a:p>
            <a:pPr lvl="2"/>
            <a:r>
              <a:rPr lang="en-US"/>
              <a:t>Networked distribution of data -- archives</a:t>
            </a:r>
            <a:endParaRPr lang="en-US" dirty="0"/>
          </a:p>
        </p:txBody>
      </p:sp>
      <p:sp>
        <p:nvSpPr>
          <p:cNvPr id="22533" name="Slide Number Placeholder 4"/>
          <p:cNvSpPr>
            <a:spLocks noGrp="1"/>
          </p:cNvSpPr>
          <p:nvPr>
            <p:ph type="sldNum" sz="quarter" idx="10"/>
          </p:nvPr>
        </p:nvSpPr>
        <p:spPr/>
        <p:txBody>
          <a:bodyPr/>
          <a:lstStyle/>
          <a:p>
            <a:fld id="{909F7DC0-B7D6-4EE6-BFF0-E6DA84631607}" type="slidenum">
              <a:rPr lang="en-US" smtClean="0"/>
              <a:pPr/>
              <a:t>5</a:t>
            </a:fld>
            <a:endParaRPr lang="en-US"/>
          </a:p>
        </p:txBody>
      </p:sp>
    </p:spTree>
    <p:custDataLst>
      <p:tags r:id="rId1"/>
    </p:custDataLst>
    <p:extLst>
      <p:ext uri="{BB962C8B-B14F-4D97-AF65-F5344CB8AC3E}">
        <p14:creationId xmlns:p14="http://schemas.microsoft.com/office/powerpoint/2010/main" val="174193555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The Transport Layer</a:t>
            </a:r>
          </a:p>
        </p:txBody>
      </p:sp>
      <p:sp>
        <p:nvSpPr>
          <p:cNvPr id="34819" name="Rectangle 3"/>
          <p:cNvSpPr>
            <a:spLocks noGrp="1" noChangeArrowheads="1"/>
          </p:cNvSpPr>
          <p:nvPr>
            <p:ph idx="1"/>
          </p:nvPr>
        </p:nvSpPr>
        <p:spPr/>
        <p:txBody>
          <a:bodyPr/>
          <a:lstStyle/>
          <a:p>
            <a:pPr lvl="1"/>
            <a:r>
              <a:rPr lang="en-US" altLang="en-US"/>
              <a:t>Connection Management</a:t>
            </a:r>
          </a:p>
          <a:p>
            <a:pPr lvl="2"/>
            <a:r>
              <a:rPr lang="en-US" altLang="en-US"/>
              <a:t>Needs to be responsible for connection establishment and termination (for connection oriented services)</a:t>
            </a:r>
          </a:p>
          <a:p>
            <a:pPr lvl="2"/>
            <a:r>
              <a:rPr lang="en-US" altLang="en-US"/>
              <a:t>A symmetric and an asymmetric service should be provided</a:t>
            </a:r>
          </a:p>
          <a:p>
            <a:pPr lvl="2"/>
            <a:r>
              <a:rPr lang="en-US" altLang="en-US"/>
              <a:t>Termination can be abrupt or graceful</a:t>
            </a:r>
          </a:p>
          <a:p>
            <a:pPr lvl="1"/>
            <a:r>
              <a:rPr lang="en-US" altLang="en-US"/>
              <a:t>Expedited Delivery</a:t>
            </a:r>
          </a:p>
          <a:p>
            <a:pPr lvl="2"/>
            <a:r>
              <a:rPr lang="en-US" altLang="en-US"/>
              <a:t>This permits data to supersede the transport of data in the local agents queue</a:t>
            </a:r>
          </a:p>
          <a:p>
            <a:pPr lvl="1"/>
            <a:r>
              <a:rPr lang="en-US" altLang="en-US"/>
              <a:t>Status Reporting</a:t>
            </a:r>
          </a:p>
          <a:p>
            <a:pPr lvl="2"/>
            <a:r>
              <a:rPr lang="en-US" altLang="en-US"/>
              <a:t>Performance characteristics (throughput, mean delay); addresses (network, transport); class of protocol in use; current timer values; state of protocol “machine” supporting a connection; degradation in requested quality of service</a:t>
            </a:r>
          </a:p>
          <a:p>
            <a:pPr lvl="1"/>
            <a:r>
              <a:rPr lang="en-US" altLang="en-US"/>
              <a:t>Security  - Of course, another fine service</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50</a:t>
            </a:fld>
            <a:endParaRPr lang="en-US"/>
          </a:p>
        </p:txBody>
      </p:sp>
    </p:spTree>
    <p:custDataLst>
      <p:tags r:id="rId1"/>
    </p:custDataLst>
    <p:extLst>
      <p:ext uri="{BB962C8B-B14F-4D97-AF65-F5344CB8AC3E}">
        <p14:creationId xmlns:p14="http://schemas.microsoft.com/office/powerpoint/2010/main" val="263945655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Transport Layer</a:t>
            </a:r>
          </a:p>
        </p:txBody>
      </p:sp>
      <p:sp>
        <p:nvSpPr>
          <p:cNvPr id="35843" name="Rectangle 3"/>
          <p:cNvSpPr>
            <a:spLocks noGrp="1" noChangeArrowheads="1"/>
          </p:cNvSpPr>
          <p:nvPr>
            <p:ph idx="1"/>
          </p:nvPr>
        </p:nvSpPr>
        <p:spPr/>
        <p:txBody>
          <a:bodyPr/>
          <a:lstStyle/>
          <a:p>
            <a:r>
              <a:rPr lang="en-US" altLang="en-US"/>
              <a:t>User Datagram Protocol</a:t>
            </a:r>
          </a:p>
          <a:p>
            <a:pPr lvl="1"/>
            <a:r>
              <a:rPr lang="en-US" altLang="en-US"/>
              <a:t>Recall that the IP protocol provides a connectionless datagram service to users with no implicit error or flow control mechanism</a:t>
            </a:r>
          </a:p>
          <a:p>
            <a:pPr lvl="1"/>
            <a:r>
              <a:rPr lang="en-US" altLang="en-US"/>
              <a:t>To permit users to use this level of service, the User Datagram Protocol (UDP) was established</a:t>
            </a:r>
          </a:p>
          <a:p>
            <a:pPr lvl="3"/>
            <a:r>
              <a:rPr lang="en-US" altLang="en-US"/>
              <a:t>This User Datagram  Protocol  (UDP)  is  defined  to  make  available  a datagram  mode  of  packet-switched  computer   communication  in  the environment  of  an  interconnected  set  of  computer  networks.   This protocol  assumes  that the Internet  Protocol  (IP) is used as the underlying protocol.</a:t>
            </a:r>
          </a:p>
          <a:p>
            <a:pPr lvl="3"/>
            <a:r>
              <a:rPr lang="en-US" altLang="en-US"/>
              <a:t>This protocol  provides  a procedure  for application  programs  to send messages  to other programs  with a minimum  of protocol mechanism.  The protocol  is transaction oriented, and delivery and duplicate protection are not guaranteed.  </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51</a:t>
            </a:fld>
            <a:endParaRPr lang="en-US"/>
          </a:p>
        </p:txBody>
      </p:sp>
    </p:spTree>
    <p:custDataLst>
      <p:tags r:id="rId1"/>
    </p:custDataLst>
    <p:extLst>
      <p:ext uri="{BB962C8B-B14F-4D97-AF65-F5344CB8AC3E}">
        <p14:creationId xmlns:p14="http://schemas.microsoft.com/office/powerpoint/2010/main" val="130395131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Transport Layer</a:t>
            </a:r>
          </a:p>
        </p:txBody>
      </p:sp>
      <p:sp>
        <p:nvSpPr>
          <p:cNvPr id="36867" name="Rectangle 3"/>
          <p:cNvSpPr>
            <a:spLocks noGrp="1" noChangeArrowheads="1"/>
          </p:cNvSpPr>
          <p:nvPr>
            <p:ph idx="1"/>
          </p:nvPr>
        </p:nvSpPr>
        <p:spPr/>
        <p:txBody>
          <a:bodyPr/>
          <a:lstStyle/>
          <a:p>
            <a:r>
              <a:rPr lang="en-US" altLang="en-US" dirty="0"/>
              <a:t>A UDP Protocol Data Unit:</a:t>
            </a:r>
          </a:p>
          <a:p>
            <a:endParaRPr lang="en-US" altLang="en-US" dirty="0"/>
          </a:p>
          <a:p>
            <a:endParaRPr lang="en-US" altLang="en-US" dirty="0"/>
          </a:p>
          <a:p>
            <a:pPr lvl="2"/>
            <a:endParaRPr lang="en-US" altLang="en-US" dirty="0"/>
          </a:p>
          <a:p>
            <a:pPr lvl="2"/>
            <a:r>
              <a:rPr lang="en-US" altLang="en-US" dirty="0"/>
              <a:t>Source Port- an optional field, when meaningful it indicates the port of the sending process, and may be assume to be the port to which a reply should be sent. If not used, a value of zero is indicated</a:t>
            </a:r>
          </a:p>
          <a:p>
            <a:pPr lvl="2"/>
            <a:r>
              <a:rPr lang="en-US" altLang="en-US" dirty="0"/>
              <a:t>Destination Port - has meaning within the context of a particular internet destination address</a:t>
            </a:r>
          </a:p>
          <a:p>
            <a:pPr lvl="2"/>
            <a:r>
              <a:rPr lang="en-US" altLang="en-US" dirty="0"/>
              <a:t>Length - is number of octets of the user datagram including the header</a:t>
            </a:r>
          </a:p>
          <a:p>
            <a:pPr lvl="2"/>
            <a:r>
              <a:rPr lang="en-US" altLang="en-US" dirty="0"/>
              <a:t>Checksum is 16-bit one complement of the one’s complement sum of a pseudo header of IP layer info and UDP header info. </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52</a:t>
            </a:fld>
            <a:endParaRPr lang="en-US"/>
          </a:p>
        </p:txBody>
      </p:sp>
      <p:grpSp>
        <p:nvGrpSpPr>
          <p:cNvPr id="36868" name="Group 11"/>
          <p:cNvGrpSpPr>
            <a:grpSpLocks/>
          </p:cNvGrpSpPr>
          <p:nvPr/>
        </p:nvGrpSpPr>
        <p:grpSpPr bwMode="auto">
          <a:xfrm>
            <a:off x="2833309" y="1785938"/>
            <a:ext cx="3962703" cy="1227832"/>
            <a:chOff x="1874" y="1308"/>
            <a:chExt cx="2621" cy="825"/>
          </a:xfrm>
        </p:grpSpPr>
        <p:sp>
          <p:nvSpPr>
            <p:cNvPr id="36870" name="Rectangle 4"/>
            <p:cNvSpPr>
              <a:spLocks noChangeArrowheads="1"/>
            </p:cNvSpPr>
            <p:nvPr/>
          </p:nvSpPr>
          <p:spPr bwMode="auto">
            <a:xfrm>
              <a:off x="1878" y="1308"/>
              <a:ext cx="2613" cy="811"/>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endParaRPr lang="en-US" altLang="en-US" sz="1700"/>
            </a:p>
          </p:txBody>
        </p:sp>
        <p:sp>
          <p:nvSpPr>
            <p:cNvPr id="36871" name="Line 5"/>
            <p:cNvSpPr>
              <a:spLocks noChangeShapeType="1"/>
            </p:cNvSpPr>
            <p:nvPr/>
          </p:nvSpPr>
          <p:spPr bwMode="auto">
            <a:xfrm>
              <a:off x="1874" y="1509"/>
              <a:ext cx="262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6"/>
            <p:cNvSpPr>
              <a:spLocks noChangeShapeType="1"/>
            </p:cNvSpPr>
            <p:nvPr/>
          </p:nvSpPr>
          <p:spPr bwMode="auto">
            <a:xfrm>
              <a:off x="1874" y="1919"/>
              <a:ext cx="262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Rectangle 7"/>
            <p:cNvSpPr>
              <a:spLocks noChangeArrowheads="1"/>
            </p:cNvSpPr>
            <p:nvPr/>
          </p:nvSpPr>
          <p:spPr bwMode="auto">
            <a:xfrm>
              <a:off x="2573" y="1320"/>
              <a:ext cx="114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838" tIns="47625" rIns="96838" bIns="47625">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300"/>
                <a:t>Source Port (16 bits)</a:t>
              </a:r>
            </a:p>
          </p:txBody>
        </p:sp>
        <p:sp>
          <p:nvSpPr>
            <p:cNvPr id="36874" name="Rectangle 8"/>
            <p:cNvSpPr>
              <a:spLocks noChangeArrowheads="1"/>
            </p:cNvSpPr>
            <p:nvPr/>
          </p:nvSpPr>
          <p:spPr bwMode="auto">
            <a:xfrm>
              <a:off x="2463" y="1525"/>
              <a:ext cx="134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838" tIns="47625" rIns="96838" bIns="47625">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300"/>
                <a:t>Destination Port (16 bits)</a:t>
              </a:r>
            </a:p>
          </p:txBody>
        </p:sp>
        <p:sp>
          <p:nvSpPr>
            <p:cNvPr id="36875" name="Rectangle 9"/>
            <p:cNvSpPr>
              <a:spLocks noChangeArrowheads="1"/>
            </p:cNvSpPr>
            <p:nvPr/>
          </p:nvSpPr>
          <p:spPr bwMode="auto">
            <a:xfrm>
              <a:off x="2707" y="1729"/>
              <a:ext cx="8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838" tIns="47625" rIns="96838" bIns="47625">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300"/>
                <a:t>Length (16 bits)</a:t>
              </a:r>
            </a:p>
          </p:txBody>
        </p:sp>
        <p:sp>
          <p:nvSpPr>
            <p:cNvPr id="36876" name="Rectangle 10"/>
            <p:cNvSpPr>
              <a:spLocks noChangeArrowheads="1"/>
            </p:cNvSpPr>
            <p:nvPr/>
          </p:nvSpPr>
          <p:spPr bwMode="auto">
            <a:xfrm>
              <a:off x="2607" y="1934"/>
              <a:ext cx="108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838" tIns="47625" rIns="96838" bIns="47625">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300"/>
                <a:t>Checksum (16 bits)</a:t>
              </a:r>
            </a:p>
          </p:txBody>
        </p:sp>
      </p:grpSp>
      <p:sp>
        <p:nvSpPr>
          <p:cNvPr id="36869" name="Line 12"/>
          <p:cNvSpPr>
            <a:spLocks noChangeShapeType="1"/>
          </p:cNvSpPr>
          <p:nvPr/>
        </p:nvSpPr>
        <p:spPr bwMode="auto">
          <a:xfrm>
            <a:off x="2819703" y="2428875"/>
            <a:ext cx="3962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Tree>
    <p:custDataLst>
      <p:tags r:id="rId1"/>
    </p:custDataLst>
    <p:extLst>
      <p:ext uri="{BB962C8B-B14F-4D97-AF65-F5344CB8AC3E}">
        <p14:creationId xmlns:p14="http://schemas.microsoft.com/office/powerpoint/2010/main" val="226438236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Transport Layer</a:t>
            </a:r>
          </a:p>
        </p:txBody>
      </p:sp>
      <p:sp>
        <p:nvSpPr>
          <p:cNvPr id="37891" name="Rectangle 3"/>
          <p:cNvSpPr>
            <a:spLocks noGrp="1" noChangeArrowheads="1"/>
          </p:cNvSpPr>
          <p:nvPr>
            <p:ph idx="1"/>
          </p:nvPr>
        </p:nvSpPr>
        <p:spPr/>
        <p:txBody>
          <a:bodyPr/>
          <a:lstStyle/>
          <a:p>
            <a:r>
              <a:rPr lang="en-US" altLang="en-US"/>
              <a:t>What is a port?</a:t>
            </a:r>
          </a:p>
          <a:p>
            <a:pPr lvl="1"/>
            <a:r>
              <a:rPr lang="en-US" altLang="en-US"/>
              <a:t>As you have seen in the UDP header we have what we call a source and destination port address. These are the addresses used by the transport layer users to permit a transport layer to service multiple users.</a:t>
            </a:r>
          </a:p>
          <a:p>
            <a:pPr lvl="1"/>
            <a:r>
              <a:rPr lang="en-US" altLang="en-US"/>
              <a:t>Ports are used by both TCP and UDP to indicate unique process addresses (similar to ISO service access point or address selector)</a:t>
            </a:r>
          </a:p>
          <a:p>
            <a:pPr lvl="1"/>
            <a:r>
              <a:rPr lang="en-US" altLang="en-US"/>
              <a:t>A fully qualified TCP/IP or UDP/IP address often looks like: 129.101.100.66:25 or 129.101.100.66,15</a:t>
            </a:r>
          </a:p>
          <a:p>
            <a:pPr lvl="1"/>
            <a:r>
              <a:rPr lang="en-US" altLang="en-US"/>
              <a:t>In the above examples, which is a UDP and which is a TCP address?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53</a:t>
            </a:fld>
            <a:endParaRPr lang="en-US"/>
          </a:p>
        </p:txBody>
      </p:sp>
    </p:spTree>
    <p:custDataLst>
      <p:tags r:id="rId1"/>
    </p:custDataLst>
    <p:extLst>
      <p:ext uri="{BB962C8B-B14F-4D97-AF65-F5344CB8AC3E}">
        <p14:creationId xmlns:p14="http://schemas.microsoft.com/office/powerpoint/2010/main" val="368517629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Transport Layer</a:t>
            </a:r>
          </a:p>
        </p:txBody>
      </p:sp>
      <p:sp>
        <p:nvSpPr>
          <p:cNvPr id="38915" name="Rectangle 3"/>
          <p:cNvSpPr>
            <a:spLocks noGrp="1" noChangeArrowheads="1"/>
          </p:cNvSpPr>
          <p:nvPr>
            <p:ph idx="1"/>
          </p:nvPr>
        </p:nvSpPr>
        <p:spPr/>
        <p:txBody>
          <a:bodyPr/>
          <a:lstStyle/>
          <a:p>
            <a:r>
              <a:rPr lang="en-US" altLang="en-US"/>
              <a:t>UDP User (Interface Services)</a:t>
            </a:r>
          </a:p>
          <a:p>
            <a:pPr lvl="1"/>
            <a:r>
              <a:rPr lang="en-US" altLang="en-US"/>
              <a:t>the creation of new receive ports,</a:t>
            </a:r>
          </a:p>
          <a:p>
            <a:pPr lvl="1"/>
            <a:r>
              <a:rPr lang="en-US" altLang="en-US"/>
              <a:t>receive operations on the receive ports that return the data octets and an indication of source port and source address,</a:t>
            </a:r>
          </a:p>
          <a:p>
            <a:pPr lvl="1"/>
            <a:r>
              <a:rPr lang="en-US" altLang="en-US"/>
              <a:t>an operation that allows a datagram to be sent, specifying the data, source and destination ports and addresses to be sent.</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54</a:t>
            </a:fld>
            <a:endParaRPr lang="en-US"/>
          </a:p>
        </p:txBody>
      </p:sp>
    </p:spTree>
    <p:custDataLst>
      <p:tags r:id="rId1"/>
    </p:custDataLst>
    <p:extLst>
      <p:ext uri="{BB962C8B-B14F-4D97-AF65-F5344CB8AC3E}">
        <p14:creationId xmlns:p14="http://schemas.microsoft.com/office/powerpoint/2010/main" val="238753884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t>Transport Layer</a:t>
            </a:r>
          </a:p>
        </p:txBody>
      </p:sp>
      <p:sp>
        <p:nvSpPr>
          <p:cNvPr id="39939" name="Rectangle 3"/>
          <p:cNvSpPr>
            <a:spLocks noGrp="1" noChangeArrowheads="1"/>
          </p:cNvSpPr>
          <p:nvPr>
            <p:ph idx="1"/>
          </p:nvPr>
        </p:nvSpPr>
        <p:spPr/>
        <p:txBody>
          <a:bodyPr/>
          <a:lstStyle/>
          <a:p>
            <a:r>
              <a:rPr lang="en-US" altLang="en-US"/>
              <a:t>Network Layer (IP) interface</a:t>
            </a:r>
          </a:p>
          <a:p>
            <a:pPr lvl="1"/>
            <a:r>
              <a:rPr lang="en-US" altLang="en-US"/>
              <a:t>The UDP module must be able to determine the source and destination internet addresses and the protocol field from the internet header. One possible UDP/IP interface would return the whole  internet datagram including all of the internet header in response to a receive operation. Such an interface would also allow the UDP to pass a full internet datagram complete with header to the IP to send. The IP would verify certain fields for consistency and compute the internet header checksum.</a:t>
            </a:r>
          </a:p>
          <a:p>
            <a:pPr lvl="1"/>
            <a:r>
              <a:rPr lang="en-US" altLang="en-US"/>
              <a:t>It is protocol #17 (21 octal) when used in conjunction with IP</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55</a:t>
            </a:fld>
            <a:endParaRPr lang="en-US"/>
          </a:p>
        </p:txBody>
      </p:sp>
    </p:spTree>
    <p:custDataLst>
      <p:tags r:id="rId1"/>
    </p:custDataLst>
    <p:extLst>
      <p:ext uri="{BB962C8B-B14F-4D97-AF65-F5344CB8AC3E}">
        <p14:creationId xmlns:p14="http://schemas.microsoft.com/office/powerpoint/2010/main" val="349737422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Transport Layer</a:t>
            </a:r>
          </a:p>
        </p:txBody>
      </p:sp>
      <p:sp>
        <p:nvSpPr>
          <p:cNvPr id="40963" name="Rectangle 3"/>
          <p:cNvSpPr>
            <a:spLocks noGrp="1" noChangeArrowheads="1"/>
          </p:cNvSpPr>
          <p:nvPr>
            <p:ph idx="1"/>
          </p:nvPr>
        </p:nvSpPr>
        <p:spPr/>
        <p:txBody>
          <a:bodyPr/>
          <a:lstStyle/>
          <a:p>
            <a:r>
              <a:rPr lang="en-US" altLang="en-US"/>
              <a:t>The Transmission Control Protocol (TCP)</a:t>
            </a:r>
          </a:p>
          <a:p>
            <a:pPr lvl="1"/>
            <a:r>
              <a:rPr lang="en-US" altLang="en-US"/>
              <a:t>As mentioned previously, the transport layer is at a unique position of being close enough to the network layer and yet high enough to provide full end-to-end connectivity for users. It is a this position that it is logical to provide full end-to-end error and flow control capabilities.</a:t>
            </a:r>
          </a:p>
          <a:p>
            <a:pPr lvl="1"/>
            <a:r>
              <a:rPr lang="en-US" altLang="en-US"/>
              <a:t>The Transmission Control Protocol (TCP) is intended for use as a highly reliable host-to-host protocol between hosts in packet-switched computer communication networks, and in interconnected systems of such networks.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56</a:t>
            </a:fld>
            <a:endParaRPr lang="en-US"/>
          </a:p>
        </p:txBody>
      </p:sp>
    </p:spTree>
    <p:custDataLst>
      <p:tags r:id="rId1"/>
    </p:custDataLst>
    <p:extLst>
      <p:ext uri="{BB962C8B-B14F-4D97-AF65-F5344CB8AC3E}">
        <p14:creationId xmlns:p14="http://schemas.microsoft.com/office/powerpoint/2010/main" val="410628803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Transport Layer</a:t>
            </a:r>
          </a:p>
        </p:txBody>
      </p:sp>
      <p:sp>
        <p:nvSpPr>
          <p:cNvPr id="41987" name="Rectangle 3"/>
          <p:cNvSpPr>
            <a:spLocks noGrp="1" noChangeArrowheads="1"/>
          </p:cNvSpPr>
          <p:nvPr>
            <p:ph idx="1"/>
          </p:nvPr>
        </p:nvSpPr>
        <p:spPr/>
        <p:txBody>
          <a:bodyPr/>
          <a:lstStyle/>
          <a:p>
            <a:r>
              <a:rPr lang="en-US" altLang="en-US"/>
              <a:t>Motivation</a:t>
            </a:r>
          </a:p>
          <a:p>
            <a:pPr lvl="1"/>
            <a:r>
              <a:rPr lang="en-US" altLang="en-US"/>
              <a:t>TCP is a connection-oriented, end-to-end reliable protocol designed to fit into a layered hierarchy of protocols which support multi-network applications. The TCP provides for reliable inter-process communication between pairs of processes in host computers attached to distinct but interconnected computer communication networks. Very few assumptions are made as to the reliability of the communication protocols below the TCP layer. TCP assumes it can obtain a simple, potentially unreliable datagram service from the lower level protocols. In principle, the TCP should be able to operate above a wide spectrum of communication systems ranging from hard-wired connections to packet-switched or circuit-switched networks.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57</a:t>
            </a:fld>
            <a:endParaRPr lang="en-US"/>
          </a:p>
        </p:txBody>
      </p:sp>
    </p:spTree>
    <p:custDataLst>
      <p:tags r:id="rId1"/>
    </p:custDataLst>
    <p:extLst>
      <p:ext uri="{BB962C8B-B14F-4D97-AF65-F5344CB8AC3E}">
        <p14:creationId xmlns:p14="http://schemas.microsoft.com/office/powerpoint/2010/main" val="342551168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Transport Layer</a:t>
            </a:r>
          </a:p>
        </p:txBody>
      </p:sp>
      <p:sp>
        <p:nvSpPr>
          <p:cNvPr id="43011" name="Rectangle 3"/>
          <p:cNvSpPr>
            <a:spLocks noGrp="1" noChangeArrowheads="1"/>
          </p:cNvSpPr>
          <p:nvPr>
            <p:ph idx="1"/>
          </p:nvPr>
        </p:nvSpPr>
        <p:spPr/>
        <p:txBody>
          <a:bodyPr/>
          <a:lstStyle/>
          <a:p>
            <a:r>
              <a:rPr lang="en-US" altLang="en-US"/>
              <a:t>Services Provided:</a:t>
            </a:r>
          </a:p>
          <a:p>
            <a:pPr lvl="1"/>
            <a:r>
              <a:rPr lang="en-US" altLang="en-US"/>
              <a:t>Basic Data Transfer:</a:t>
            </a:r>
          </a:p>
          <a:p>
            <a:pPr lvl="2"/>
            <a:r>
              <a:rPr lang="en-US" altLang="en-US"/>
              <a:t>The TCP is able to transfer a continuous stream of octets in each direction between its users by packaging some number of octets into segments for transmission through the internet system. In general, the TCPs decide when to block and forward data at their own convenience.</a:t>
            </a:r>
          </a:p>
          <a:p>
            <a:pPr lvl="2"/>
            <a:r>
              <a:rPr lang="en-US" altLang="en-US"/>
              <a:t>Sometimes users need to be sure that all the data they have submitted to the TCP has been transmitted. For this purpose a push function is defined. To assure that data submitted to a TCP is actually transmitted the sending user indicates that it should be pushed through to the receiving user. A push causes the TCPs to promptly forward and deliver data up to that point to the receiver. The exact push point might not be visible to the receiving user and the push function does not supply a record boundary marker.</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58</a:t>
            </a:fld>
            <a:endParaRPr lang="en-US"/>
          </a:p>
        </p:txBody>
      </p:sp>
    </p:spTree>
    <p:custDataLst>
      <p:tags r:id="rId1"/>
    </p:custDataLst>
    <p:extLst>
      <p:ext uri="{BB962C8B-B14F-4D97-AF65-F5344CB8AC3E}">
        <p14:creationId xmlns:p14="http://schemas.microsoft.com/office/powerpoint/2010/main" val="156499322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Transport Layer</a:t>
            </a:r>
          </a:p>
        </p:txBody>
      </p:sp>
      <p:sp>
        <p:nvSpPr>
          <p:cNvPr id="44035" name="Rectangle 3"/>
          <p:cNvSpPr>
            <a:spLocks noGrp="1" noChangeArrowheads="1"/>
          </p:cNvSpPr>
          <p:nvPr>
            <p:ph idx="1"/>
          </p:nvPr>
        </p:nvSpPr>
        <p:spPr/>
        <p:txBody>
          <a:bodyPr/>
          <a:lstStyle/>
          <a:p>
            <a:pPr lvl="1"/>
            <a:r>
              <a:rPr lang="en-US" altLang="en-US"/>
              <a:t>Reliability</a:t>
            </a:r>
          </a:p>
          <a:p>
            <a:pPr lvl="2"/>
            <a:r>
              <a:rPr lang="en-US" altLang="en-US"/>
              <a:t>The TCP must recover from data that is damaged, lost, duplicated, or    delivered out of order by the internet communication system.  This is achieved by assigning a sequence number to each octet transmitted, and requiring a positive acknowledgment (ACK) from the receiving TCP.  If the ACK is not received within a timeout interval, the data is retransmitted.  At the receiver, the sequence numbers are used to correctly order segments that may be received out of order and to eliminate duplicates.  Damage is handled by adding a checksum to each segment transmitted, checking it at the receiver, and discarding damaged segments.</a:t>
            </a:r>
          </a:p>
          <a:p>
            <a:pPr lvl="2"/>
            <a:r>
              <a:rPr lang="en-US" altLang="en-US"/>
              <a:t>As long as the TCPs continue to function properly and the internet system does not become completely partitioned, no transmission errors will affect the correct delivery of data.  TCP recovers from internet communication system errors.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59</a:t>
            </a:fld>
            <a:endParaRPr lang="en-US"/>
          </a:p>
        </p:txBody>
      </p:sp>
    </p:spTree>
    <p:custDataLst>
      <p:tags r:id="rId1"/>
    </p:custDataLst>
    <p:extLst>
      <p:ext uri="{BB962C8B-B14F-4D97-AF65-F5344CB8AC3E}">
        <p14:creationId xmlns:p14="http://schemas.microsoft.com/office/powerpoint/2010/main" val="3965289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Background</a:t>
            </a:r>
            <a:endParaRPr lang="en-US" dirty="0"/>
          </a:p>
        </p:txBody>
      </p:sp>
      <p:sp>
        <p:nvSpPr>
          <p:cNvPr id="23554" name="Rectangle 3"/>
          <p:cNvSpPr>
            <a:spLocks noGrp="1" noChangeArrowheads="1"/>
          </p:cNvSpPr>
          <p:nvPr>
            <p:ph idx="1"/>
          </p:nvPr>
        </p:nvSpPr>
        <p:spPr/>
        <p:txBody>
          <a:bodyPr/>
          <a:lstStyle/>
          <a:p>
            <a:r>
              <a:rPr lang="en-US"/>
              <a:t>How do data networks work?</a:t>
            </a:r>
          </a:p>
          <a:p>
            <a:pPr lvl="1"/>
            <a:r>
              <a:rPr lang="en-US"/>
              <a:t>Systems communicate over a shared communication medium according to an agreed upon convention (standard).</a:t>
            </a:r>
          </a:p>
          <a:p>
            <a:pPr lvl="1"/>
            <a:r>
              <a:rPr lang="en-US"/>
              <a:t>Several sets of standards currently exist: </a:t>
            </a:r>
          </a:p>
          <a:p>
            <a:pPr lvl="2"/>
            <a:r>
              <a:rPr lang="en-US"/>
              <a:t>DoD: TCP/IP</a:t>
            </a:r>
          </a:p>
          <a:p>
            <a:pPr lvl="2"/>
            <a:r>
              <a:rPr lang="en-US"/>
              <a:t>ISO: OSI model</a:t>
            </a:r>
          </a:p>
          <a:p>
            <a:pPr lvl="2"/>
            <a:r>
              <a:rPr lang="en-US"/>
              <a:t>Commercial: SNA, IPX, X.25, ...</a:t>
            </a:r>
          </a:p>
          <a:p>
            <a:pPr lvl="2"/>
            <a:r>
              <a:rPr lang="en-US"/>
              <a:t>Proprietary</a:t>
            </a:r>
          </a:p>
          <a:p>
            <a:pPr lvl="1"/>
            <a:r>
              <a:rPr lang="en-US"/>
              <a:t>In this course we will basically follow the seven layer approach defined by ISO with additional emphasis on the DoD hierarchy.</a:t>
            </a:r>
            <a:endParaRPr lang="en-US" dirty="0"/>
          </a:p>
        </p:txBody>
      </p:sp>
      <p:sp>
        <p:nvSpPr>
          <p:cNvPr id="23557" name="Slide Number Placeholder 4"/>
          <p:cNvSpPr>
            <a:spLocks noGrp="1"/>
          </p:cNvSpPr>
          <p:nvPr>
            <p:ph type="sldNum" sz="quarter" idx="10"/>
          </p:nvPr>
        </p:nvSpPr>
        <p:spPr/>
        <p:txBody>
          <a:bodyPr/>
          <a:lstStyle/>
          <a:p>
            <a:fld id="{AE899DFE-4B84-448F-9C95-07192FE45E57}" type="slidenum">
              <a:rPr lang="en-US" smtClean="0"/>
              <a:pPr/>
              <a:t>6</a:t>
            </a:fld>
            <a:endParaRPr lang="en-US"/>
          </a:p>
        </p:txBody>
      </p:sp>
    </p:spTree>
    <p:custDataLst>
      <p:tags r:id="rId1"/>
    </p:custDataLst>
    <p:extLst>
      <p:ext uri="{BB962C8B-B14F-4D97-AF65-F5344CB8AC3E}">
        <p14:creationId xmlns:p14="http://schemas.microsoft.com/office/powerpoint/2010/main" val="3780358485"/>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Transport Layer</a:t>
            </a:r>
          </a:p>
        </p:txBody>
      </p:sp>
      <p:sp>
        <p:nvSpPr>
          <p:cNvPr id="45059" name="Rectangle 3"/>
          <p:cNvSpPr>
            <a:spLocks noGrp="1" noChangeArrowheads="1"/>
          </p:cNvSpPr>
          <p:nvPr>
            <p:ph idx="1"/>
          </p:nvPr>
        </p:nvSpPr>
        <p:spPr/>
        <p:txBody>
          <a:bodyPr/>
          <a:lstStyle/>
          <a:p>
            <a:pPr lvl="1"/>
            <a:r>
              <a:rPr lang="en-US" altLang="en-US"/>
              <a:t>Flow Control</a:t>
            </a:r>
          </a:p>
          <a:p>
            <a:pPr lvl="2"/>
            <a:r>
              <a:rPr lang="en-US" altLang="en-US"/>
              <a:t>TCP provides a means for the receiver to govern the amount of data sent by the sender.  This is achieved by returning a "window" with    every ACK indicating a range of acceptable sequence numbers beyond the last segment successfully received.  The window indicates an allowed number of octets that the sender may transmit before receiving further permission.</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60</a:t>
            </a:fld>
            <a:endParaRPr lang="en-US"/>
          </a:p>
        </p:txBody>
      </p:sp>
    </p:spTree>
    <p:custDataLst>
      <p:tags r:id="rId1"/>
    </p:custDataLst>
    <p:extLst>
      <p:ext uri="{BB962C8B-B14F-4D97-AF65-F5344CB8AC3E}">
        <p14:creationId xmlns:p14="http://schemas.microsoft.com/office/powerpoint/2010/main" val="380672073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Transport Layer</a:t>
            </a:r>
          </a:p>
        </p:txBody>
      </p:sp>
      <p:sp>
        <p:nvSpPr>
          <p:cNvPr id="46083" name="Rectangle 3"/>
          <p:cNvSpPr>
            <a:spLocks noGrp="1" noChangeArrowheads="1"/>
          </p:cNvSpPr>
          <p:nvPr>
            <p:ph idx="1"/>
          </p:nvPr>
        </p:nvSpPr>
        <p:spPr/>
        <p:txBody>
          <a:bodyPr/>
          <a:lstStyle/>
          <a:p>
            <a:pPr lvl="1"/>
            <a:r>
              <a:rPr lang="en-US" altLang="en-US"/>
              <a:t>Multiplexing</a:t>
            </a:r>
          </a:p>
          <a:p>
            <a:pPr lvl="2"/>
            <a:r>
              <a:rPr lang="en-US" altLang="en-US"/>
              <a:t>To allow for many processes within a single Host to use TCP communication facilities simultaneously, the TCP provides a set of addresses or ports within each host.  Concatenated with the network and host addresses from the internet communication layer, this forms a socket.  A pair of sockets uniquely identifies each connection. That is, a socket may be simultaneously used in multiple connections.</a:t>
            </a:r>
          </a:p>
          <a:p>
            <a:pPr lvl="2"/>
            <a:r>
              <a:rPr lang="en-US" altLang="en-US"/>
              <a:t>The binding of ports to processes is handled independently by each Host.  However, it proves useful to attach frequently used processes (e.g., a "logger" or timesharing service) to fixed sockets which are  made known to the public.  These services can then be accessed  through the known addresses.  Establishing and learning the port  addresses of other processes may involve more dynamic mechanisms.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61</a:t>
            </a:fld>
            <a:endParaRPr lang="en-US"/>
          </a:p>
        </p:txBody>
      </p:sp>
    </p:spTree>
    <p:custDataLst>
      <p:tags r:id="rId1"/>
    </p:custDataLst>
    <p:extLst>
      <p:ext uri="{BB962C8B-B14F-4D97-AF65-F5344CB8AC3E}">
        <p14:creationId xmlns:p14="http://schemas.microsoft.com/office/powerpoint/2010/main" val="239497339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Transport Layer</a:t>
            </a:r>
          </a:p>
        </p:txBody>
      </p:sp>
      <p:sp>
        <p:nvSpPr>
          <p:cNvPr id="47107" name="Rectangle 3"/>
          <p:cNvSpPr>
            <a:spLocks noGrp="1" noChangeArrowheads="1"/>
          </p:cNvSpPr>
          <p:nvPr>
            <p:ph idx="1"/>
          </p:nvPr>
        </p:nvSpPr>
        <p:spPr/>
        <p:txBody>
          <a:bodyPr/>
          <a:lstStyle/>
          <a:p>
            <a:pPr lvl="1"/>
            <a:r>
              <a:rPr lang="en-US" altLang="en-US"/>
              <a:t>Connections</a:t>
            </a:r>
          </a:p>
          <a:p>
            <a:pPr lvl="2"/>
            <a:r>
              <a:rPr lang="en-US" altLang="en-US"/>
              <a:t>The reliability and flow control mechanisms described above require that TCPs initialize and maintain certain status information for each data stream.  The combination of this information, including sockets, sequence numbers, and window sizes, is called a connection. Each connection is uniquely specified by a pair of sockets identifying its two sides.</a:t>
            </a:r>
          </a:p>
          <a:p>
            <a:pPr lvl="2"/>
            <a:r>
              <a:rPr lang="en-US" altLang="en-US"/>
              <a:t>When two processes wish to communicate, their TCP's must first establish a connection (initialize the status information on each side).  When their communication is complete, the connection is terminated or closed to free the resources for other uses.</a:t>
            </a:r>
          </a:p>
          <a:p>
            <a:pPr lvl="2"/>
            <a:r>
              <a:rPr lang="en-US" altLang="en-US"/>
              <a:t>Since connections must be established between unreliable hosts and over the unreliable internet communication system, a handshake mechanism with clock-based sequence numbers is used to avoid erroneous initialization of connections.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62</a:t>
            </a:fld>
            <a:endParaRPr lang="en-US"/>
          </a:p>
        </p:txBody>
      </p:sp>
    </p:spTree>
    <p:custDataLst>
      <p:tags r:id="rId1"/>
    </p:custDataLst>
    <p:extLst>
      <p:ext uri="{BB962C8B-B14F-4D97-AF65-F5344CB8AC3E}">
        <p14:creationId xmlns:p14="http://schemas.microsoft.com/office/powerpoint/2010/main" val="153326650"/>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Transport Layer</a:t>
            </a:r>
          </a:p>
        </p:txBody>
      </p:sp>
      <p:sp>
        <p:nvSpPr>
          <p:cNvPr id="48131" name="Rectangle 3"/>
          <p:cNvSpPr>
            <a:spLocks noGrp="1" noChangeArrowheads="1"/>
          </p:cNvSpPr>
          <p:nvPr>
            <p:ph idx="1"/>
          </p:nvPr>
        </p:nvSpPr>
        <p:spPr/>
        <p:txBody>
          <a:bodyPr/>
          <a:lstStyle/>
          <a:p>
            <a:pPr lvl="1"/>
            <a:r>
              <a:rPr lang="en-US" altLang="en-US"/>
              <a:t>Precedence and Security</a:t>
            </a:r>
          </a:p>
          <a:p>
            <a:pPr lvl="2"/>
            <a:r>
              <a:rPr lang="en-US" altLang="en-US"/>
              <a:t>The users of TCP may indicate the security and precedence of their communication.  Provision is made for default values to be used when these features are not needed.</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63</a:t>
            </a:fld>
            <a:endParaRPr lang="en-US"/>
          </a:p>
        </p:txBody>
      </p:sp>
    </p:spTree>
    <p:custDataLst>
      <p:tags r:id="rId1"/>
    </p:custDataLst>
    <p:extLst>
      <p:ext uri="{BB962C8B-B14F-4D97-AF65-F5344CB8AC3E}">
        <p14:creationId xmlns:p14="http://schemas.microsoft.com/office/powerpoint/2010/main" val="1493865244"/>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Transport Layer</a:t>
            </a:r>
          </a:p>
        </p:txBody>
      </p:sp>
      <p:sp>
        <p:nvSpPr>
          <p:cNvPr id="49155" name="Rectangle 3"/>
          <p:cNvSpPr>
            <a:spLocks noGrp="1" noChangeArrowheads="1"/>
          </p:cNvSpPr>
          <p:nvPr>
            <p:ph idx="1"/>
          </p:nvPr>
        </p:nvSpPr>
        <p:spPr/>
        <p:txBody>
          <a:bodyPr/>
          <a:lstStyle/>
          <a:p>
            <a:r>
              <a:rPr lang="en-US" altLang="en-US"/>
              <a:t>Service Primitives:</a:t>
            </a:r>
          </a:p>
          <a:p>
            <a:pPr lvl="2"/>
            <a:r>
              <a:rPr lang="en-US" altLang="en-US"/>
              <a:t>UNSPECIFIED_PASSIVE_OPEN (Request by server)</a:t>
            </a:r>
          </a:p>
          <a:p>
            <a:pPr lvl="3"/>
            <a:r>
              <a:rPr lang="en-US" altLang="en-US"/>
              <a:t>Source Port, Timeout, Timeout-Action, Precedence, Security Range</a:t>
            </a:r>
          </a:p>
          <a:p>
            <a:pPr lvl="2"/>
            <a:r>
              <a:rPr lang="en-US" altLang="en-US"/>
              <a:t>FULL_PASSIVE_OPEN (Request by server)</a:t>
            </a:r>
          </a:p>
          <a:p>
            <a:pPr lvl="3"/>
            <a:r>
              <a:rPr lang="en-US" altLang="en-US"/>
              <a:t>Local Connection Name , Timeout, Timeout-Action, Precedence, Security Range</a:t>
            </a:r>
          </a:p>
          <a:p>
            <a:pPr lvl="2"/>
            <a:r>
              <a:rPr lang="en-US" altLang="en-US"/>
              <a:t>ACTIVE_OPEN (Request by client)</a:t>
            </a:r>
          </a:p>
          <a:p>
            <a:pPr lvl="3"/>
            <a:r>
              <a:rPr lang="en-US" altLang="en-US"/>
              <a:t>Source Port, Destination Port, Destination Address, Timeout, Timeout-Action, Precedence, Security Range</a:t>
            </a:r>
          </a:p>
          <a:p>
            <a:pPr lvl="2"/>
            <a:r>
              <a:rPr lang="en-US" altLang="en-US"/>
              <a:t>ACTIVE_OPEN_WITH_DATA (Request by client)</a:t>
            </a:r>
          </a:p>
          <a:p>
            <a:pPr lvl="3"/>
            <a:r>
              <a:rPr lang="en-US" altLang="en-US"/>
              <a:t>Source Port, Destination Port, Destination Address, Data, Data Length, Push Flag, Urgent Flag, Timeout, Timeout-Action, Precedence, Security Range</a:t>
            </a:r>
          </a:p>
          <a:p>
            <a:pPr lvl="2"/>
            <a:r>
              <a:rPr lang="en-US" altLang="en-US"/>
              <a:t>OPEN_ID (Local Response to Client)</a:t>
            </a:r>
          </a:p>
          <a:p>
            <a:pPr lvl="3"/>
            <a:r>
              <a:rPr lang="en-US" altLang="en-US"/>
              <a:t>Local Connection Name, Source Port, Destination Port/Address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64</a:t>
            </a:fld>
            <a:endParaRPr lang="en-US"/>
          </a:p>
        </p:txBody>
      </p:sp>
    </p:spTree>
    <p:custDataLst>
      <p:tags r:id="rId1"/>
    </p:custDataLst>
    <p:extLst>
      <p:ext uri="{BB962C8B-B14F-4D97-AF65-F5344CB8AC3E}">
        <p14:creationId xmlns:p14="http://schemas.microsoft.com/office/powerpoint/2010/main" val="3756697405"/>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t>Transport Layer</a:t>
            </a:r>
          </a:p>
        </p:txBody>
      </p:sp>
      <p:sp>
        <p:nvSpPr>
          <p:cNvPr id="50179" name="Rectangle 3"/>
          <p:cNvSpPr>
            <a:spLocks noGrp="1" noChangeArrowheads="1"/>
          </p:cNvSpPr>
          <p:nvPr>
            <p:ph idx="1"/>
          </p:nvPr>
        </p:nvSpPr>
        <p:spPr/>
        <p:txBody>
          <a:bodyPr/>
          <a:lstStyle/>
          <a:p>
            <a:pPr lvl="2"/>
            <a:r>
              <a:rPr lang="en-US" altLang="en-US"/>
              <a:t>OPEN_SUCCESS (Confirm to Client)</a:t>
            </a:r>
          </a:p>
          <a:p>
            <a:pPr lvl="3"/>
            <a:r>
              <a:rPr lang="en-US" altLang="en-US"/>
              <a:t>Local Connection Name</a:t>
            </a:r>
          </a:p>
          <a:p>
            <a:pPr lvl="2"/>
            <a:r>
              <a:rPr lang="en-US" altLang="en-US"/>
              <a:t>OPEN_FAILURE (Confirm to Client)</a:t>
            </a:r>
          </a:p>
          <a:p>
            <a:pPr lvl="3"/>
            <a:r>
              <a:rPr lang="en-US" altLang="en-US"/>
              <a:t>Local Connection Name</a:t>
            </a:r>
          </a:p>
          <a:p>
            <a:pPr lvl="2"/>
            <a:r>
              <a:rPr lang="en-US" altLang="en-US"/>
              <a:t>SEND (Request from client/server)</a:t>
            </a:r>
          </a:p>
          <a:p>
            <a:pPr lvl="3"/>
            <a:r>
              <a:rPr lang="en-US" altLang="en-US"/>
              <a:t>Local Connection Name, Data, Data Length, Urgent Flag, Timeout, Timeout-Action</a:t>
            </a:r>
          </a:p>
          <a:p>
            <a:pPr lvl="2"/>
            <a:r>
              <a:rPr lang="en-US" altLang="en-US"/>
              <a:t>DELIVER (Indication to client/server)</a:t>
            </a:r>
          </a:p>
          <a:p>
            <a:pPr lvl="3"/>
            <a:r>
              <a:rPr lang="en-US" altLang="en-US"/>
              <a:t>Local Connection Name, Data, Data Length, Urgent Flag</a:t>
            </a:r>
          </a:p>
          <a:p>
            <a:pPr lvl="2"/>
            <a:r>
              <a:rPr lang="en-US" altLang="en-US"/>
              <a:t>ALLOCATE (Request from client/server)</a:t>
            </a:r>
          </a:p>
          <a:p>
            <a:pPr lvl="3"/>
            <a:r>
              <a:rPr lang="en-US" altLang="en-US"/>
              <a:t>Local Connection Name, Data Length</a:t>
            </a:r>
          </a:p>
          <a:p>
            <a:pPr lvl="2"/>
            <a:r>
              <a:rPr lang="en-US" altLang="en-US"/>
              <a:t>CLOSE (Request from client/server)</a:t>
            </a:r>
          </a:p>
          <a:p>
            <a:pPr lvl="3"/>
            <a:r>
              <a:rPr lang="en-US" altLang="en-US"/>
              <a:t>Local Connection Name</a:t>
            </a:r>
          </a:p>
          <a:p>
            <a:pPr lvl="2"/>
            <a:r>
              <a:rPr lang="en-US" altLang="en-US"/>
              <a:t>CLOSING (Indication to client/server)</a:t>
            </a:r>
          </a:p>
          <a:p>
            <a:pPr lvl="3"/>
            <a:r>
              <a:rPr lang="en-US" altLang="en-US"/>
              <a:t>Local Connection Name</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65</a:t>
            </a:fld>
            <a:endParaRPr lang="en-US"/>
          </a:p>
        </p:txBody>
      </p:sp>
    </p:spTree>
    <p:custDataLst>
      <p:tags r:id="rId1"/>
    </p:custDataLst>
    <p:extLst>
      <p:ext uri="{BB962C8B-B14F-4D97-AF65-F5344CB8AC3E}">
        <p14:creationId xmlns:p14="http://schemas.microsoft.com/office/powerpoint/2010/main" val="3195939470"/>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Transport Layer</a:t>
            </a:r>
          </a:p>
        </p:txBody>
      </p:sp>
      <p:sp>
        <p:nvSpPr>
          <p:cNvPr id="51203" name="Rectangle 3"/>
          <p:cNvSpPr>
            <a:spLocks noGrp="1" noChangeArrowheads="1"/>
          </p:cNvSpPr>
          <p:nvPr>
            <p:ph idx="1"/>
          </p:nvPr>
        </p:nvSpPr>
        <p:spPr/>
        <p:txBody>
          <a:bodyPr/>
          <a:lstStyle/>
          <a:p>
            <a:pPr lvl="2"/>
            <a:r>
              <a:rPr lang="en-US" altLang="en-US"/>
              <a:t>TERMINATE (Confirm from client/server)</a:t>
            </a:r>
          </a:p>
          <a:p>
            <a:pPr lvl="3"/>
            <a:r>
              <a:rPr lang="en-US" altLang="en-US"/>
              <a:t>Local Connection Name, Reason Code</a:t>
            </a:r>
          </a:p>
          <a:p>
            <a:pPr lvl="2"/>
            <a:r>
              <a:rPr lang="en-US" altLang="en-US"/>
              <a:t>ABORT (Request from client/server)</a:t>
            </a:r>
          </a:p>
          <a:p>
            <a:pPr lvl="3"/>
            <a:r>
              <a:rPr lang="en-US" altLang="en-US"/>
              <a:t>Local Connection Name</a:t>
            </a:r>
          </a:p>
          <a:p>
            <a:pPr lvl="2"/>
            <a:r>
              <a:rPr lang="en-US" altLang="en-US"/>
              <a:t>STATUS (Request from client/server)</a:t>
            </a:r>
          </a:p>
          <a:p>
            <a:pPr lvl="3"/>
            <a:r>
              <a:rPr lang="en-US" altLang="en-US"/>
              <a:t>Local Connection Name</a:t>
            </a:r>
          </a:p>
          <a:p>
            <a:pPr lvl="2"/>
            <a:r>
              <a:rPr lang="en-US" altLang="en-US"/>
              <a:t>STATUS_RESPONSE (Local response to client/server)</a:t>
            </a:r>
          </a:p>
          <a:p>
            <a:pPr lvl="3"/>
            <a:r>
              <a:rPr lang="en-US" altLang="en-US"/>
              <a:t>Local Connection Name, Source Port/Address, Destination Port/Address, Connection State, Receive Window, Send Window, Waiting ACK, Waiting Receipt, Urgent, Precedence, Security, Timeout</a:t>
            </a:r>
          </a:p>
          <a:p>
            <a:pPr lvl="2"/>
            <a:r>
              <a:rPr lang="en-US" altLang="en-US"/>
              <a:t>ERROR (Local indication to client/server)</a:t>
            </a:r>
          </a:p>
          <a:p>
            <a:pPr lvl="3"/>
            <a:r>
              <a:rPr lang="en-US" altLang="en-US"/>
              <a:t>Local Connection Name, Reason Code</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66</a:t>
            </a:fld>
            <a:endParaRPr lang="en-US"/>
          </a:p>
        </p:txBody>
      </p:sp>
    </p:spTree>
    <p:custDataLst>
      <p:tags r:id="rId1"/>
    </p:custDataLst>
    <p:extLst>
      <p:ext uri="{BB962C8B-B14F-4D97-AF65-F5344CB8AC3E}">
        <p14:creationId xmlns:p14="http://schemas.microsoft.com/office/powerpoint/2010/main" val="777552938"/>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t>Transport Layer</a:t>
            </a:r>
          </a:p>
        </p:txBody>
      </p:sp>
      <p:sp>
        <p:nvSpPr>
          <p:cNvPr id="52227" name="Rectangle 3"/>
          <p:cNvSpPr>
            <a:spLocks noGrp="1" noChangeArrowheads="1"/>
          </p:cNvSpPr>
          <p:nvPr>
            <p:ph idx="1"/>
          </p:nvPr>
        </p:nvSpPr>
        <p:spPr/>
        <p:txBody>
          <a:bodyPr/>
          <a:lstStyle/>
          <a:p>
            <a:r>
              <a:rPr lang="en-US" altLang="en-US"/>
              <a:t>TCP Protocol Data Unit</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67</a:t>
            </a:fld>
            <a:endParaRPr lang="en-US"/>
          </a:p>
        </p:txBody>
      </p:sp>
      <p:sp>
        <p:nvSpPr>
          <p:cNvPr id="52228" name="Rectangle 4"/>
          <p:cNvSpPr>
            <a:spLocks noChangeArrowheads="1"/>
          </p:cNvSpPr>
          <p:nvPr/>
        </p:nvSpPr>
        <p:spPr bwMode="auto">
          <a:xfrm>
            <a:off x="996346" y="2291953"/>
            <a:ext cx="7379607" cy="1817192"/>
          </a:xfrm>
          <a:prstGeom prst="rect">
            <a:avLst/>
          </a:prstGeom>
          <a:solidFill>
            <a:schemeClr val="bg1"/>
          </a:solidFill>
          <a:ln w="12700">
            <a:solidFill>
              <a:schemeClr val="tx1"/>
            </a:solidFill>
            <a:miter lim="800000"/>
            <a:headEnd/>
            <a:tailEnd/>
          </a:ln>
        </p:spPr>
        <p:txBody>
          <a:bodyPr wrap="none" lIns="86493" tIns="43247" rIns="86493" bIns="43247" anchor="ct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endParaRPr lang="en-US" altLang="en-US"/>
          </a:p>
        </p:txBody>
      </p:sp>
      <p:sp>
        <p:nvSpPr>
          <p:cNvPr id="52229" name="Line 5"/>
          <p:cNvSpPr>
            <a:spLocks noChangeShapeType="1"/>
          </p:cNvSpPr>
          <p:nvPr/>
        </p:nvSpPr>
        <p:spPr bwMode="auto">
          <a:xfrm>
            <a:off x="990299" y="2591098"/>
            <a:ext cx="7391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30" name="Line 6"/>
          <p:cNvSpPr>
            <a:spLocks noChangeShapeType="1"/>
          </p:cNvSpPr>
          <p:nvPr/>
        </p:nvSpPr>
        <p:spPr bwMode="auto">
          <a:xfrm>
            <a:off x="990299" y="3199805"/>
            <a:ext cx="7391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31" name="Rectangle 7"/>
          <p:cNvSpPr>
            <a:spLocks noChangeArrowheads="1"/>
          </p:cNvSpPr>
          <p:nvPr/>
        </p:nvSpPr>
        <p:spPr bwMode="auto">
          <a:xfrm>
            <a:off x="2325310" y="2309813"/>
            <a:ext cx="1143000"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400"/>
              <a:t>Source Port</a:t>
            </a:r>
          </a:p>
        </p:txBody>
      </p:sp>
      <p:sp>
        <p:nvSpPr>
          <p:cNvPr id="52232" name="Rectangle 8"/>
          <p:cNvSpPr>
            <a:spLocks noChangeArrowheads="1"/>
          </p:cNvSpPr>
          <p:nvPr/>
        </p:nvSpPr>
        <p:spPr bwMode="auto">
          <a:xfrm>
            <a:off x="5969000" y="2309813"/>
            <a:ext cx="1475619"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400"/>
              <a:t>Destination Port</a:t>
            </a:r>
          </a:p>
        </p:txBody>
      </p:sp>
      <p:sp>
        <p:nvSpPr>
          <p:cNvPr id="52233" name="Rectangle 9"/>
          <p:cNvSpPr>
            <a:spLocks noChangeArrowheads="1"/>
          </p:cNvSpPr>
          <p:nvPr/>
        </p:nvSpPr>
        <p:spPr bwMode="auto">
          <a:xfrm>
            <a:off x="3554488" y="2918520"/>
            <a:ext cx="2261810"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400"/>
              <a:t>Acknowledgment Number</a:t>
            </a:r>
          </a:p>
        </p:txBody>
      </p:sp>
      <p:sp>
        <p:nvSpPr>
          <p:cNvPr id="52234" name="Rectangle 10"/>
          <p:cNvSpPr>
            <a:spLocks noChangeArrowheads="1"/>
          </p:cNvSpPr>
          <p:nvPr/>
        </p:nvSpPr>
        <p:spPr bwMode="auto">
          <a:xfrm>
            <a:off x="2375203" y="3528715"/>
            <a:ext cx="1041702"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400"/>
              <a:t>Checksum</a:t>
            </a:r>
          </a:p>
        </p:txBody>
      </p:sp>
      <p:sp>
        <p:nvSpPr>
          <p:cNvPr id="52235" name="Line 11"/>
          <p:cNvSpPr>
            <a:spLocks noChangeShapeType="1"/>
          </p:cNvSpPr>
          <p:nvPr/>
        </p:nvSpPr>
        <p:spPr bwMode="auto">
          <a:xfrm>
            <a:off x="990299" y="2896195"/>
            <a:ext cx="7391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36" name="Line 12"/>
          <p:cNvSpPr>
            <a:spLocks noChangeShapeType="1"/>
          </p:cNvSpPr>
          <p:nvPr/>
        </p:nvSpPr>
        <p:spPr bwMode="auto">
          <a:xfrm>
            <a:off x="4686905" y="2286000"/>
            <a:ext cx="0" cy="305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37" name="Rectangle 13"/>
          <p:cNvSpPr>
            <a:spLocks noChangeArrowheads="1"/>
          </p:cNvSpPr>
          <p:nvPr/>
        </p:nvSpPr>
        <p:spPr bwMode="auto">
          <a:xfrm>
            <a:off x="3887107" y="2613422"/>
            <a:ext cx="1697869"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Sequence Number</a:t>
            </a:r>
          </a:p>
        </p:txBody>
      </p:sp>
      <p:sp>
        <p:nvSpPr>
          <p:cNvPr id="52238" name="Line 14"/>
          <p:cNvSpPr>
            <a:spLocks noChangeShapeType="1"/>
          </p:cNvSpPr>
          <p:nvPr/>
        </p:nvSpPr>
        <p:spPr bwMode="auto">
          <a:xfrm>
            <a:off x="990299" y="3504903"/>
            <a:ext cx="7391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39" name="Line 15"/>
          <p:cNvSpPr>
            <a:spLocks noChangeShapeType="1"/>
          </p:cNvSpPr>
          <p:nvPr/>
        </p:nvSpPr>
        <p:spPr bwMode="auto">
          <a:xfrm>
            <a:off x="990299" y="3810000"/>
            <a:ext cx="7391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0" name="Line 16"/>
          <p:cNvSpPr>
            <a:spLocks noChangeShapeType="1"/>
          </p:cNvSpPr>
          <p:nvPr/>
        </p:nvSpPr>
        <p:spPr bwMode="auto">
          <a:xfrm>
            <a:off x="4686905" y="3504903"/>
            <a:ext cx="0" cy="3050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1" name="Line 17"/>
          <p:cNvSpPr>
            <a:spLocks noChangeShapeType="1"/>
          </p:cNvSpPr>
          <p:nvPr/>
        </p:nvSpPr>
        <p:spPr bwMode="auto">
          <a:xfrm>
            <a:off x="6514798" y="3810000"/>
            <a:ext cx="0" cy="305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2" name="Line 18"/>
          <p:cNvSpPr>
            <a:spLocks noChangeShapeType="1"/>
          </p:cNvSpPr>
          <p:nvPr/>
        </p:nvSpPr>
        <p:spPr bwMode="auto">
          <a:xfrm>
            <a:off x="1867203" y="3199805"/>
            <a:ext cx="0" cy="305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3" name="Line 19"/>
          <p:cNvSpPr>
            <a:spLocks noChangeShapeType="1"/>
          </p:cNvSpPr>
          <p:nvPr/>
        </p:nvSpPr>
        <p:spPr bwMode="auto">
          <a:xfrm>
            <a:off x="2781905" y="3199805"/>
            <a:ext cx="0" cy="305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4" name="Line 20"/>
          <p:cNvSpPr>
            <a:spLocks noChangeShapeType="1"/>
          </p:cNvSpPr>
          <p:nvPr/>
        </p:nvSpPr>
        <p:spPr bwMode="auto">
          <a:xfrm>
            <a:off x="4686905" y="3199805"/>
            <a:ext cx="0" cy="305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5" name="Rectangle 21"/>
          <p:cNvSpPr>
            <a:spLocks noChangeArrowheads="1"/>
          </p:cNvSpPr>
          <p:nvPr/>
        </p:nvSpPr>
        <p:spPr bwMode="auto">
          <a:xfrm>
            <a:off x="1050775" y="3223617"/>
            <a:ext cx="668262"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Offset</a:t>
            </a:r>
          </a:p>
        </p:txBody>
      </p:sp>
      <p:sp>
        <p:nvSpPr>
          <p:cNvPr id="52246" name="Rectangle 22"/>
          <p:cNvSpPr>
            <a:spLocks noChangeArrowheads="1"/>
          </p:cNvSpPr>
          <p:nvPr/>
        </p:nvSpPr>
        <p:spPr bwMode="auto">
          <a:xfrm>
            <a:off x="1812775" y="3223617"/>
            <a:ext cx="961571"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Reserved</a:t>
            </a:r>
          </a:p>
        </p:txBody>
      </p:sp>
      <p:sp>
        <p:nvSpPr>
          <p:cNvPr id="52247" name="Rectangle 23"/>
          <p:cNvSpPr>
            <a:spLocks noChangeArrowheads="1"/>
          </p:cNvSpPr>
          <p:nvPr/>
        </p:nvSpPr>
        <p:spPr bwMode="auto">
          <a:xfrm>
            <a:off x="3336774" y="3223617"/>
            <a:ext cx="627440"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Flags</a:t>
            </a:r>
          </a:p>
        </p:txBody>
      </p:sp>
      <p:sp>
        <p:nvSpPr>
          <p:cNvPr id="52248" name="Rectangle 24"/>
          <p:cNvSpPr>
            <a:spLocks noChangeArrowheads="1"/>
          </p:cNvSpPr>
          <p:nvPr/>
        </p:nvSpPr>
        <p:spPr bwMode="auto">
          <a:xfrm>
            <a:off x="6003775" y="3223617"/>
            <a:ext cx="830035"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Window</a:t>
            </a:r>
          </a:p>
        </p:txBody>
      </p:sp>
      <p:sp>
        <p:nvSpPr>
          <p:cNvPr id="52249" name="Rectangle 25"/>
          <p:cNvSpPr>
            <a:spLocks noChangeArrowheads="1"/>
          </p:cNvSpPr>
          <p:nvPr/>
        </p:nvSpPr>
        <p:spPr bwMode="auto">
          <a:xfrm>
            <a:off x="5851071" y="3528715"/>
            <a:ext cx="1354667"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Urgent Pointer</a:t>
            </a:r>
          </a:p>
        </p:txBody>
      </p:sp>
      <p:sp>
        <p:nvSpPr>
          <p:cNvPr id="52250" name="Rectangle 26"/>
          <p:cNvSpPr>
            <a:spLocks noChangeArrowheads="1"/>
          </p:cNvSpPr>
          <p:nvPr/>
        </p:nvSpPr>
        <p:spPr bwMode="auto">
          <a:xfrm>
            <a:off x="3336774" y="3833813"/>
            <a:ext cx="810381"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Options</a:t>
            </a:r>
          </a:p>
        </p:txBody>
      </p:sp>
      <p:sp>
        <p:nvSpPr>
          <p:cNvPr id="52251" name="Rectangle 27"/>
          <p:cNvSpPr>
            <a:spLocks noChangeArrowheads="1"/>
          </p:cNvSpPr>
          <p:nvPr/>
        </p:nvSpPr>
        <p:spPr bwMode="auto">
          <a:xfrm>
            <a:off x="6994072" y="3833813"/>
            <a:ext cx="849690"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Padding</a:t>
            </a:r>
          </a:p>
        </p:txBody>
      </p:sp>
      <p:sp>
        <p:nvSpPr>
          <p:cNvPr id="52252" name="Line 28"/>
          <p:cNvSpPr>
            <a:spLocks noChangeShapeType="1"/>
          </p:cNvSpPr>
          <p:nvPr/>
        </p:nvSpPr>
        <p:spPr bwMode="auto">
          <a:xfrm>
            <a:off x="990298" y="4266903"/>
            <a:ext cx="0" cy="3050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53" name="Line 29"/>
          <p:cNvSpPr>
            <a:spLocks noChangeShapeType="1"/>
          </p:cNvSpPr>
          <p:nvPr/>
        </p:nvSpPr>
        <p:spPr bwMode="auto">
          <a:xfrm>
            <a:off x="8382000" y="4266903"/>
            <a:ext cx="0" cy="3050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54" name="Line 30"/>
          <p:cNvSpPr>
            <a:spLocks noChangeShapeType="1"/>
          </p:cNvSpPr>
          <p:nvPr/>
        </p:nvSpPr>
        <p:spPr bwMode="auto">
          <a:xfrm>
            <a:off x="990298" y="4420195"/>
            <a:ext cx="3353405"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55" name="Line 31"/>
          <p:cNvSpPr>
            <a:spLocks noChangeShapeType="1"/>
          </p:cNvSpPr>
          <p:nvPr/>
        </p:nvSpPr>
        <p:spPr bwMode="auto">
          <a:xfrm>
            <a:off x="5181299" y="4420195"/>
            <a:ext cx="320070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56" name="Rectangle 32"/>
          <p:cNvSpPr>
            <a:spLocks noChangeArrowheads="1"/>
          </p:cNvSpPr>
          <p:nvPr/>
        </p:nvSpPr>
        <p:spPr bwMode="auto">
          <a:xfrm>
            <a:off x="4404179" y="4290716"/>
            <a:ext cx="719667"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32 bits</a:t>
            </a:r>
          </a:p>
        </p:txBody>
      </p:sp>
    </p:spTree>
    <p:custDataLst>
      <p:tags r:id="rId1"/>
    </p:custDataLst>
    <p:extLst>
      <p:ext uri="{BB962C8B-B14F-4D97-AF65-F5344CB8AC3E}">
        <p14:creationId xmlns:p14="http://schemas.microsoft.com/office/powerpoint/2010/main" val="3769884303"/>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 tcpdump (-nx –r xxx.pcap)</a:t>
            </a:r>
            <a:endParaRPr lang="en-US" dirty="0"/>
          </a:p>
        </p:txBody>
      </p:sp>
      <p:sp>
        <p:nvSpPr>
          <p:cNvPr id="3" name="Content Placeholder 2"/>
          <p:cNvSpPr>
            <a:spLocks noGrp="1"/>
          </p:cNvSpPr>
          <p:nvPr>
            <p:ph idx="1"/>
          </p:nvPr>
        </p:nvSpPr>
        <p:spPr>
          <a:xfrm>
            <a:off x="628650" y="1377863"/>
            <a:ext cx="8248650" cy="4799100"/>
          </a:xfrm>
        </p:spPr>
        <p:txBody>
          <a:bodyPr/>
          <a:lstStyle/>
          <a:p>
            <a:pPr marL="0" indent="0">
              <a:buNone/>
            </a:pPr>
            <a:r>
              <a:rPr lang="en-US" sz="2600" dirty="0">
                <a:latin typeface="Book Antiqua" panose="02040602050305030304" pitchFamily="18" charset="0"/>
              </a:rPr>
              <a:t>22:01:59.517328 IP 127.76.210.185.2507 &gt; 127.0.0.1.10391: Flags [.], ack 507, win 350, </a:t>
            </a:r>
          </a:p>
          <a:p>
            <a:pPr marL="0" indent="0">
              <a:buNone/>
            </a:pPr>
            <a:r>
              <a:rPr lang="en-US" sz="2600" dirty="0">
                <a:latin typeface="Book Antiqua" panose="02040602050305030304" pitchFamily="18" charset="0"/>
              </a:rPr>
              <a:t>options [</a:t>
            </a:r>
            <a:r>
              <a:rPr lang="en-US" sz="2600" dirty="0" err="1">
                <a:latin typeface="Book Antiqua" panose="02040602050305030304" pitchFamily="18" charset="0"/>
              </a:rPr>
              <a:t>nop,nop,TS</a:t>
            </a:r>
            <a:r>
              <a:rPr lang="en-US" sz="2600" dirty="0">
                <a:latin typeface="Book Antiqua" panose="02040602050305030304" pitchFamily="18" charset="0"/>
              </a:rPr>
              <a:t> </a:t>
            </a:r>
            <a:r>
              <a:rPr lang="en-US" sz="2600" dirty="0" err="1">
                <a:latin typeface="Book Antiqua" panose="02040602050305030304" pitchFamily="18" charset="0"/>
              </a:rPr>
              <a:t>val</a:t>
            </a:r>
            <a:r>
              <a:rPr lang="en-US" sz="2600" dirty="0">
                <a:latin typeface="Book Antiqua" panose="02040602050305030304" pitchFamily="18" charset="0"/>
              </a:rPr>
              <a:t> 4294941147 </a:t>
            </a:r>
            <a:r>
              <a:rPr lang="en-US" sz="2600" dirty="0" err="1">
                <a:latin typeface="Book Antiqua" panose="02040602050305030304" pitchFamily="18" charset="0"/>
              </a:rPr>
              <a:t>ecr</a:t>
            </a:r>
            <a:r>
              <a:rPr lang="en-US" sz="2600" dirty="0">
                <a:latin typeface="Book Antiqua" panose="02040602050305030304" pitchFamily="18" charset="0"/>
              </a:rPr>
              <a:t> 4294941147], length 0</a:t>
            </a:r>
          </a:p>
          <a:p>
            <a:pPr marL="0" indent="0">
              <a:buNone/>
            </a:pPr>
            <a:r>
              <a:rPr lang="en-US" sz="2600" dirty="0">
                <a:latin typeface="Book Antiqua" panose="02040602050305030304" pitchFamily="18" charset="0"/>
              </a:rPr>
              <a:t>       0x0000:  4500 0034 3b42 4000 4006 2e7b 7f4c d2b9</a:t>
            </a:r>
          </a:p>
          <a:p>
            <a:pPr marL="0" indent="0">
              <a:buNone/>
            </a:pPr>
            <a:r>
              <a:rPr lang="en-US" sz="2600" dirty="0">
                <a:latin typeface="Book Antiqua" panose="02040602050305030304" pitchFamily="18" charset="0"/>
              </a:rPr>
              <a:t>       0x0010:  7f00 0001 09cb 2897 2ae5 a46c ce57 538b</a:t>
            </a:r>
          </a:p>
          <a:p>
            <a:pPr marL="0" indent="0">
              <a:buNone/>
            </a:pPr>
            <a:r>
              <a:rPr lang="en-US" sz="2600" dirty="0">
                <a:latin typeface="Book Antiqua" panose="02040602050305030304" pitchFamily="18" charset="0"/>
              </a:rPr>
              <a:t>       0x0020:  8010 015e d12d 0000 0101 080a </a:t>
            </a:r>
            <a:r>
              <a:rPr lang="en-US" sz="2600" dirty="0" err="1">
                <a:latin typeface="Book Antiqua" panose="02040602050305030304" pitchFamily="18" charset="0"/>
              </a:rPr>
              <a:t>ffff</a:t>
            </a:r>
            <a:r>
              <a:rPr lang="en-US" sz="2600" dirty="0">
                <a:latin typeface="Book Antiqua" panose="02040602050305030304" pitchFamily="18" charset="0"/>
              </a:rPr>
              <a:t> 99db</a:t>
            </a:r>
          </a:p>
          <a:p>
            <a:pPr marL="0" indent="0">
              <a:buNone/>
            </a:pPr>
            <a:r>
              <a:rPr lang="en-US" sz="2600" dirty="0">
                <a:latin typeface="Book Antiqua" panose="02040602050305030304" pitchFamily="18" charset="0"/>
              </a:rPr>
              <a:t>       0x0040:  </a:t>
            </a:r>
            <a:r>
              <a:rPr lang="en-US" sz="2600" dirty="0" err="1">
                <a:latin typeface="Book Antiqua" panose="02040602050305030304" pitchFamily="18" charset="0"/>
              </a:rPr>
              <a:t>ffff</a:t>
            </a:r>
            <a:r>
              <a:rPr lang="en-US" sz="2600" dirty="0">
                <a:latin typeface="Book Antiqua" panose="02040602050305030304" pitchFamily="18" charset="0"/>
              </a:rPr>
              <a:t> 99db</a:t>
            </a:r>
          </a:p>
          <a:p>
            <a:endParaRPr lang="en-US" dirty="0"/>
          </a:p>
        </p:txBody>
      </p:sp>
      <p:sp>
        <p:nvSpPr>
          <p:cNvPr id="6" name="Slide Number Placeholder 5"/>
          <p:cNvSpPr>
            <a:spLocks noGrp="1"/>
          </p:cNvSpPr>
          <p:nvPr>
            <p:ph type="sldNum" sz="quarter" idx="4294967295"/>
          </p:nvPr>
        </p:nvSpPr>
        <p:spPr/>
        <p:txBody>
          <a:bodyPr/>
          <a:lstStyle/>
          <a:p>
            <a:pPr>
              <a:defRPr/>
            </a:pPr>
            <a:fld id="{C8256DFF-F085-416F-83EF-FD637F07D9AA}" type="slidenum">
              <a:rPr lang="en-US" smtClean="0"/>
              <a:pPr>
                <a:defRPr/>
              </a:pPr>
              <a:t>68</a:t>
            </a:fld>
            <a:endParaRPr lang="en-US"/>
          </a:p>
        </p:txBody>
      </p:sp>
      <p:grpSp>
        <p:nvGrpSpPr>
          <p:cNvPr id="45" name="Group 44"/>
          <p:cNvGrpSpPr/>
          <p:nvPr/>
        </p:nvGrpSpPr>
        <p:grpSpPr>
          <a:xfrm>
            <a:off x="2019300" y="3866321"/>
            <a:ext cx="2743200" cy="1620078"/>
            <a:chOff x="2019300" y="3866321"/>
            <a:chExt cx="2743200" cy="1620078"/>
          </a:xfrm>
        </p:grpSpPr>
        <p:sp>
          <p:nvSpPr>
            <p:cNvPr id="7" name="Oval 6"/>
            <p:cNvSpPr/>
            <p:nvPr/>
          </p:nvSpPr>
          <p:spPr>
            <a:xfrm>
              <a:off x="3924300" y="3866321"/>
              <a:ext cx="8382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ine Callout 1 11"/>
            <p:cNvSpPr/>
            <p:nvPr/>
          </p:nvSpPr>
          <p:spPr>
            <a:xfrm>
              <a:off x="2019300" y="4800599"/>
              <a:ext cx="1143000" cy="685800"/>
            </a:xfrm>
            <a:prstGeom prst="borderCallout1">
              <a:avLst>
                <a:gd name="adj1" fmla="val -2506"/>
                <a:gd name="adj2" fmla="val 89058"/>
                <a:gd name="adj3" fmla="val -74939"/>
                <a:gd name="adj4" fmla="val 176160"/>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SRC Port</a:t>
              </a:r>
            </a:p>
          </p:txBody>
        </p:sp>
      </p:grpSp>
      <p:grpSp>
        <p:nvGrpSpPr>
          <p:cNvPr id="16" name="Group 15"/>
          <p:cNvGrpSpPr/>
          <p:nvPr/>
        </p:nvGrpSpPr>
        <p:grpSpPr>
          <a:xfrm>
            <a:off x="2822713" y="3733800"/>
            <a:ext cx="2701787" cy="1891747"/>
            <a:chOff x="609600" y="3220279"/>
            <a:chExt cx="2701787" cy="1891747"/>
          </a:xfrm>
        </p:grpSpPr>
        <p:sp>
          <p:nvSpPr>
            <p:cNvPr id="8" name="Oval 7"/>
            <p:cNvSpPr/>
            <p:nvPr/>
          </p:nvSpPr>
          <p:spPr>
            <a:xfrm>
              <a:off x="2435087" y="3220279"/>
              <a:ext cx="876300" cy="5897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1 12"/>
            <p:cNvSpPr/>
            <p:nvPr/>
          </p:nvSpPr>
          <p:spPr>
            <a:xfrm>
              <a:off x="609600" y="4426226"/>
              <a:ext cx="1143000" cy="685800"/>
            </a:xfrm>
            <a:prstGeom prst="borderCallout1">
              <a:avLst>
                <a:gd name="adj1" fmla="val -2506"/>
                <a:gd name="adj2" fmla="val 89058"/>
                <a:gd name="adj3" fmla="val -84601"/>
                <a:gd name="adj4" fmla="val 193551"/>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DST Port</a:t>
              </a:r>
            </a:p>
          </p:txBody>
        </p:sp>
      </p:grpSp>
      <p:grpSp>
        <p:nvGrpSpPr>
          <p:cNvPr id="44" name="Group 43"/>
          <p:cNvGrpSpPr/>
          <p:nvPr/>
        </p:nvGrpSpPr>
        <p:grpSpPr>
          <a:xfrm>
            <a:off x="3965713" y="3810000"/>
            <a:ext cx="3044687" cy="1745974"/>
            <a:chOff x="3965713" y="3810000"/>
            <a:chExt cx="3044687" cy="1745974"/>
          </a:xfrm>
        </p:grpSpPr>
        <p:sp>
          <p:nvSpPr>
            <p:cNvPr id="10" name="Oval 9"/>
            <p:cNvSpPr/>
            <p:nvPr/>
          </p:nvSpPr>
          <p:spPr>
            <a:xfrm>
              <a:off x="5334000" y="3810000"/>
              <a:ext cx="1676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ine Callout 1 17"/>
            <p:cNvSpPr/>
            <p:nvPr/>
          </p:nvSpPr>
          <p:spPr>
            <a:xfrm>
              <a:off x="3965713" y="4870174"/>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Checksum</a:t>
              </a:r>
            </a:p>
          </p:txBody>
        </p:sp>
      </p:grpSp>
      <p:grpSp>
        <p:nvGrpSpPr>
          <p:cNvPr id="46" name="Group 45"/>
          <p:cNvGrpSpPr/>
          <p:nvPr/>
        </p:nvGrpSpPr>
        <p:grpSpPr>
          <a:xfrm>
            <a:off x="5458239" y="3849756"/>
            <a:ext cx="3044687" cy="1745974"/>
            <a:chOff x="3965713" y="3810000"/>
            <a:chExt cx="3044687" cy="1745974"/>
          </a:xfrm>
        </p:grpSpPr>
        <p:sp>
          <p:nvSpPr>
            <p:cNvPr id="47" name="Oval 46"/>
            <p:cNvSpPr/>
            <p:nvPr/>
          </p:nvSpPr>
          <p:spPr>
            <a:xfrm>
              <a:off x="5334000" y="3810000"/>
              <a:ext cx="1676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Line Callout 1 47"/>
            <p:cNvSpPr/>
            <p:nvPr/>
          </p:nvSpPr>
          <p:spPr>
            <a:xfrm>
              <a:off x="3965713" y="4870174"/>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SEQ Number</a:t>
              </a:r>
            </a:p>
          </p:txBody>
        </p:sp>
      </p:grpSp>
      <p:grpSp>
        <p:nvGrpSpPr>
          <p:cNvPr id="49" name="Group 48"/>
          <p:cNvGrpSpPr/>
          <p:nvPr/>
        </p:nvGrpSpPr>
        <p:grpSpPr>
          <a:xfrm>
            <a:off x="1068456" y="4340087"/>
            <a:ext cx="3044687" cy="1745974"/>
            <a:chOff x="3965713" y="3810000"/>
            <a:chExt cx="3044687" cy="1745974"/>
          </a:xfrm>
        </p:grpSpPr>
        <p:sp>
          <p:nvSpPr>
            <p:cNvPr id="50" name="Oval 49"/>
            <p:cNvSpPr/>
            <p:nvPr/>
          </p:nvSpPr>
          <p:spPr>
            <a:xfrm>
              <a:off x="5334000" y="3810000"/>
              <a:ext cx="1676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ine Callout 1 50"/>
            <p:cNvSpPr/>
            <p:nvPr/>
          </p:nvSpPr>
          <p:spPr>
            <a:xfrm>
              <a:off x="3965713" y="4870174"/>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ACK Number</a:t>
              </a:r>
            </a:p>
          </p:txBody>
        </p:sp>
      </p:grpSp>
    </p:spTree>
    <p:custDataLst>
      <p:tags r:id="rId1"/>
    </p:custDataLst>
    <p:extLst>
      <p:ext uri="{BB962C8B-B14F-4D97-AF65-F5344CB8AC3E}">
        <p14:creationId xmlns:p14="http://schemas.microsoft.com/office/powerpoint/2010/main" val="131976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4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Transport Layer</a:t>
            </a:r>
          </a:p>
        </p:txBody>
      </p:sp>
      <p:sp>
        <p:nvSpPr>
          <p:cNvPr id="53251" name="Rectangle 3"/>
          <p:cNvSpPr>
            <a:spLocks noGrp="1" noChangeArrowheads="1"/>
          </p:cNvSpPr>
          <p:nvPr>
            <p:ph idx="1"/>
          </p:nvPr>
        </p:nvSpPr>
        <p:spPr/>
        <p:txBody>
          <a:bodyPr/>
          <a:lstStyle/>
          <a:p>
            <a:pPr lvl="1"/>
            <a:r>
              <a:rPr lang="en-US" altLang="en-US" dirty="0"/>
              <a:t>Source Port:  16 bits</a:t>
            </a:r>
          </a:p>
          <a:p>
            <a:pPr lvl="2"/>
            <a:r>
              <a:rPr lang="en-US" altLang="en-US" dirty="0"/>
              <a:t>The source port number.</a:t>
            </a:r>
          </a:p>
          <a:p>
            <a:pPr lvl="1"/>
            <a:r>
              <a:rPr lang="en-US" altLang="en-US" dirty="0"/>
              <a:t>Destination Port:  16 bits</a:t>
            </a:r>
          </a:p>
          <a:p>
            <a:pPr lvl="2"/>
            <a:r>
              <a:rPr lang="en-US" altLang="en-US" dirty="0"/>
              <a:t>The destination port number.</a:t>
            </a:r>
          </a:p>
          <a:p>
            <a:pPr lvl="1"/>
            <a:r>
              <a:rPr lang="en-US" altLang="en-US" dirty="0"/>
              <a:t>Sequence Number:  32 bits</a:t>
            </a:r>
          </a:p>
          <a:p>
            <a:pPr lvl="2"/>
            <a:r>
              <a:rPr lang="en-US" altLang="en-US" dirty="0"/>
              <a:t>The sequence number of the first data octet in this segment (except when SYN is present). If SYN is present the sequence number is the initial sequence number (ISN) and the first data octet is ISN+1.</a:t>
            </a:r>
          </a:p>
          <a:p>
            <a:pPr lvl="1"/>
            <a:r>
              <a:rPr lang="en-US" altLang="en-US" dirty="0"/>
              <a:t>  Acknowledgment Number:  32 bits</a:t>
            </a:r>
          </a:p>
          <a:p>
            <a:pPr lvl="2"/>
            <a:r>
              <a:rPr lang="en-US" altLang="en-US" dirty="0"/>
              <a:t>If the ACK control bit is set this field contains the value of the next sequence number the sender of the segment is expecting to receive.  Once a connection is established this is always sent.</a:t>
            </a:r>
          </a:p>
          <a:p>
            <a:pPr lvl="1"/>
            <a:r>
              <a:rPr lang="en-US" altLang="en-US" dirty="0"/>
              <a:t>  Data Offset:  4 bits</a:t>
            </a:r>
          </a:p>
          <a:p>
            <a:pPr lvl="2"/>
            <a:r>
              <a:rPr lang="en-US" altLang="en-US" dirty="0"/>
              <a:t>The number of 32 bit words in the TCP Header.  This indicates where the data begins.  The TCP header (even one including options) is an integral number of 32 bits long.</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69</a:t>
            </a:fld>
            <a:endParaRPr lang="en-US"/>
          </a:p>
        </p:txBody>
      </p:sp>
    </p:spTree>
    <p:custDataLst>
      <p:tags r:id="rId1"/>
    </p:custDataLst>
    <p:extLst>
      <p:ext uri="{BB962C8B-B14F-4D97-AF65-F5344CB8AC3E}">
        <p14:creationId xmlns:p14="http://schemas.microsoft.com/office/powerpoint/2010/main" val="428703570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Background</a:t>
            </a:r>
            <a:endParaRPr lang="en-US" dirty="0"/>
          </a:p>
        </p:txBody>
      </p:sp>
      <p:sp>
        <p:nvSpPr>
          <p:cNvPr id="8195" name="Rectangle 3"/>
          <p:cNvSpPr>
            <a:spLocks noGrp="1" noChangeArrowheads="1"/>
          </p:cNvSpPr>
          <p:nvPr>
            <p:ph idx="1"/>
          </p:nvPr>
        </p:nvSpPr>
        <p:spPr/>
        <p:txBody>
          <a:bodyPr/>
          <a:lstStyle/>
          <a:p>
            <a:r>
              <a:rPr lang="en-US"/>
              <a:t>DOD Model</a:t>
            </a:r>
          </a:p>
          <a:p>
            <a:pPr lvl="1"/>
            <a:r>
              <a:rPr lang="en-US"/>
              <a:t>hierarchical arrangement of entities that may communicate with peer entities in another system</a:t>
            </a:r>
          </a:p>
          <a:p>
            <a:pPr lvl="1"/>
            <a:r>
              <a:rPr lang="en-US"/>
              <a:t>one entity within a system provides services to other entities, and also uses the services of other entities</a:t>
            </a:r>
          </a:p>
          <a:p>
            <a:pPr lvl="1"/>
            <a:r>
              <a:rPr lang="en-US"/>
              <a:t>places importance on internetworking, i.e., when two communicating entities are not attached to the same network</a:t>
            </a:r>
          </a:p>
          <a:p>
            <a:pPr lvl="1"/>
            <a:r>
              <a:rPr lang="en-US"/>
              <a:t>places equal importance on connectionless and connection oriented systems</a:t>
            </a:r>
          </a:p>
          <a:p>
            <a:pPr lvl="1"/>
            <a:r>
              <a:rPr lang="en-US"/>
              <a:t>consists of 802.X, X.25, TCP/UDP/IP and FTP, TELNET, SMTP, NSP and SNMP protocols</a:t>
            </a:r>
            <a:endParaRPr lang="en-US" dirty="0"/>
          </a:p>
        </p:txBody>
      </p:sp>
      <p:sp>
        <p:nvSpPr>
          <p:cNvPr id="24581" name="Slide Number Placeholder 4"/>
          <p:cNvSpPr>
            <a:spLocks noGrp="1"/>
          </p:cNvSpPr>
          <p:nvPr>
            <p:ph type="sldNum" sz="quarter" idx="10"/>
          </p:nvPr>
        </p:nvSpPr>
        <p:spPr/>
        <p:txBody>
          <a:bodyPr/>
          <a:lstStyle/>
          <a:p>
            <a:fld id="{14845675-B0A0-47AE-AC27-52E3A12935DF}" type="slidenum">
              <a:rPr lang="en-US" smtClean="0"/>
              <a:pPr/>
              <a:t>7</a:t>
            </a:fld>
            <a:endParaRPr lang="en-US"/>
          </a:p>
        </p:txBody>
      </p:sp>
    </p:spTree>
    <p:custDataLst>
      <p:tags r:id="rId1"/>
    </p:custDataLst>
    <p:extLst>
      <p:ext uri="{BB962C8B-B14F-4D97-AF65-F5344CB8AC3E}">
        <p14:creationId xmlns:p14="http://schemas.microsoft.com/office/powerpoint/2010/main" val="930518958"/>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t>Transport Layer</a:t>
            </a:r>
          </a:p>
        </p:txBody>
      </p:sp>
      <p:sp>
        <p:nvSpPr>
          <p:cNvPr id="54275" name="Rectangle 3"/>
          <p:cNvSpPr>
            <a:spLocks noGrp="1" noChangeArrowheads="1"/>
          </p:cNvSpPr>
          <p:nvPr>
            <p:ph idx="1"/>
          </p:nvPr>
        </p:nvSpPr>
        <p:spPr/>
        <p:txBody>
          <a:bodyPr/>
          <a:lstStyle/>
          <a:p>
            <a:pPr lvl="1"/>
            <a:r>
              <a:rPr lang="en-US" altLang="en-US" dirty="0"/>
              <a:t>Reserved:  6 bits</a:t>
            </a:r>
          </a:p>
          <a:p>
            <a:pPr lvl="2"/>
            <a:r>
              <a:rPr lang="en-US" altLang="en-US" dirty="0"/>
              <a:t>Reserved for future use.  Must be zero.</a:t>
            </a:r>
          </a:p>
          <a:p>
            <a:pPr lvl="1"/>
            <a:r>
              <a:rPr lang="en-US" altLang="en-US" dirty="0"/>
              <a:t>Control Bits:  6 bits (from left to right):</a:t>
            </a:r>
          </a:p>
          <a:p>
            <a:pPr lvl="2"/>
            <a:r>
              <a:rPr lang="en-US" altLang="en-US" dirty="0"/>
              <a:t>URG:  Urgent Pointer field significant</a:t>
            </a:r>
          </a:p>
          <a:p>
            <a:pPr lvl="2"/>
            <a:r>
              <a:rPr lang="en-US" altLang="en-US" dirty="0"/>
              <a:t>ACK:  Acknowledgment field significant</a:t>
            </a:r>
          </a:p>
          <a:p>
            <a:pPr lvl="2"/>
            <a:r>
              <a:rPr lang="en-US" altLang="en-US" dirty="0"/>
              <a:t>PSH:  Push Function</a:t>
            </a:r>
          </a:p>
          <a:p>
            <a:pPr lvl="2"/>
            <a:r>
              <a:rPr lang="en-US" altLang="en-US" dirty="0"/>
              <a:t>RST:  Reset the connection</a:t>
            </a:r>
          </a:p>
          <a:p>
            <a:pPr lvl="2"/>
            <a:r>
              <a:rPr lang="en-US" altLang="en-US" dirty="0"/>
              <a:t>SYN:  Synchronize sequence numbers</a:t>
            </a:r>
          </a:p>
          <a:p>
            <a:pPr lvl="2"/>
            <a:r>
              <a:rPr lang="en-US" altLang="en-US" dirty="0"/>
              <a:t>FIN:  No more data from sender</a:t>
            </a:r>
          </a:p>
          <a:p>
            <a:pPr lvl="1"/>
            <a:r>
              <a:rPr lang="en-US" altLang="en-US" dirty="0"/>
              <a:t>Window:  16 bits</a:t>
            </a:r>
          </a:p>
          <a:p>
            <a:pPr lvl="2"/>
            <a:r>
              <a:rPr lang="en-US" altLang="en-US" dirty="0"/>
              <a:t>The number of data octets beginning with the one indicated in the acknowledgment field which the sender of this segment is willing to accept.</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70</a:t>
            </a:fld>
            <a:endParaRPr lang="en-US"/>
          </a:p>
        </p:txBody>
      </p:sp>
    </p:spTree>
    <p:custDataLst>
      <p:tags r:id="rId1"/>
    </p:custDataLst>
    <p:extLst>
      <p:ext uri="{BB962C8B-B14F-4D97-AF65-F5344CB8AC3E}">
        <p14:creationId xmlns:p14="http://schemas.microsoft.com/office/powerpoint/2010/main" val="190819357"/>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Transport Layer</a:t>
            </a:r>
          </a:p>
        </p:txBody>
      </p:sp>
      <p:sp>
        <p:nvSpPr>
          <p:cNvPr id="55299" name="Rectangle 3"/>
          <p:cNvSpPr>
            <a:spLocks noGrp="1" noChangeArrowheads="1"/>
          </p:cNvSpPr>
          <p:nvPr>
            <p:ph idx="1"/>
          </p:nvPr>
        </p:nvSpPr>
        <p:spPr/>
        <p:txBody>
          <a:bodyPr/>
          <a:lstStyle/>
          <a:p>
            <a:pPr lvl="1"/>
            <a:r>
              <a:rPr lang="en-US" altLang="en-US" dirty="0"/>
              <a:t>Checksum:  16 bits</a:t>
            </a:r>
          </a:p>
          <a:p>
            <a:pPr lvl="2"/>
            <a:r>
              <a:rPr lang="en-US" altLang="en-US" dirty="0"/>
              <a:t>The checksum field is the 16 bit one's complement of the one's complement sum of all 16 bit words in the header and text.  If a segment contains an odd number of header and text octets to be </a:t>
            </a:r>
            <a:r>
              <a:rPr lang="en-US" altLang="en-US" dirty="0" err="1"/>
              <a:t>checksummed</a:t>
            </a:r>
            <a:r>
              <a:rPr lang="en-US" altLang="en-US" dirty="0"/>
              <a:t>, the last octet is padded on the right with zeros to form a 16 bit word for checksum purposes.  The pad is not transmitted as part of the segment.  While computing the checksum, the checksum field itself is replaced with zeros.  The checksum also covers a 96 bit pseudo header conceptually prefixed to the TCP header.  This pseudo header contains the Source Address, the Destination Address, the Protocol, and TCP length. This gives the TCP protection against misrouted segments.  This information is carried in the Internet Protocol and is transferred across the TCP/Network interface in the arguments or results of calls by the TCP on the IP.</a:t>
            </a:r>
          </a:p>
          <a:p>
            <a:pPr lvl="2"/>
            <a:r>
              <a:rPr lang="en-US" altLang="en-US" dirty="0"/>
              <a:t>The TCP Length is the TCP header length plus the data length in octets (this is not an explicitly transmitted quantity, but is computed), and it does not count the 12 octets of the pseudo header.</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71</a:t>
            </a:fld>
            <a:endParaRPr lang="en-US"/>
          </a:p>
        </p:txBody>
      </p:sp>
    </p:spTree>
    <p:custDataLst>
      <p:tags r:id="rId1"/>
    </p:custDataLst>
    <p:extLst>
      <p:ext uri="{BB962C8B-B14F-4D97-AF65-F5344CB8AC3E}">
        <p14:creationId xmlns:p14="http://schemas.microsoft.com/office/powerpoint/2010/main" val="4208689857"/>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t>Transport Layer</a:t>
            </a:r>
          </a:p>
        </p:txBody>
      </p:sp>
      <p:sp>
        <p:nvSpPr>
          <p:cNvPr id="56323" name="Rectangle 3"/>
          <p:cNvSpPr>
            <a:spLocks noGrp="1" noChangeArrowheads="1"/>
          </p:cNvSpPr>
          <p:nvPr>
            <p:ph idx="1"/>
          </p:nvPr>
        </p:nvSpPr>
        <p:spPr/>
        <p:txBody>
          <a:bodyPr/>
          <a:lstStyle/>
          <a:p>
            <a:pPr lvl="1"/>
            <a:r>
              <a:rPr lang="en-US" altLang="en-US" dirty="0"/>
              <a:t> Urgent Pointer:  16 bits</a:t>
            </a:r>
          </a:p>
          <a:p>
            <a:pPr lvl="2"/>
            <a:r>
              <a:rPr lang="en-US" altLang="en-US" dirty="0"/>
              <a:t>This field communicates the current value of the urgent pointer as a positive offset from the sequence number in this segment. The urgent pointer points to the sequence number of the octet following the urgent data. This field is only interpreted in segments with the URG bit set.</a:t>
            </a:r>
          </a:p>
          <a:p>
            <a:pPr lvl="1"/>
            <a:r>
              <a:rPr lang="en-US" altLang="en-US" dirty="0"/>
              <a:t>Options:  variable</a:t>
            </a:r>
          </a:p>
          <a:p>
            <a:pPr lvl="2"/>
            <a:r>
              <a:rPr lang="en-US" altLang="en-US" dirty="0"/>
              <a:t>Options may occupy space at the end of the TCP header and are a multiple of 8 bits in length.  All options are included in the checksum.  An option may begin on any octet boundary. There are two cases for the format of an option:</a:t>
            </a:r>
          </a:p>
          <a:p>
            <a:pPr lvl="3"/>
            <a:r>
              <a:rPr lang="en-US" altLang="en-US" dirty="0"/>
              <a:t>Case 1:  A single octet of option-kind.</a:t>
            </a:r>
          </a:p>
          <a:p>
            <a:pPr lvl="3"/>
            <a:r>
              <a:rPr lang="en-US" altLang="en-US" dirty="0"/>
              <a:t>Case 2:  An octet of option-kind, an octet of option-length, and the actual option-data octets.</a:t>
            </a:r>
          </a:p>
          <a:p>
            <a:pPr lvl="2"/>
            <a:r>
              <a:rPr lang="en-US" altLang="en-US" dirty="0"/>
              <a:t>The option-length counts the two octets of option-kind and option-length as well as the option-data octets. Note that the list of options may be shorter than the data offset field might imply.  The content of the header beyond the End-of-Option option must be header padding.</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72</a:t>
            </a:fld>
            <a:endParaRPr lang="en-US"/>
          </a:p>
        </p:txBody>
      </p:sp>
    </p:spTree>
    <p:custDataLst>
      <p:tags r:id="rId1"/>
    </p:custDataLst>
    <p:extLst>
      <p:ext uri="{BB962C8B-B14F-4D97-AF65-F5344CB8AC3E}">
        <p14:creationId xmlns:p14="http://schemas.microsoft.com/office/powerpoint/2010/main" val="2037163493"/>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 tcpdump (-nx –r xxx.pcap)</a:t>
            </a:r>
            <a:endParaRPr lang="en-US" dirty="0"/>
          </a:p>
        </p:txBody>
      </p:sp>
      <p:sp>
        <p:nvSpPr>
          <p:cNvPr id="3" name="Content Placeholder 2"/>
          <p:cNvSpPr>
            <a:spLocks noGrp="1"/>
          </p:cNvSpPr>
          <p:nvPr>
            <p:ph idx="1"/>
          </p:nvPr>
        </p:nvSpPr>
        <p:spPr>
          <a:xfrm>
            <a:off x="628649" y="1377863"/>
            <a:ext cx="8162925" cy="4799100"/>
          </a:xfrm>
        </p:spPr>
        <p:txBody>
          <a:bodyPr/>
          <a:lstStyle/>
          <a:p>
            <a:pPr marL="0" indent="0">
              <a:buNone/>
            </a:pPr>
            <a:r>
              <a:rPr lang="en-US" sz="2600" dirty="0">
                <a:latin typeface="Book Antiqua" panose="02040602050305030304" pitchFamily="18" charset="0"/>
              </a:rPr>
              <a:t>22:01:59.517328 IP 127.76.210.185.2507 &gt; 127.0.0.1.10391: Flags [.], ack 507, win 350, </a:t>
            </a:r>
          </a:p>
          <a:p>
            <a:pPr marL="0" indent="0">
              <a:buNone/>
            </a:pPr>
            <a:r>
              <a:rPr lang="en-US" sz="2600" dirty="0">
                <a:latin typeface="Book Antiqua" panose="02040602050305030304" pitchFamily="18" charset="0"/>
              </a:rPr>
              <a:t>options [</a:t>
            </a:r>
            <a:r>
              <a:rPr lang="en-US" sz="2600" dirty="0" err="1">
                <a:latin typeface="Book Antiqua" panose="02040602050305030304" pitchFamily="18" charset="0"/>
              </a:rPr>
              <a:t>nop,nop,TS</a:t>
            </a:r>
            <a:r>
              <a:rPr lang="en-US" sz="2600" dirty="0">
                <a:latin typeface="Book Antiqua" panose="02040602050305030304" pitchFamily="18" charset="0"/>
              </a:rPr>
              <a:t> </a:t>
            </a:r>
            <a:r>
              <a:rPr lang="en-US" sz="2600" dirty="0" err="1">
                <a:latin typeface="Book Antiqua" panose="02040602050305030304" pitchFamily="18" charset="0"/>
              </a:rPr>
              <a:t>val</a:t>
            </a:r>
            <a:r>
              <a:rPr lang="en-US" sz="2600" dirty="0">
                <a:latin typeface="Book Antiqua" panose="02040602050305030304" pitchFamily="18" charset="0"/>
              </a:rPr>
              <a:t> 4294941147 </a:t>
            </a:r>
            <a:r>
              <a:rPr lang="en-US" sz="2600" dirty="0" err="1">
                <a:latin typeface="Book Antiqua" panose="02040602050305030304" pitchFamily="18" charset="0"/>
              </a:rPr>
              <a:t>ecr</a:t>
            </a:r>
            <a:r>
              <a:rPr lang="en-US" sz="2600" dirty="0">
                <a:latin typeface="Book Antiqua" panose="02040602050305030304" pitchFamily="18" charset="0"/>
              </a:rPr>
              <a:t> 4294941147], length 0</a:t>
            </a:r>
          </a:p>
          <a:p>
            <a:pPr marL="0" indent="0">
              <a:buNone/>
            </a:pPr>
            <a:r>
              <a:rPr lang="en-US" sz="2600" dirty="0">
                <a:latin typeface="Book Antiqua" panose="02040602050305030304" pitchFamily="18" charset="0"/>
              </a:rPr>
              <a:t>        0x0000:  4500 0034 3b42 4000 4006 2e7b 7f4c d2b9</a:t>
            </a:r>
          </a:p>
          <a:p>
            <a:pPr marL="0" indent="0">
              <a:buNone/>
            </a:pPr>
            <a:r>
              <a:rPr lang="en-US" sz="2600" dirty="0">
                <a:latin typeface="Book Antiqua" panose="02040602050305030304" pitchFamily="18" charset="0"/>
              </a:rPr>
              <a:t>        0x0010:  7f00 0001 09cb 2897 2ae5 a46c ce57 538b</a:t>
            </a:r>
          </a:p>
          <a:p>
            <a:pPr marL="0" indent="0">
              <a:buNone/>
            </a:pPr>
            <a:r>
              <a:rPr lang="en-US" sz="2600" dirty="0">
                <a:latin typeface="Book Antiqua" panose="02040602050305030304" pitchFamily="18" charset="0"/>
              </a:rPr>
              <a:t>        0x0020:  8010 015e d12d 0000 0101 080a </a:t>
            </a:r>
            <a:r>
              <a:rPr lang="en-US" sz="2600" dirty="0" err="1">
                <a:latin typeface="Book Antiqua" panose="02040602050305030304" pitchFamily="18" charset="0"/>
              </a:rPr>
              <a:t>ffff</a:t>
            </a:r>
            <a:r>
              <a:rPr lang="en-US" sz="2600" dirty="0">
                <a:latin typeface="Book Antiqua" panose="02040602050305030304" pitchFamily="18" charset="0"/>
              </a:rPr>
              <a:t> 99db</a:t>
            </a:r>
          </a:p>
          <a:p>
            <a:pPr marL="0" indent="0">
              <a:buNone/>
            </a:pPr>
            <a:r>
              <a:rPr lang="en-US" sz="2600" dirty="0">
                <a:latin typeface="Book Antiqua" panose="02040602050305030304" pitchFamily="18" charset="0"/>
              </a:rPr>
              <a:t>        0x0030:  </a:t>
            </a:r>
            <a:r>
              <a:rPr lang="en-US" sz="2600" dirty="0" err="1">
                <a:latin typeface="Book Antiqua" panose="02040602050305030304" pitchFamily="18" charset="0"/>
              </a:rPr>
              <a:t>ffff</a:t>
            </a:r>
            <a:r>
              <a:rPr lang="en-US" sz="2600" dirty="0">
                <a:latin typeface="Book Antiqua" panose="02040602050305030304" pitchFamily="18" charset="0"/>
              </a:rPr>
              <a:t> 99db</a:t>
            </a:r>
          </a:p>
          <a:p>
            <a:endParaRPr lang="en-US" dirty="0"/>
          </a:p>
        </p:txBody>
      </p:sp>
      <p:sp>
        <p:nvSpPr>
          <p:cNvPr id="6" name="Slide Number Placeholder 5"/>
          <p:cNvSpPr>
            <a:spLocks noGrp="1"/>
          </p:cNvSpPr>
          <p:nvPr>
            <p:ph type="sldNum" sz="quarter" idx="4294967295"/>
          </p:nvPr>
        </p:nvSpPr>
        <p:spPr/>
        <p:txBody>
          <a:bodyPr/>
          <a:lstStyle/>
          <a:p>
            <a:pPr>
              <a:defRPr/>
            </a:pPr>
            <a:fld id="{C8256DFF-F085-416F-83EF-FD637F07D9AA}" type="slidenum">
              <a:rPr lang="en-US" smtClean="0"/>
              <a:pPr>
                <a:defRPr/>
              </a:pPr>
              <a:t>73</a:t>
            </a:fld>
            <a:endParaRPr lang="en-US"/>
          </a:p>
        </p:txBody>
      </p:sp>
      <p:grpSp>
        <p:nvGrpSpPr>
          <p:cNvPr id="15" name="Group 14"/>
          <p:cNvGrpSpPr/>
          <p:nvPr/>
        </p:nvGrpSpPr>
        <p:grpSpPr>
          <a:xfrm>
            <a:off x="304800" y="3400425"/>
            <a:ext cx="2514600" cy="1620078"/>
            <a:chOff x="304800" y="3352800"/>
            <a:chExt cx="2514600" cy="1620078"/>
          </a:xfrm>
        </p:grpSpPr>
        <p:sp>
          <p:nvSpPr>
            <p:cNvPr id="7" name="Oval 6"/>
            <p:cNvSpPr/>
            <p:nvPr/>
          </p:nvSpPr>
          <p:spPr>
            <a:xfrm>
              <a:off x="2438400" y="3352800"/>
              <a:ext cx="3810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ine Callout 1 11"/>
            <p:cNvSpPr/>
            <p:nvPr/>
          </p:nvSpPr>
          <p:spPr>
            <a:xfrm>
              <a:off x="304800" y="4287078"/>
              <a:ext cx="1143000" cy="685800"/>
            </a:xfrm>
            <a:prstGeom prst="borderCallout1">
              <a:avLst>
                <a:gd name="adj1" fmla="val -2506"/>
                <a:gd name="adj2" fmla="val 89058"/>
                <a:gd name="adj3" fmla="val -84601"/>
                <a:gd name="adj4" fmla="val 193551"/>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Version</a:t>
              </a:r>
            </a:p>
          </p:txBody>
        </p:sp>
      </p:grpSp>
      <p:grpSp>
        <p:nvGrpSpPr>
          <p:cNvPr id="16" name="Group 15"/>
          <p:cNvGrpSpPr/>
          <p:nvPr/>
        </p:nvGrpSpPr>
        <p:grpSpPr>
          <a:xfrm>
            <a:off x="609600" y="3400425"/>
            <a:ext cx="2438400" cy="1759226"/>
            <a:chOff x="609600" y="3352800"/>
            <a:chExt cx="2438400" cy="1759226"/>
          </a:xfrm>
        </p:grpSpPr>
        <p:sp>
          <p:nvSpPr>
            <p:cNvPr id="8" name="Oval 7"/>
            <p:cNvSpPr/>
            <p:nvPr/>
          </p:nvSpPr>
          <p:spPr>
            <a:xfrm>
              <a:off x="2667000" y="3352800"/>
              <a:ext cx="3810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1 12"/>
            <p:cNvSpPr/>
            <p:nvPr/>
          </p:nvSpPr>
          <p:spPr>
            <a:xfrm>
              <a:off x="609600" y="4426226"/>
              <a:ext cx="1143000" cy="685800"/>
            </a:xfrm>
            <a:prstGeom prst="borderCallout1">
              <a:avLst>
                <a:gd name="adj1" fmla="val -2506"/>
                <a:gd name="adj2" fmla="val 89058"/>
                <a:gd name="adj3" fmla="val -84601"/>
                <a:gd name="adj4" fmla="val 193551"/>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IHL</a:t>
              </a:r>
            </a:p>
          </p:txBody>
        </p:sp>
      </p:grpSp>
      <p:grpSp>
        <p:nvGrpSpPr>
          <p:cNvPr id="17" name="Group 16"/>
          <p:cNvGrpSpPr/>
          <p:nvPr/>
        </p:nvGrpSpPr>
        <p:grpSpPr>
          <a:xfrm>
            <a:off x="685800" y="3400425"/>
            <a:ext cx="2667000" cy="1946413"/>
            <a:chOff x="685800" y="3352800"/>
            <a:chExt cx="2667000" cy="1946413"/>
          </a:xfrm>
        </p:grpSpPr>
        <p:sp>
          <p:nvSpPr>
            <p:cNvPr id="9" name="Oval 8"/>
            <p:cNvSpPr/>
            <p:nvPr/>
          </p:nvSpPr>
          <p:spPr>
            <a:xfrm>
              <a:off x="2819400" y="3352800"/>
              <a:ext cx="533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ne Callout 1 13"/>
            <p:cNvSpPr/>
            <p:nvPr/>
          </p:nvSpPr>
          <p:spPr>
            <a:xfrm>
              <a:off x="685800" y="4613413"/>
              <a:ext cx="1143000" cy="685800"/>
            </a:xfrm>
            <a:prstGeom prst="borderCallout1">
              <a:avLst>
                <a:gd name="adj1" fmla="val -2506"/>
                <a:gd name="adj2" fmla="val 89058"/>
                <a:gd name="adj3" fmla="val -115519"/>
                <a:gd name="adj4" fmla="val 20166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QOS</a:t>
              </a:r>
            </a:p>
          </p:txBody>
        </p:sp>
      </p:grpSp>
      <p:grpSp>
        <p:nvGrpSpPr>
          <p:cNvPr id="19" name="Group 18"/>
          <p:cNvGrpSpPr/>
          <p:nvPr/>
        </p:nvGrpSpPr>
        <p:grpSpPr>
          <a:xfrm>
            <a:off x="1295400" y="3400425"/>
            <a:ext cx="2761422" cy="1755913"/>
            <a:chOff x="1295400" y="3352800"/>
            <a:chExt cx="2761422" cy="1755913"/>
          </a:xfrm>
        </p:grpSpPr>
        <p:sp>
          <p:nvSpPr>
            <p:cNvPr id="10" name="Oval 9"/>
            <p:cNvSpPr/>
            <p:nvPr/>
          </p:nvSpPr>
          <p:spPr>
            <a:xfrm>
              <a:off x="3332922" y="3352800"/>
              <a:ext cx="7239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ine Callout 1 17"/>
            <p:cNvSpPr/>
            <p:nvPr/>
          </p:nvSpPr>
          <p:spPr>
            <a:xfrm>
              <a:off x="1295400" y="4422913"/>
              <a:ext cx="1143000" cy="685800"/>
            </a:xfrm>
            <a:prstGeom prst="borderCallout1">
              <a:avLst>
                <a:gd name="adj1" fmla="val -2506"/>
                <a:gd name="adj2" fmla="val 89058"/>
                <a:gd name="adj3" fmla="val -96196"/>
                <a:gd name="adj4" fmla="val 19239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Total Length</a:t>
              </a:r>
            </a:p>
          </p:txBody>
        </p:sp>
      </p:grpSp>
      <p:grpSp>
        <p:nvGrpSpPr>
          <p:cNvPr id="21" name="Group 20"/>
          <p:cNvGrpSpPr/>
          <p:nvPr/>
        </p:nvGrpSpPr>
        <p:grpSpPr>
          <a:xfrm>
            <a:off x="2044148" y="3400425"/>
            <a:ext cx="2756452" cy="1752600"/>
            <a:chOff x="2044148" y="3352800"/>
            <a:chExt cx="2756452" cy="1752600"/>
          </a:xfrm>
        </p:grpSpPr>
        <p:sp>
          <p:nvSpPr>
            <p:cNvPr id="11" name="Oval 10"/>
            <p:cNvSpPr/>
            <p:nvPr/>
          </p:nvSpPr>
          <p:spPr>
            <a:xfrm>
              <a:off x="3886200" y="3352800"/>
              <a:ext cx="914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ine Callout 1 19"/>
            <p:cNvSpPr/>
            <p:nvPr/>
          </p:nvSpPr>
          <p:spPr>
            <a:xfrm>
              <a:off x="2044148" y="4419600"/>
              <a:ext cx="1842052" cy="685800"/>
            </a:xfrm>
            <a:prstGeom prst="borderCallout1">
              <a:avLst>
                <a:gd name="adj1" fmla="val -2506"/>
                <a:gd name="adj2" fmla="val 89058"/>
                <a:gd name="adj3" fmla="val -84601"/>
                <a:gd name="adj4" fmla="val 12304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Identification</a:t>
              </a:r>
            </a:p>
          </p:txBody>
        </p:sp>
      </p:grpSp>
      <p:grpSp>
        <p:nvGrpSpPr>
          <p:cNvPr id="25" name="Group 24"/>
          <p:cNvGrpSpPr/>
          <p:nvPr/>
        </p:nvGrpSpPr>
        <p:grpSpPr>
          <a:xfrm>
            <a:off x="2857500" y="3458403"/>
            <a:ext cx="2171700" cy="1752600"/>
            <a:chOff x="2857500" y="3410778"/>
            <a:chExt cx="2171700" cy="1752600"/>
          </a:xfrm>
        </p:grpSpPr>
        <p:sp>
          <p:nvSpPr>
            <p:cNvPr id="23" name="Oval 22"/>
            <p:cNvSpPr/>
            <p:nvPr/>
          </p:nvSpPr>
          <p:spPr>
            <a:xfrm>
              <a:off x="4699552" y="3410778"/>
              <a:ext cx="329648"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ine Callout 1 23"/>
            <p:cNvSpPr/>
            <p:nvPr/>
          </p:nvSpPr>
          <p:spPr>
            <a:xfrm>
              <a:off x="2857500" y="4477578"/>
              <a:ext cx="1842052" cy="685800"/>
            </a:xfrm>
            <a:prstGeom prst="borderCallout1">
              <a:avLst>
                <a:gd name="adj1" fmla="val -2506"/>
                <a:gd name="adj2" fmla="val 89058"/>
                <a:gd name="adj3" fmla="val -90398"/>
                <a:gd name="adj4" fmla="val 107939"/>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Flags</a:t>
              </a:r>
            </a:p>
          </p:txBody>
        </p:sp>
      </p:grpSp>
      <p:grpSp>
        <p:nvGrpSpPr>
          <p:cNvPr id="26" name="Group 25"/>
          <p:cNvGrpSpPr/>
          <p:nvPr/>
        </p:nvGrpSpPr>
        <p:grpSpPr>
          <a:xfrm>
            <a:off x="2958548" y="3400425"/>
            <a:ext cx="2604052" cy="1752600"/>
            <a:chOff x="2044148" y="3352800"/>
            <a:chExt cx="2604052" cy="1752600"/>
          </a:xfrm>
        </p:grpSpPr>
        <p:sp>
          <p:nvSpPr>
            <p:cNvPr id="27" name="Oval 26"/>
            <p:cNvSpPr/>
            <p:nvPr/>
          </p:nvSpPr>
          <p:spPr>
            <a:xfrm>
              <a:off x="3949976" y="3352800"/>
              <a:ext cx="698224"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ine Callout 1 27"/>
            <p:cNvSpPr/>
            <p:nvPr/>
          </p:nvSpPr>
          <p:spPr>
            <a:xfrm>
              <a:off x="2044148" y="4419600"/>
              <a:ext cx="1842052" cy="685800"/>
            </a:xfrm>
            <a:prstGeom prst="borderCallout1">
              <a:avLst>
                <a:gd name="adj1" fmla="val -2506"/>
                <a:gd name="adj2" fmla="val 89058"/>
                <a:gd name="adj3" fmla="val -84601"/>
                <a:gd name="adj4" fmla="val 12304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Fragment Offset</a:t>
              </a:r>
            </a:p>
          </p:txBody>
        </p:sp>
      </p:grpSp>
      <p:grpSp>
        <p:nvGrpSpPr>
          <p:cNvPr id="29" name="Group 28"/>
          <p:cNvGrpSpPr/>
          <p:nvPr/>
        </p:nvGrpSpPr>
        <p:grpSpPr>
          <a:xfrm>
            <a:off x="3352800" y="3400425"/>
            <a:ext cx="2667000" cy="1946413"/>
            <a:chOff x="685800" y="3352800"/>
            <a:chExt cx="2667000" cy="1946413"/>
          </a:xfrm>
        </p:grpSpPr>
        <p:sp>
          <p:nvSpPr>
            <p:cNvPr id="30" name="Oval 29"/>
            <p:cNvSpPr/>
            <p:nvPr/>
          </p:nvSpPr>
          <p:spPr>
            <a:xfrm>
              <a:off x="2819400" y="3352800"/>
              <a:ext cx="533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ine Callout 1 30"/>
            <p:cNvSpPr/>
            <p:nvPr/>
          </p:nvSpPr>
          <p:spPr>
            <a:xfrm>
              <a:off x="685800" y="4613413"/>
              <a:ext cx="1143000" cy="685800"/>
            </a:xfrm>
            <a:prstGeom prst="borderCallout1">
              <a:avLst>
                <a:gd name="adj1" fmla="val -2506"/>
                <a:gd name="adj2" fmla="val 89058"/>
                <a:gd name="adj3" fmla="val -115519"/>
                <a:gd name="adj4" fmla="val 20166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Time to Live</a:t>
              </a:r>
            </a:p>
          </p:txBody>
        </p:sp>
      </p:grpSp>
      <p:grpSp>
        <p:nvGrpSpPr>
          <p:cNvPr id="32" name="Group 31"/>
          <p:cNvGrpSpPr/>
          <p:nvPr/>
        </p:nvGrpSpPr>
        <p:grpSpPr>
          <a:xfrm>
            <a:off x="3684933" y="3400425"/>
            <a:ext cx="2667000" cy="1946413"/>
            <a:chOff x="685800" y="3352800"/>
            <a:chExt cx="2667000" cy="1946413"/>
          </a:xfrm>
        </p:grpSpPr>
        <p:sp>
          <p:nvSpPr>
            <p:cNvPr id="33" name="Oval 32"/>
            <p:cNvSpPr/>
            <p:nvPr/>
          </p:nvSpPr>
          <p:spPr>
            <a:xfrm>
              <a:off x="2819400" y="3352800"/>
              <a:ext cx="533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ine Callout 1 33"/>
            <p:cNvSpPr/>
            <p:nvPr/>
          </p:nvSpPr>
          <p:spPr>
            <a:xfrm>
              <a:off x="685800" y="4613413"/>
              <a:ext cx="1143000" cy="685800"/>
            </a:xfrm>
            <a:prstGeom prst="borderCallout1">
              <a:avLst>
                <a:gd name="adj1" fmla="val -2506"/>
                <a:gd name="adj2" fmla="val 89058"/>
                <a:gd name="adj3" fmla="val -115519"/>
                <a:gd name="adj4" fmla="val 20166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Protocol</a:t>
              </a:r>
            </a:p>
          </p:txBody>
        </p:sp>
      </p:grpSp>
      <p:grpSp>
        <p:nvGrpSpPr>
          <p:cNvPr id="35" name="Group 34"/>
          <p:cNvGrpSpPr/>
          <p:nvPr/>
        </p:nvGrpSpPr>
        <p:grpSpPr>
          <a:xfrm>
            <a:off x="4412974" y="3423616"/>
            <a:ext cx="2604052" cy="1752600"/>
            <a:chOff x="2044148" y="3352800"/>
            <a:chExt cx="2604052" cy="1752600"/>
          </a:xfrm>
        </p:grpSpPr>
        <p:sp>
          <p:nvSpPr>
            <p:cNvPr id="36" name="Oval 35"/>
            <p:cNvSpPr/>
            <p:nvPr/>
          </p:nvSpPr>
          <p:spPr>
            <a:xfrm>
              <a:off x="3886200" y="3352800"/>
              <a:ext cx="7620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ine Callout 1 36"/>
            <p:cNvSpPr/>
            <p:nvPr/>
          </p:nvSpPr>
          <p:spPr>
            <a:xfrm>
              <a:off x="2044148" y="4419600"/>
              <a:ext cx="1842052" cy="685800"/>
            </a:xfrm>
            <a:prstGeom prst="borderCallout1">
              <a:avLst>
                <a:gd name="adj1" fmla="val -2506"/>
                <a:gd name="adj2" fmla="val 89058"/>
                <a:gd name="adj3" fmla="val -84601"/>
                <a:gd name="adj4" fmla="val 12304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Checksum</a:t>
              </a:r>
            </a:p>
          </p:txBody>
        </p:sp>
      </p:grpSp>
      <p:grpSp>
        <p:nvGrpSpPr>
          <p:cNvPr id="38" name="Group 37"/>
          <p:cNvGrpSpPr/>
          <p:nvPr/>
        </p:nvGrpSpPr>
        <p:grpSpPr>
          <a:xfrm>
            <a:off x="5469835" y="3400425"/>
            <a:ext cx="3064564" cy="1769165"/>
            <a:chOff x="2044148" y="3336235"/>
            <a:chExt cx="3064564" cy="1769165"/>
          </a:xfrm>
        </p:grpSpPr>
        <p:sp>
          <p:nvSpPr>
            <p:cNvPr id="39" name="Oval 38"/>
            <p:cNvSpPr/>
            <p:nvPr/>
          </p:nvSpPr>
          <p:spPr>
            <a:xfrm>
              <a:off x="3508513" y="3336235"/>
              <a:ext cx="1600199" cy="4737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ine Callout 1 39"/>
            <p:cNvSpPr/>
            <p:nvPr/>
          </p:nvSpPr>
          <p:spPr>
            <a:xfrm>
              <a:off x="2044148" y="4419600"/>
              <a:ext cx="1842052" cy="685800"/>
            </a:xfrm>
            <a:prstGeom prst="borderCallout1">
              <a:avLst>
                <a:gd name="adj1" fmla="val -2506"/>
                <a:gd name="adj2" fmla="val 89058"/>
                <a:gd name="adj3" fmla="val -84601"/>
                <a:gd name="adj4" fmla="val 12304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SRC IP</a:t>
              </a:r>
            </a:p>
          </p:txBody>
        </p:sp>
      </p:grpSp>
      <p:grpSp>
        <p:nvGrpSpPr>
          <p:cNvPr id="41" name="Group 40"/>
          <p:cNvGrpSpPr/>
          <p:nvPr/>
        </p:nvGrpSpPr>
        <p:grpSpPr>
          <a:xfrm>
            <a:off x="992258" y="3880816"/>
            <a:ext cx="3064564" cy="1769165"/>
            <a:chOff x="2044148" y="3336235"/>
            <a:chExt cx="3064564" cy="1769165"/>
          </a:xfrm>
        </p:grpSpPr>
        <p:sp>
          <p:nvSpPr>
            <p:cNvPr id="42" name="Oval 41"/>
            <p:cNvSpPr/>
            <p:nvPr/>
          </p:nvSpPr>
          <p:spPr>
            <a:xfrm>
              <a:off x="3508513" y="3336235"/>
              <a:ext cx="1600199" cy="4737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Line Callout 1 42"/>
            <p:cNvSpPr/>
            <p:nvPr/>
          </p:nvSpPr>
          <p:spPr>
            <a:xfrm>
              <a:off x="2044148" y="4419600"/>
              <a:ext cx="1842052" cy="685800"/>
            </a:xfrm>
            <a:prstGeom prst="borderCallout1">
              <a:avLst>
                <a:gd name="adj1" fmla="val -2506"/>
                <a:gd name="adj2" fmla="val 89058"/>
                <a:gd name="adj3" fmla="val -84601"/>
                <a:gd name="adj4" fmla="val 12304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DST IP</a:t>
              </a:r>
            </a:p>
          </p:txBody>
        </p:sp>
      </p:grpSp>
    </p:spTree>
    <p:custDataLst>
      <p:tags r:id="rId1"/>
    </p:custDataLst>
    <p:extLst>
      <p:ext uri="{BB962C8B-B14F-4D97-AF65-F5344CB8AC3E}">
        <p14:creationId xmlns:p14="http://schemas.microsoft.com/office/powerpoint/2010/main" val="3848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2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3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3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Transport Layer</a:t>
            </a:r>
          </a:p>
        </p:txBody>
      </p:sp>
      <p:sp>
        <p:nvSpPr>
          <p:cNvPr id="57347" name="Rectangle 3"/>
          <p:cNvSpPr>
            <a:spLocks noGrp="1" noChangeArrowheads="1"/>
          </p:cNvSpPr>
          <p:nvPr>
            <p:ph idx="1"/>
          </p:nvPr>
        </p:nvSpPr>
        <p:spPr/>
        <p:txBody>
          <a:bodyPr/>
          <a:lstStyle/>
          <a:p>
            <a:r>
              <a:rPr lang="en-US" altLang="en-US"/>
              <a:t>TCP Operation:</a:t>
            </a:r>
          </a:p>
          <a:p>
            <a:pPr lvl="1"/>
            <a:r>
              <a:rPr lang="en-US" altLang="en-US"/>
              <a:t>Connection Establishment:</a:t>
            </a:r>
          </a:p>
          <a:p>
            <a:pPr lvl="2"/>
            <a:r>
              <a:rPr lang="en-US" altLang="en-US"/>
              <a:t>Uses a threeway handshake. Each side sends an initial sequence number (indicated by setting the SYN bit)</a:t>
            </a:r>
          </a:p>
          <a:p>
            <a:pPr lvl="1"/>
            <a:r>
              <a:rPr lang="en-US" altLang="en-US"/>
              <a:t>Data Transfer</a:t>
            </a:r>
          </a:p>
          <a:p>
            <a:pPr lvl="2"/>
            <a:r>
              <a:rPr lang="en-US" altLang="en-US"/>
              <a:t>Uses HDLC-like sliding window and GO-BACK-N protocols</a:t>
            </a:r>
          </a:p>
          <a:p>
            <a:pPr lvl="2"/>
            <a:r>
              <a:rPr lang="en-US" altLang="en-US"/>
              <a:t>Allows use of PUSH and URGENT flags</a:t>
            </a:r>
          </a:p>
          <a:p>
            <a:pPr lvl="2"/>
            <a:r>
              <a:rPr lang="en-US" altLang="en-US"/>
              <a:t>Can recover from errors due to crashes or old duplicate SYNs by use of RST command</a:t>
            </a:r>
          </a:p>
          <a:p>
            <a:pPr lvl="1"/>
            <a:r>
              <a:rPr lang="en-US" altLang="en-US"/>
              <a:t>Connection Termination</a:t>
            </a:r>
          </a:p>
          <a:p>
            <a:pPr lvl="2"/>
            <a:r>
              <a:rPr lang="en-US" altLang="en-US"/>
              <a:t>Graceful request for termination (Setting the FIN flag)</a:t>
            </a:r>
          </a:p>
          <a:p>
            <a:pPr lvl="2"/>
            <a:r>
              <a:rPr lang="en-US" altLang="en-US"/>
              <a:t>Response may contain data.</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74</a:t>
            </a:fld>
            <a:endParaRPr lang="en-US"/>
          </a:p>
        </p:txBody>
      </p:sp>
    </p:spTree>
    <p:custDataLst>
      <p:tags r:id="rId1"/>
    </p:custDataLst>
    <p:extLst>
      <p:ext uri="{BB962C8B-B14F-4D97-AF65-F5344CB8AC3E}">
        <p14:creationId xmlns:p14="http://schemas.microsoft.com/office/powerpoint/2010/main" val="1888499814"/>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t>Transport Layer</a:t>
            </a:r>
          </a:p>
        </p:txBody>
      </p:sp>
      <p:sp>
        <p:nvSpPr>
          <p:cNvPr id="58371" name="Rectangle 3"/>
          <p:cNvSpPr>
            <a:spLocks noGrp="1" noChangeArrowheads="1"/>
          </p:cNvSpPr>
          <p:nvPr>
            <p:ph idx="1"/>
          </p:nvPr>
        </p:nvSpPr>
        <p:spPr/>
        <p:txBody>
          <a:bodyPr/>
          <a:lstStyle/>
          <a:p>
            <a:r>
              <a:rPr lang="en-US" altLang="en-US"/>
              <a:t>TCP Implementation Policy Options</a:t>
            </a:r>
          </a:p>
          <a:p>
            <a:pPr lvl="1"/>
            <a:r>
              <a:rPr lang="en-US" altLang="en-US"/>
              <a:t>Send Policy</a:t>
            </a:r>
          </a:p>
          <a:p>
            <a:pPr lvl="2"/>
            <a:r>
              <a:rPr lang="en-US" altLang="en-US"/>
              <a:t>In absence of a closed transmission window or pushed data, the sending TCP entity is free to transmit data at its own convenience; actual policy depends on performance characteristics</a:t>
            </a:r>
          </a:p>
          <a:p>
            <a:pPr lvl="1"/>
            <a:r>
              <a:rPr lang="en-US" altLang="en-US"/>
              <a:t>Deliver Policy</a:t>
            </a:r>
          </a:p>
          <a:p>
            <a:pPr lvl="2"/>
            <a:r>
              <a:rPr lang="en-US" altLang="en-US"/>
              <a:t>In the absence of a push, a receiving TCP entity is free to deliver data to user at its own convenience</a:t>
            </a:r>
          </a:p>
          <a:p>
            <a:pPr lvl="1"/>
            <a:r>
              <a:rPr lang="en-US" altLang="en-US"/>
              <a:t>Accept Policy</a:t>
            </a:r>
          </a:p>
          <a:p>
            <a:pPr lvl="2"/>
            <a:r>
              <a:rPr lang="en-US" altLang="en-US"/>
              <a:t>When all data segments arrive in order over TCP connection, the data is placed in receive buffers to be sent to the user. However, if they arrive out-of-order</a:t>
            </a:r>
          </a:p>
          <a:p>
            <a:pPr lvl="3"/>
            <a:r>
              <a:rPr lang="en-US" altLang="en-US"/>
              <a:t>In-order - accept only those that arrive in order; discard others</a:t>
            </a:r>
          </a:p>
          <a:p>
            <a:pPr lvl="3"/>
            <a:r>
              <a:rPr lang="en-US" altLang="en-US"/>
              <a:t>In-window - accept all segments within receive window</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75</a:t>
            </a:fld>
            <a:endParaRPr lang="en-US"/>
          </a:p>
        </p:txBody>
      </p:sp>
    </p:spTree>
    <p:custDataLst>
      <p:tags r:id="rId1"/>
    </p:custDataLst>
    <p:extLst>
      <p:ext uri="{BB962C8B-B14F-4D97-AF65-F5344CB8AC3E}">
        <p14:creationId xmlns:p14="http://schemas.microsoft.com/office/powerpoint/2010/main" val="1811701046"/>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t>Transport Layer</a:t>
            </a:r>
          </a:p>
        </p:txBody>
      </p:sp>
      <p:sp>
        <p:nvSpPr>
          <p:cNvPr id="59395" name="Rectangle 3"/>
          <p:cNvSpPr>
            <a:spLocks noGrp="1" noChangeArrowheads="1"/>
          </p:cNvSpPr>
          <p:nvPr>
            <p:ph idx="1"/>
          </p:nvPr>
        </p:nvSpPr>
        <p:spPr/>
        <p:txBody>
          <a:bodyPr/>
          <a:lstStyle/>
          <a:p>
            <a:r>
              <a:rPr lang="en-US" altLang="en-US" dirty="0"/>
              <a:t>Retransmission Policy</a:t>
            </a:r>
          </a:p>
          <a:p>
            <a:pPr lvl="1"/>
            <a:r>
              <a:rPr lang="en-US" altLang="en-US" dirty="0"/>
              <a:t>TCP maintains a queue of segments that have been sent but not yet acknowledged. A retransmit occurs after time-out</a:t>
            </a:r>
          </a:p>
          <a:p>
            <a:pPr lvl="2"/>
            <a:r>
              <a:rPr lang="en-US" altLang="en-US" dirty="0"/>
              <a:t>First-only - Maintain one retransmission timer for entire queue. If ACK is received, remove appropriate segment(s) and reset timer. If timer expires, retransmit first segment and reset timer</a:t>
            </a:r>
          </a:p>
          <a:p>
            <a:pPr lvl="2"/>
            <a:r>
              <a:rPr lang="en-US" altLang="en-US" dirty="0"/>
              <a:t>Batch- Maintain one retransmission timer for entire queue. If ACK is received, remove appropriate segment(s) and reset timer. If timer expires, retransmit all segments in the queue and reset timer</a:t>
            </a:r>
          </a:p>
          <a:p>
            <a:pPr lvl="2"/>
            <a:r>
              <a:rPr lang="en-US" altLang="en-US" dirty="0"/>
              <a:t>Individual - Maintain one retransmission timer for each segment in the  queue. If ACK is received, remove appropriate segment(s) and destroy corresponding timer(s). If timer expires, retransmit corresponding segment individually and reset timer </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76</a:t>
            </a:fld>
            <a:endParaRPr lang="en-US"/>
          </a:p>
        </p:txBody>
      </p:sp>
    </p:spTree>
    <p:custDataLst>
      <p:tags r:id="rId1"/>
    </p:custDataLst>
    <p:extLst>
      <p:ext uri="{BB962C8B-B14F-4D97-AF65-F5344CB8AC3E}">
        <p14:creationId xmlns:p14="http://schemas.microsoft.com/office/powerpoint/2010/main" val="488155348"/>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Transport Layer</a:t>
            </a:r>
          </a:p>
        </p:txBody>
      </p:sp>
      <p:sp>
        <p:nvSpPr>
          <p:cNvPr id="60419" name="Rectangle 3"/>
          <p:cNvSpPr>
            <a:spLocks noGrp="1" noChangeArrowheads="1"/>
          </p:cNvSpPr>
          <p:nvPr>
            <p:ph idx="1"/>
          </p:nvPr>
        </p:nvSpPr>
        <p:spPr/>
        <p:txBody>
          <a:bodyPr/>
          <a:lstStyle/>
          <a:p>
            <a:r>
              <a:rPr lang="en-US" altLang="en-US" dirty="0"/>
              <a:t>Acknowledgment Policy</a:t>
            </a:r>
          </a:p>
          <a:p>
            <a:pPr lvl="1"/>
            <a:r>
              <a:rPr lang="en-US" altLang="en-US" dirty="0"/>
              <a:t>When data arrives that is in sequence, receiving TCP has two options concerning timing of acknowledgment</a:t>
            </a:r>
          </a:p>
          <a:p>
            <a:pPr lvl="2"/>
            <a:r>
              <a:rPr lang="en-US" altLang="en-US" dirty="0"/>
              <a:t>Immediate - When data are accepted, immediately transmit an empty (no data) segment containing the appropriate acknowledgment number</a:t>
            </a:r>
          </a:p>
          <a:p>
            <a:pPr lvl="2"/>
            <a:r>
              <a:rPr lang="en-US" altLang="en-US" dirty="0"/>
              <a:t>Cumulative - When data are accepted, record the need for acknowledgment, but wait for an outbound segment with data on which to piggyback the acknowledgment. To avoid long delay, set a window timer; if timer expires before acknowledgment is sent, transmit and empty segment containing the appropriate acknowledgment number.</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77</a:t>
            </a:fld>
            <a:endParaRPr lang="en-US"/>
          </a:p>
        </p:txBody>
      </p:sp>
    </p:spTree>
    <p:custDataLst>
      <p:tags r:id="rId1"/>
    </p:custDataLst>
    <p:extLst>
      <p:ext uri="{BB962C8B-B14F-4D97-AF65-F5344CB8AC3E}">
        <p14:creationId xmlns:p14="http://schemas.microsoft.com/office/powerpoint/2010/main" val="2839483146"/>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F52A716-5142-4987-84C0-078D1007C406}"/>
              </a:ext>
            </a:extLst>
          </p:cNvPr>
          <p:cNvSpPr>
            <a:spLocks noGrp="1"/>
          </p:cNvSpPr>
          <p:nvPr>
            <p:ph type="title"/>
          </p:nvPr>
        </p:nvSpPr>
        <p:spPr/>
        <p:txBody>
          <a:bodyPr/>
          <a:lstStyle/>
          <a:p>
            <a:endParaRPr lang="en-US" dirty="0"/>
          </a:p>
        </p:txBody>
      </p:sp>
      <p:sp>
        <p:nvSpPr>
          <p:cNvPr id="7" name="Slide Number Placeholder 6">
            <a:extLst>
              <a:ext uri="{FF2B5EF4-FFF2-40B4-BE49-F238E27FC236}">
                <a16:creationId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78</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Background</a:t>
            </a:r>
            <a:endParaRPr lang="en-US" dirty="0"/>
          </a:p>
        </p:txBody>
      </p:sp>
      <p:sp>
        <p:nvSpPr>
          <p:cNvPr id="25602" name="Rectangle 3"/>
          <p:cNvSpPr>
            <a:spLocks noGrp="1" noChangeArrowheads="1"/>
          </p:cNvSpPr>
          <p:nvPr>
            <p:ph idx="1"/>
          </p:nvPr>
        </p:nvSpPr>
        <p:spPr/>
        <p:txBody>
          <a:bodyPr/>
          <a:lstStyle/>
          <a:p>
            <a:r>
              <a:rPr lang="en-US"/>
              <a:t>ISO/OSI Model</a:t>
            </a:r>
          </a:p>
          <a:p>
            <a:pPr lvl="1"/>
            <a:r>
              <a:rPr lang="en-US"/>
              <a:t>communication functions are partitioned into a vertical set of seven layers</a:t>
            </a:r>
          </a:p>
          <a:p>
            <a:pPr lvl="1"/>
            <a:r>
              <a:rPr lang="en-US"/>
              <a:t>each layer performs a related subset of functions required for communication</a:t>
            </a:r>
          </a:p>
          <a:p>
            <a:pPr lvl="1"/>
            <a:r>
              <a:rPr lang="en-US"/>
              <a:t>each layer provides services to the next highest layer while depending on the next lower layer to perform more primitive functions</a:t>
            </a:r>
          </a:p>
          <a:p>
            <a:pPr lvl="1"/>
            <a:r>
              <a:rPr lang="en-US"/>
              <a:t>decomposes one problem into a number of more manageable subproblems</a:t>
            </a:r>
          </a:p>
          <a:p>
            <a:pPr lvl="1"/>
            <a:r>
              <a:rPr lang="en-US"/>
              <a:t>communication is achieved by having corresponding (peer) entities in the same layer in two different systems communicate via a protocol</a:t>
            </a:r>
          </a:p>
        </p:txBody>
      </p:sp>
      <p:sp>
        <p:nvSpPr>
          <p:cNvPr id="25605" name="Slide Number Placeholder 4"/>
          <p:cNvSpPr>
            <a:spLocks noGrp="1"/>
          </p:cNvSpPr>
          <p:nvPr>
            <p:ph type="sldNum" sz="quarter" idx="10"/>
          </p:nvPr>
        </p:nvSpPr>
        <p:spPr/>
        <p:txBody>
          <a:bodyPr/>
          <a:lstStyle/>
          <a:p>
            <a:fld id="{1BBED45D-C5C0-437A-87E3-14EEE121B27D}" type="slidenum">
              <a:rPr lang="en-US" smtClean="0"/>
              <a:pPr/>
              <a:t>8</a:t>
            </a:fld>
            <a:endParaRPr lang="en-US"/>
          </a:p>
        </p:txBody>
      </p:sp>
    </p:spTree>
    <p:custDataLst>
      <p:tags r:id="rId1"/>
    </p:custDataLst>
    <p:extLst>
      <p:ext uri="{BB962C8B-B14F-4D97-AF65-F5344CB8AC3E}">
        <p14:creationId xmlns:p14="http://schemas.microsoft.com/office/powerpoint/2010/main" val="28464753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Background</a:t>
            </a:r>
            <a:endParaRPr lang="en-US" dirty="0"/>
          </a:p>
        </p:txBody>
      </p:sp>
      <p:sp>
        <p:nvSpPr>
          <p:cNvPr id="26626" name="Rectangle 3"/>
          <p:cNvSpPr>
            <a:spLocks noGrp="1" noChangeArrowheads="1"/>
          </p:cNvSpPr>
          <p:nvPr>
            <p:ph idx="1"/>
          </p:nvPr>
        </p:nvSpPr>
        <p:spPr/>
        <p:txBody>
          <a:bodyPr/>
          <a:lstStyle/>
          <a:p>
            <a:pPr lvl="1"/>
            <a:r>
              <a:rPr lang="en-US"/>
              <a:t>each protocol entity sends data down to the next lower layer in order to get the data across to its peer entity</a:t>
            </a:r>
          </a:p>
          <a:p>
            <a:pPr lvl="1"/>
            <a:r>
              <a:rPr lang="en-US"/>
              <a:t>each entity communicates with entities in the layers above it and below it, across an interface</a:t>
            </a:r>
          </a:p>
          <a:p>
            <a:pPr lvl="1"/>
            <a:r>
              <a:rPr lang="en-US"/>
              <a:t>analogous to structures programming</a:t>
            </a:r>
          </a:p>
          <a:p>
            <a:pPr lvl="1"/>
            <a:r>
              <a:rPr lang="en-US"/>
              <a:t>protocols include: 8802.X, 8072/3, 8236/7, 8822/3/4/5, ...</a:t>
            </a:r>
          </a:p>
        </p:txBody>
      </p:sp>
      <p:sp>
        <p:nvSpPr>
          <p:cNvPr id="26629" name="Slide Number Placeholder 4"/>
          <p:cNvSpPr>
            <a:spLocks noGrp="1"/>
          </p:cNvSpPr>
          <p:nvPr>
            <p:ph type="sldNum" sz="quarter" idx="10"/>
          </p:nvPr>
        </p:nvSpPr>
        <p:spPr/>
        <p:txBody>
          <a:bodyPr/>
          <a:lstStyle/>
          <a:p>
            <a:fld id="{113A3E0B-81DD-4109-A56C-3AA7A9992046}" type="slidenum">
              <a:rPr lang="en-US" smtClean="0"/>
              <a:pPr/>
              <a:t>9</a:t>
            </a:fld>
            <a:endParaRPr lang="en-US"/>
          </a:p>
        </p:txBody>
      </p:sp>
    </p:spTree>
    <p:custDataLst>
      <p:tags r:id="rId1"/>
    </p:custDataLst>
    <p:extLst>
      <p:ext uri="{BB962C8B-B14F-4D97-AF65-F5344CB8AC3E}">
        <p14:creationId xmlns:p14="http://schemas.microsoft.com/office/powerpoint/2010/main" val="33635523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PROJECT_OPEN" val="0"/>
  <p:tag name="ARTICULATE_SLIDE_COUNT" val="1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21"/>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322"/>
  <p:tag name="ARTICULATE_USED_LAYOUT" val="2"/>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323"/>
  <p:tag name="ARTICULATE_USED_LAYOUT" val="2"/>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324"/>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UDIO_ID" val="325"/>
  <p:tag name="ARTICULATE_USED_LAYOUT" val="2"/>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UDIO_ID" val="326"/>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327"/>
  <p:tag name="ARTICULATE_USED_LAYOUT" val="2"/>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UDIO_ID" val="328"/>
  <p:tag name="ARTICULATE_USED_LAYOUT" val="2"/>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UDIO_ID" val="329"/>
  <p:tag name="ARTICULATE_USED_LAYOUT" val="2"/>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UDIO_ID" val="330"/>
  <p:tag name="ARTICULATE_USED_LAYOUT" val="2"/>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UDIO_ID" val="331"/>
  <p:tag name="ARTICULATE_USED_LAYOUT" val="2"/>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UDIO_ID" val="332"/>
  <p:tag name="ARTICULATE_USED_LAYOUT" val="2"/>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UDIO_ID" val="333"/>
  <p:tag name="ARTICULATE_USED_LAYOUT" val="9"/>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2653</TotalTime>
  <Words>7161</Words>
  <Application>Microsoft Office PowerPoint</Application>
  <PresentationFormat>On-screen Show (4:3)</PresentationFormat>
  <Paragraphs>756</Paragraphs>
  <Slides>78</Slides>
  <Notes>63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Book Antiqua</vt:lpstr>
      <vt:lpstr>Calibri</vt:lpstr>
      <vt:lpstr>Calibri Light</vt:lpstr>
      <vt:lpstr>Courier New</vt:lpstr>
      <vt:lpstr>PP_C5Modules_CC_License_standard</vt:lpstr>
      <vt:lpstr>  Module 1: Internetworking</vt:lpstr>
      <vt:lpstr>Internetworking Module</vt:lpstr>
      <vt:lpstr>Learning Outcomes</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Internetworking</vt:lpstr>
      <vt:lpstr>Internetworking</vt:lpstr>
      <vt:lpstr>Internetworking</vt:lpstr>
      <vt:lpstr>Internetworking</vt:lpstr>
      <vt:lpstr>Internetworking</vt:lpstr>
      <vt:lpstr>Internetworking</vt:lpstr>
      <vt:lpstr>Internetworking</vt:lpstr>
      <vt:lpstr>Internetworking</vt:lpstr>
      <vt:lpstr>Internetworking</vt:lpstr>
      <vt:lpstr>Internetworking</vt:lpstr>
      <vt:lpstr>Internetworking</vt:lpstr>
      <vt:lpstr>Internetworking</vt:lpstr>
      <vt:lpstr>Internetworking</vt:lpstr>
      <vt:lpstr>Fields</vt:lpstr>
      <vt:lpstr>Fields (con’t)</vt:lpstr>
      <vt:lpstr>Internetworking</vt:lpstr>
      <vt:lpstr>Internetworking</vt:lpstr>
      <vt:lpstr>Internetworking</vt:lpstr>
      <vt:lpstr>IP Protocol Field</vt:lpstr>
      <vt:lpstr>Ex: tcpdump (-nx –r xxx.pcap)</vt:lpstr>
      <vt:lpstr>Internetworking</vt:lpstr>
      <vt:lpstr>Internetworking</vt:lpstr>
      <vt:lpstr>Internetworking</vt:lpstr>
      <vt:lpstr>Internetworking</vt:lpstr>
      <vt:lpstr>Internetworking</vt:lpstr>
      <vt:lpstr>Internetworking</vt:lpstr>
      <vt:lpstr>Internetworking</vt:lpstr>
      <vt:lpstr>Internetworking</vt:lpstr>
      <vt:lpstr>Internetworking</vt:lpstr>
      <vt:lpstr>Internetworking</vt:lpstr>
      <vt:lpstr>The Transport Layer</vt:lpstr>
      <vt:lpstr>The Transport Layer</vt:lpstr>
      <vt:lpstr>The Transport Layer</vt:lpstr>
      <vt:lpstr>The Transport Layer</vt:lpstr>
      <vt:lpstr>The 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Ex: tcpdump (-nx –r xxx.pcap)</vt:lpstr>
      <vt:lpstr>Transport Layer</vt:lpstr>
      <vt:lpstr>Transport Layer</vt:lpstr>
      <vt:lpstr>Transport Layer</vt:lpstr>
      <vt:lpstr>Transport Layer</vt:lpstr>
      <vt:lpstr>Ex: tcpdump (-nx –r xxx.pcap)</vt:lpstr>
      <vt:lpstr>Transport Layer</vt:lpstr>
      <vt:lpstr>Transport Layer</vt:lpstr>
      <vt:lpstr>Transport Layer</vt:lpstr>
      <vt:lpstr>Transport Layer</vt:lpstr>
      <vt:lpstr>PowerPoint Presentation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Jim Alves-Foss</cp:lastModifiedBy>
  <cp:revision>235</cp:revision>
  <cp:lastPrinted>2016-07-18T16:40:10Z</cp:lastPrinted>
  <dcterms:created xsi:type="dcterms:W3CDTF">2016-07-03T20:12:42Z</dcterms:created>
  <dcterms:modified xsi:type="dcterms:W3CDTF">2018-03-31T06:47:11Z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6A462501-5EBC-4E48-AE42-3729D723AE96</vt:lpwstr>
  </property>
  <property fmtid="{D5CDD505-2E9C-101B-9397-08002B2CF9AE}" pid="6" name="ArticulateProjectFull">
    <vt:lpwstr>K:\CNAP\Deliverables\NetSec Course\Module_1\Lesson_1_PCAP_.ppta</vt:lpwstr>
  </property>
</Properties>
</file>