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3"/>
  </p:notesMasterIdLst>
  <p:sldIdLst>
    <p:sldId id="334" r:id="rId2"/>
    <p:sldId id="375" r:id="rId3"/>
    <p:sldId id="376" r:id="rId4"/>
    <p:sldId id="374" r:id="rId5"/>
    <p:sldId id="335" r:id="rId6"/>
    <p:sldId id="336" r:id="rId7"/>
    <p:sldId id="337" r:id="rId8"/>
    <p:sldId id="338" r:id="rId9"/>
    <p:sldId id="339" r:id="rId10"/>
    <p:sldId id="340" r:id="rId11"/>
    <p:sldId id="341"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33" r:id="rId42"/>
  </p:sldIdLst>
  <p:sldSz cx="9144000" cy="6858000" type="screen4x3"/>
  <p:notesSz cx="7315200" cy="96012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626176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4476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18334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306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613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27873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86668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771377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346370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07261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0883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849863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92564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3926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70626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dirty="0"/>
          </a:p>
        </p:txBody>
      </p:sp>
    </p:spTree>
    <p:extLst>
      <p:ext uri="{BB962C8B-B14F-4D97-AF65-F5344CB8AC3E}">
        <p14:creationId xmlns:p14="http://schemas.microsoft.com/office/powerpoint/2010/main" val="140800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76525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61533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183661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ln/>
        </p:spPr>
      </p:sp>
      <p:sp>
        <p:nvSpPr>
          <p:cNvPr id="716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8367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699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2982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51068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347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ln/>
        </p:spPr>
      </p:sp>
      <p:sp>
        <p:nvSpPr>
          <p:cNvPr id="757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94709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ln/>
        </p:spPr>
      </p:sp>
      <p:sp>
        <p:nvSpPr>
          <p:cNvPr id="768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98011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10045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560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ln/>
        </p:spPr>
      </p:sp>
      <p:sp>
        <p:nvSpPr>
          <p:cNvPr id="798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790604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563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23804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313603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41</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08210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ln/>
        </p:spPr>
      </p:sp>
      <p:sp>
        <p:nvSpPr>
          <p:cNvPr id="471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60697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48949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ln/>
        </p:spPr>
      </p:sp>
      <p:sp>
        <p:nvSpPr>
          <p:cNvPr id="491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8938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54702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ln/>
        </p:spPr>
      </p:sp>
      <p:sp>
        <p:nvSpPr>
          <p:cNvPr id="512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09328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hyperlink" Target="http://raphael.math.uic.edu/~jeremy/crypt/contrib/deepak.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hyperlink" Target="http://www.trincoll.edu/depts/cpsc/cryptography/vigenere.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math.ucsd.edu/~crypto/java/EARLYCIPHERS/Vigenere.htm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A9138-77FD-4DC3-9DAB-039B0892D8DD}"/>
              </a:ext>
            </a:extLst>
          </p:cNvPr>
          <p:cNvSpPr>
            <a:spLocks noGrp="1"/>
          </p:cNvSpPr>
          <p:nvPr>
            <p:ph type="ctrTitle"/>
          </p:nvPr>
        </p:nvSpPr>
        <p:spPr/>
        <p:txBody>
          <a:bodyPr/>
          <a:lstStyle/>
          <a:p>
            <a:r>
              <a:rPr lang="en-US"/>
              <a:t>Module: </a:t>
            </a:r>
            <a:r>
              <a:rPr lang="en-US" dirty="0"/>
              <a:t>Cryptography</a:t>
            </a:r>
          </a:p>
        </p:txBody>
      </p:sp>
      <p:sp>
        <p:nvSpPr>
          <p:cNvPr id="9218" name="Rectangle 3"/>
          <p:cNvSpPr>
            <a:spLocks noGrp="1" noChangeArrowheads="1"/>
          </p:cNvSpPr>
          <p:nvPr>
            <p:ph type="subTitle" idx="13"/>
          </p:nvPr>
        </p:nvSpPr>
        <p:spPr>
          <a:xfrm>
            <a:off x="2630488" y="4999038"/>
            <a:ext cx="4219575" cy="277812"/>
          </a:xfrm>
        </p:spPr>
        <p:txBody>
          <a:bodyPr/>
          <a:lstStyle/>
          <a:p>
            <a:r>
              <a:rPr lang="en-US" dirty="0"/>
              <a:t>Lesson 1: Cryptography Overview</a:t>
            </a:r>
          </a:p>
        </p:txBody>
      </p:sp>
    </p:spTree>
    <p:custDataLst>
      <p:tags r:id="rId1"/>
    </p:custDataLst>
    <p:extLst>
      <p:ext uri="{BB962C8B-B14F-4D97-AF65-F5344CB8AC3E}">
        <p14:creationId xmlns:p14="http://schemas.microsoft.com/office/powerpoint/2010/main" val="40193919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p:txBody>
          <a:bodyPr/>
          <a:lstStyle/>
          <a:p>
            <a:r>
              <a:rPr lang="en-GB" altLang="en-US"/>
              <a:t>Cryptosystem</a:t>
            </a:r>
          </a:p>
        </p:txBody>
      </p:sp>
      <p:sp>
        <p:nvSpPr>
          <p:cNvPr id="1028" name="Rectangle 2"/>
          <p:cNvSpPr>
            <a:spLocks noGrp="1" noChangeArrowheads="1"/>
          </p:cNvSpPr>
          <p:nvPr>
            <p:ph type="body" idx="1"/>
          </p:nvPr>
        </p:nvSpPr>
        <p:spPr/>
        <p:txBody>
          <a:bodyPr>
            <a:normAutofit/>
          </a:bodyPr>
          <a:lstStyle/>
          <a:p>
            <a:r>
              <a:rPr lang="en-GB" altLang="en-US" dirty="0"/>
              <a:t>A Cryptosystem is defined by a set of rules for how to encrypt  plaintext and how to decrypt ciphertext </a:t>
            </a:r>
          </a:p>
          <a:p>
            <a:r>
              <a:rPr lang="en-GB" altLang="en-US" dirty="0"/>
              <a:t>Process is similar to using mass produced house locks</a:t>
            </a:r>
          </a:p>
          <a:p>
            <a:pPr lvl="1"/>
            <a:r>
              <a:rPr lang="en-GB" altLang="en-US" dirty="0"/>
              <a:t>Have a few well-known companies produce standard locks that differ according to the physical key</a:t>
            </a:r>
          </a:p>
          <a:p>
            <a:pPr lvl="1"/>
            <a:r>
              <a:rPr lang="en-GB" altLang="en-US" dirty="0"/>
              <a:t>You and </a:t>
            </a:r>
            <a:r>
              <a:rPr lang="en-GB" altLang="en-US" dirty="0" err="1"/>
              <a:t>neighbor</a:t>
            </a:r>
            <a:r>
              <a:rPr lang="en-GB" altLang="en-US" dirty="0"/>
              <a:t> have same lock model</a:t>
            </a:r>
          </a:p>
          <a:p>
            <a:pPr lvl="1"/>
            <a:r>
              <a:rPr lang="en-GB" altLang="en-US" dirty="0"/>
              <a:t>But your key will only open your lock</a:t>
            </a:r>
          </a:p>
          <a:p>
            <a:r>
              <a:rPr lang="en-GB" altLang="en-US" dirty="0"/>
              <a:t>So, have a few well-examined encryption algorithms that everyone uses</a:t>
            </a:r>
          </a:p>
          <a:p>
            <a:pPr lvl="1"/>
            <a:r>
              <a:rPr lang="en-GB" altLang="en-US" dirty="0"/>
              <a:t>People using algorithm have different keys</a:t>
            </a:r>
          </a:p>
        </p:txBody>
      </p:sp>
      <p:sp>
        <p:nvSpPr>
          <p:cNvPr id="2" name="Slide Number Placeholder 1">
            <a:extLst>
              <a:ext uri="{FF2B5EF4-FFF2-40B4-BE49-F238E27FC236}">
                <a16:creationId xmlns:a16="http://schemas.microsoft.com/office/drawing/2014/main" id="{EC2C8FCF-7395-41AE-A2CA-811E172719BD}"/>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13395356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r>
              <a:rPr lang="en-GB" altLang="en-US"/>
              <a:t>Cryptography – Types</a:t>
            </a:r>
          </a:p>
        </p:txBody>
      </p:sp>
      <p:sp>
        <p:nvSpPr>
          <p:cNvPr id="9219" name="Rectangle 2"/>
          <p:cNvSpPr>
            <a:spLocks noGrp="1" noChangeArrowheads="1"/>
          </p:cNvSpPr>
          <p:nvPr>
            <p:ph type="body" idx="1"/>
          </p:nvPr>
        </p:nvSpPr>
        <p:spPr/>
        <p:txBody>
          <a:bodyPr/>
          <a:lstStyle/>
          <a:p>
            <a:r>
              <a:rPr lang="en-GB" altLang="en-US" dirty="0"/>
              <a:t>Symmetric (private key)</a:t>
            </a:r>
          </a:p>
          <a:p>
            <a:pPr lvl="1"/>
            <a:r>
              <a:rPr lang="en-GB" altLang="en-US" dirty="0"/>
              <a:t>When encryption and decryption keys are the same (or at least easily derivable from each other)</a:t>
            </a:r>
          </a:p>
          <a:p>
            <a:pPr lvl="2"/>
            <a:r>
              <a:rPr lang="en-GB" altLang="en-US" dirty="0"/>
              <a:t>D and E are mirror images of each other</a:t>
            </a:r>
          </a:p>
          <a:p>
            <a:pPr lvl="3"/>
            <a:r>
              <a:rPr lang="en-GB" altLang="en-US" dirty="0"/>
              <a:t>P = D (K, E(K,P))</a:t>
            </a:r>
          </a:p>
          <a:p>
            <a:r>
              <a:rPr lang="en-GB" altLang="en-US" dirty="0"/>
              <a:t>Asymmetric</a:t>
            </a:r>
          </a:p>
          <a:p>
            <a:pPr lvl="1"/>
            <a:r>
              <a:rPr lang="en-GB" altLang="en-US" dirty="0"/>
              <a:t>When the encryption and decryption keys are different</a:t>
            </a:r>
          </a:p>
          <a:p>
            <a:pPr lvl="3"/>
            <a:r>
              <a:rPr lang="en-GB" altLang="en-US" dirty="0"/>
              <a:t>P = D(KD E (KE ,P))</a:t>
            </a:r>
          </a:p>
          <a:p>
            <a:r>
              <a:rPr lang="en-GB" altLang="en-US" dirty="0"/>
              <a:t>Public Key Encryption</a:t>
            </a:r>
          </a:p>
          <a:p>
            <a:pPr lvl="1"/>
            <a:r>
              <a:rPr lang="en-GB" altLang="en-US" dirty="0"/>
              <a:t>When the asymmetric encryption results in a key pair, one private and one public. The private key is not easily derivable from the public key.</a:t>
            </a:r>
          </a:p>
          <a:p>
            <a:pPr lvl="2"/>
            <a:endParaRPr lang="en-GB" altLang="en-US" dirty="0"/>
          </a:p>
          <a:p>
            <a:pPr lvl="2"/>
            <a:endParaRPr lang="en-GB" altLang="en-US" dirty="0"/>
          </a:p>
        </p:txBody>
      </p:sp>
      <p:sp>
        <p:nvSpPr>
          <p:cNvPr id="2" name="Slide Number Placeholder 1">
            <a:extLst>
              <a:ext uri="{FF2B5EF4-FFF2-40B4-BE49-F238E27FC236}">
                <a16:creationId xmlns:a16="http://schemas.microsoft.com/office/drawing/2014/main" id="{164377F0-C9DB-4E81-8DB6-EA8A38003BF3}"/>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40646850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GB" altLang="en-US"/>
              <a:t>Crypto Analysis</a:t>
            </a:r>
          </a:p>
        </p:txBody>
      </p:sp>
      <p:sp>
        <p:nvSpPr>
          <p:cNvPr id="12291" name="Rectangle 2"/>
          <p:cNvSpPr>
            <a:spLocks noGrp="1" noChangeArrowheads="1"/>
          </p:cNvSpPr>
          <p:nvPr>
            <p:ph type="body" idx="1"/>
          </p:nvPr>
        </p:nvSpPr>
        <p:spPr/>
        <p:txBody>
          <a:bodyPr/>
          <a:lstStyle/>
          <a:p>
            <a:r>
              <a:rPr lang="en-GB" altLang="en-US" dirty="0"/>
              <a:t>Cryptanalyst’s job is to break an encryption</a:t>
            </a:r>
          </a:p>
          <a:p>
            <a:pPr lvl="1"/>
            <a:r>
              <a:rPr lang="en-GB" altLang="en-US" dirty="0"/>
              <a:t>Deduce the original message from ciphertext</a:t>
            </a:r>
          </a:p>
          <a:p>
            <a:pPr lvl="1"/>
            <a:r>
              <a:rPr lang="en-GB" altLang="en-US" dirty="0"/>
              <a:t>Ideally, if actual decryption algorithm can be deduced, then cryptanalyst can break encryption of all messages sent by sending party</a:t>
            </a:r>
          </a:p>
          <a:p>
            <a:pPr lvl="1"/>
            <a:r>
              <a:rPr lang="en-GB" altLang="en-US" dirty="0"/>
              <a:t>How do you break an algorithm?</a:t>
            </a:r>
          </a:p>
          <a:p>
            <a:pPr lvl="2"/>
            <a:r>
              <a:rPr lang="en-GB" altLang="en-US" dirty="0"/>
              <a:t>Use a variety of information</a:t>
            </a:r>
          </a:p>
          <a:p>
            <a:pPr lvl="3"/>
            <a:r>
              <a:rPr lang="en-GB" altLang="en-US" dirty="0"/>
              <a:t>Encrypted messages, known encryption algorithms, intercepted plaintext, math or statistical tools, ingenuity and luck!</a:t>
            </a:r>
          </a:p>
          <a:p>
            <a:pPr lvl="2"/>
            <a:r>
              <a:rPr lang="en-GB" altLang="en-US" dirty="0"/>
              <a:t>Common techniques may include:</a:t>
            </a:r>
          </a:p>
          <a:p>
            <a:pPr lvl="3"/>
            <a:r>
              <a:rPr lang="en-GB" altLang="en-US" dirty="0"/>
              <a:t>Known plaintext – cryptanalyst knows the plaintext and corresponding cipher text</a:t>
            </a:r>
          </a:p>
          <a:p>
            <a:pPr lvl="3"/>
            <a:r>
              <a:rPr lang="en-GB" altLang="en-US" dirty="0"/>
              <a:t>Chosen plaintext – cryptanalyst can choose a range of plaintext and see the corresponding cipher text. If this is done with small changes in the plaintext, it is called </a:t>
            </a:r>
            <a:r>
              <a:rPr lang="en-GB" altLang="en-US" i="1" dirty="0"/>
              <a:t>differential cryptanalysis</a:t>
            </a:r>
          </a:p>
          <a:p>
            <a:pPr lvl="3"/>
            <a:r>
              <a:rPr lang="en-GB" altLang="en-US" dirty="0"/>
              <a:t>Brute force – just try as many combinations as possible</a:t>
            </a:r>
          </a:p>
        </p:txBody>
      </p:sp>
      <p:sp>
        <p:nvSpPr>
          <p:cNvPr id="2" name="Slide Number Placeholder 1">
            <a:extLst>
              <a:ext uri="{FF2B5EF4-FFF2-40B4-BE49-F238E27FC236}">
                <a16:creationId xmlns:a16="http://schemas.microsoft.com/office/drawing/2014/main" id="{393E2AEE-A9B8-44F9-86AF-81F98E2CF686}"/>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extLst>
      <p:ext uri="{BB962C8B-B14F-4D97-AF65-F5344CB8AC3E}">
        <p14:creationId xmlns:p14="http://schemas.microsoft.com/office/powerpoint/2010/main" val="190669023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GB" altLang="en-US"/>
              <a:t>Breakable Encryption</a:t>
            </a:r>
          </a:p>
        </p:txBody>
      </p:sp>
      <p:sp>
        <p:nvSpPr>
          <p:cNvPr id="13315" name="Rectangle 2"/>
          <p:cNvSpPr>
            <a:spLocks noGrp="1" noChangeArrowheads="1"/>
          </p:cNvSpPr>
          <p:nvPr>
            <p:ph type="body" idx="1"/>
          </p:nvPr>
        </p:nvSpPr>
        <p:spPr/>
        <p:txBody>
          <a:bodyPr/>
          <a:lstStyle/>
          <a:p>
            <a:r>
              <a:rPr lang="en-GB" altLang="en-US" dirty="0"/>
              <a:t>Breakable Algorithm</a:t>
            </a:r>
          </a:p>
          <a:p>
            <a:pPr lvl="1"/>
            <a:r>
              <a:rPr lang="en-GB" altLang="en-US" dirty="0"/>
              <a:t>Given enough time and data, analyst can determine  algorithm</a:t>
            </a:r>
          </a:p>
          <a:p>
            <a:pPr lvl="2"/>
            <a:r>
              <a:rPr lang="en-GB" altLang="en-US" dirty="0"/>
              <a:t>Yet, may  be impractical/computationally infeasible to try to break</a:t>
            </a:r>
          </a:p>
          <a:p>
            <a:pPr lvl="2"/>
            <a:r>
              <a:rPr lang="en-GB" altLang="en-US" dirty="0"/>
              <a:t>Example</a:t>
            </a:r>
          </a:p>
          <a:p>
            <a:pPr lvl="3"/>
            <a:r>
              <a:rPr lang="en-GB" altLang="en-US" dirty="0"/>
              <a:t>25 character message – just uppercase letters</a:t>
            </a:r>
          </a:p>
          <a:p>
            <a:pPr lvl="3"/>
            <a:r>
              <a:rPr lang="en-GB" altLang="en-US" dirty="0"/>
              <a:t>So, 26</a:t>
            </a:r>
            <a:r>
              <a:rPr lang="en-GB" altLang="en-US" baseline="30000" dirty="0"/>
              <a:t>25</a:t>
            </a:r>
            <a:r>
              <a:rPr lang="en-GB" altLang="en-US" dirty="0"/>
              <a:t>  or 10</a:t>
            </a:r>
            <a:r>
              <a:rPr lang="en-GB" altLang="en-US" baseline="30000" dirty="0"/>
              <a:t>15</a:t>
            </a:r>
            <a:r>
              <a:rPr lang="en-GB" altLang="en-US" dirty="0"/>
              <a:t>  possibilities </a:t>
            </a:r>
          </a:p>
          <a:p>
            <a:pPr lvl="3"/>
            <a:r>
              <a:rPr lang="en-GB" altLang="en-US" dirty="0"/>
              <a:t>If computer can perform 10</a:t>
            </a:r>
            <a:r>
              <a:rPr lang="en-GB" altLang="en-US" baseline="30000" dirty="0"/>
              <a:t>10</a:t>
            </a:r>
            <a:r>
              <a:rPr lang="en-GB" altLang="en-US" dirty="0"/>
              <a:t> operations/sec then finding correct decipherment would take 10</a:t>
            </a:r>
            <a:r>
              <a:rPr lang="en-GB" altLang="en-US" baseline="30000" dirty="0"/>
              <a:t>11</a:t>
            </a:r>
            <a:r>
              <a:rPr lang="en-GB" altLang="en-US" dirty="0"/>
              <a:t> years</a:t>
            </a:r>
          </a:p>
          <a:p>
            <a:pPr lvl="3"/>
            <a:r>
              <a:rPr lang="en-GB" altLang="en-US" dirty="0"/>
              <a:t>However, cryptanalyst can try to reduce search space</a:t>
            </a:r>
          </a:p>
          <a:p>
            <a:pPr lvl="1"/>
            <a:endParaRPr lang="en-GB" altLang="en-US" dirty="0"/>
          </a:p>
          <a:p>
            <a:pPr lvl="1"/>
            <a:r>
              <a:rPr lang="en-GB" altLang="en-US" dirty="0"/>
              <a:t>Secure algorithm is one where the time it takes to break the encryption exceeds the useful lifetime of the message.</a:t>
            </a:r>
          </a:p>
        </p:txBody>
      </p:sp>
      <p:sp>
        <p:nvSpPr>
          <p:cNvPr id="2" name="Slide Number Placeholder 1">
            <a:extLst>
              <a:ext uri="{FF2B5EF4-FFF2-40B4-BE49-F238E27FC236}">
                <a16:creationId xmlns:a16="http://schemas.microsoft.com/office/drawing/2014/main" id="{9AE00A7A-00EC-46C5-96E7-861413ED24BD}"/>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custDataLst>
      <p:tags r:id="rId1"/>
    </p:custDataLst>
    <p:extLst>
      <p:ext uri="{BB962C8B-B14F-4D97-AF65-F5344CB8AC3E}">
        <p14:creationId xmlns:p14="http://schemas.microsoft.com/office/powerpoint/2010/main" val="10241107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r>
              <a:rPr lang="en-GB" altLang="en-US"/>
              <a:t>Encryption Techniques</a:t>
            </a:r>
          </a:p>
        </p:txBody>
      </p:sp>
      <p:sp>
        <p:nvSpPr>
          <p:cNvPr id="14339" name="Rectangle 2"/>
          <p:cNvSpPr>
            <a:spLocks noGrp="1" noChangeArrowheads="1"/>
          </p:cNvSpPr>
          <p:nvPr>
            <p:ph type="body" idx="1"/>
          </p:nvPr>
        </p:nvSpPr>
        <p:spPr/>
        <p:txBody>
          <a:bodyPr/>
          <a:lstStyle/>
          <a:p>
            <a:r>
              <a:rPr lang="en-GB" altLang="en-US" dirty="0"/>
              <a:t>Two types of Encryption Techniques</a:t>
            </a:r>
          </a:p>
          <a:p>
            <a:pPr lvl="1"/>
            <a:r>
              <a:rPr lang="en-GB" altLang="en-US" dirty="0"/>
              <a:t>Useful in encryption algorithms</a:t>
            </a:r>
          </a:p>
          <a:p>
            <a:pPr lvl="2"/>
            <a:r>
              <a:rPr lang="en-GB" altLang="en-US" dirty="0"/>
              <a:t>A </a:t>
            </a:r>
            <a:r>
              <a:rPr lang="en-GB" altLang="en-US" b="1" dirty="0"/>
              <a:t>transposition cipher </a:t>
            </a:r>
            <a:r>
              <a:rPr lang="en-GB" altLang="en-US" dirty="0"/>
              <a:t>is an encoding process that does not change any of  the letters of original message, but changes position of letters </a:t>
            </a:r>
          </a:p>
          <a:p>
            <a:pPr lvl="2"/>
            <a:r>
              <a:rPr lang="en-GB" altLang="en-US" dirty="0"/>
              <a:t>One simple transposition cipher reverses order of letters. For example, message </a:t>
            </a:r>
          </a:p>
          <a:p>
            <a:pPr lvl="3"/>
            <a:r>
              <a:rPr lang="en-GB" altLang="en-US" dirty="0"/>
              <a:t>THE GAME IS AFOOT becomes </a:t>
            </a:r>
          </a:p>
          <a:p>
            <a:pPr lvl="3"/>
            <a:r>
              <a:rPr lang="en-GB" altLang="en-US" dirty="0"/>
              <a:t>EHT EMAG SI TOOFA. </a:t>
            </a:r>
          </a:p>
          <a:p>
            <a:pPr lvl="2"/>
            <a:r>
              <a:rPr lang="en-GB" altLang="en-US" dirty="0"/>
              <a:t>Such "backward writing" is easy to recognize and decode. </a:t>
            </a:r>
          </a:p>
          <a:p>
            <a:pPr lvl="2"/>
            <a:r>
              <a:rPr lang="en-GB" altLang="en-US" dirty="0"/>
              <a:t>By analogy, transposition ciphers are like jigsaw puzzles</a:t>
            </a:r>
          </a:p>
          <a:p>
            <a:pPr lvl="3"/>
            <a:r>
              <a:rPr lang="en-GB" altLang="en-US" dirty="0"/>
              <a:t> All pieces are present, its just a matter of putting them in correct order.</a:t>
            </a:r>
          </a:p>
          <a:p>
            <a:pPr lvl="2"/>
            <a:r>
              <a:rPr lang="en-GB" altLang="en-US" dirty="0"/>
              <a:t>Modern encryption algorithms use transposition of bits within a data block as part of their </a:t>
            </a:r>
            <a:r>
              <a:rPr lang="en-GB" altLang="en-US" dirty="0" err="1"/>
              <a:t>algortihms</a:t>
            </a:r>
            <a:r>
              <a:rPr lang="en-GB" altLang="en-US" dirty="0"/>
              <a:t>.</a:t>
            </a:r>
          </a:p>
        </p:txBody>
      </p:sp>
      <p:sp>
        <p:nvSpPr>
          <p:cNvPr id="2" name="Slide Number Placeholder 1">
            <a:extLst>
              <a:ext uri="{FF2B5EF4-FFF2-40B4-BE49-F238E27FC236}">
                <a16:creationId xmlns:a16="http://schemas.microsoft.com/office/drawing/2014/main" id="{08C67E20-2ED8-408D-B56B-ADE407161849}"/>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extLst>
      <p:ext uri="{BB962C8B-B14F-4D97-AF65-F5344CB8AC3E}">
        <p14:creationId xmlns:p14="http://schemas.microsoft.com/office/powerpoint/2010/main" val="42556704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GB" altLang="en-US"/>
              <a:t>Encryption Techniques</a:t>
            </a:r>
          </a:p>
        </p:txBody>
      </p:sp>
      <p:sp>
        <p:nvSpPr>
          <p:cNvPr id="15363" name="Rectangle 2"/>
          <p:cNvSpPr>
            <a:spLocks noGrp="1" noChangeArrowheads="1"/>
          </p:cNvSpPr>
          <p:nvPr>
            <p:ph type="body" idx="1"/>
          </p:nvPr>
        </p:nvSpPr>
        <p:spPr/>
        <p:txBody>
          <a:bodyPr/>
          <a:lstStyle/>
          <a:p>
            <a:r>
              <a:rPr lang="en-GB" altLang="en-US" dirty="0"/>
              <a:t>A </a:t>
            </a:r>
            <a:r>
              <a:rPr lang="en-GB" altLang="en-US" b="1" dirty="0"/>
              <a:t>substitution cipher </a:t>
            </a:r>
            <a:r>
              <a:rPr lang="en-GB" altLang="en-US" dirty="0"/>
              <a:t>is an encoding process that maintains order of the letters in the message, but changes their identity</a:t>
            </a:r>
          </a:p>
          <a:p>
            <a:pPr lvl="1"/>
            <a:r>
              <a:rPr lang="en-GB" altLang="en-US" dirty="0"/>
              <a:t>Each letter is replaced by another letter or symbol</a:t>
            </a:r>
          </a:p>
          <a:p>
            <a:pPr lvl="1"/>
            <a:r>
              <a:rPr lang="en-GB" altLang="en-US" dirty="0"/>
              <a:t>Example, Morse code is a substitution cipher in which each letter is replaced by a specific set of dots and dashes</a:t>
            </a:r>
          </a:p>
          <a:p>
            <a:pPr lvl="1"/>
            <a:r>
              <a:rPr lang="en-GB" altLang="en-US" dirty="0"/>
              <a:t>Many substitution ciphers use only one alphabet, and are called monoalphabetic</a:t>
            </a:r>
          </a:p>
          <a:p>
            <a:pPr lvl="1"/>
            <a:r>
              <a:rPr lang="en-GB" altLang="en-US" dirty="0"/>
              <a:t>This means that we substitute one and only one letter for a particular letter in the message </a:t>
            </a:r>
          </a:p>
        </p:txBody>
      </p:sp>
      <p:sp>
        <p:nvSpPr>
          <p:cNvPr id="2" name="Slide Number Placeholder 1">
            <a:extLst>
              <a:ext uri="{FF2B5EF4-FFF2-40B4-BE49-F238E27FC236}">
                <a16:creationId xmlns:a16="http://schemas.microsoft.com/office/drawing/2014/main" id="{6BA3CCFA-229C-4E94-B33C-7468158AEFE7}"/>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custDataLst>
      <p:tags r:id="rId1"/>
    </p:custDataLst>
    <p:extLst>
      <p:ext uri="{BB962C8B-B14F-4D97-AF65-F5344CB8AC3E}">
        <p14:creationId xmlns:p14="http://schemas.microsoft.com/office/powerpoint/2010/main" val="31385669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r>
              <a:rPr lang="en-GB" altLang="en-US"/>
              <a:t>Substitution cipher</a:t>
            </a:r>
          </a:p>
        </p:txBody>
      </p:sp>
      <p:sp>
        <p:nvSpPr>
          <p:cNvPr id="16387" name="Rectangle 2"/>
          <p:cNvSpPr>
            <a:spLocks noGrp="1" noChangeArrowheads="1"/>
          </p:cNvSpPr>
          <p:nvPr>
            <p:ph type="body" idx="1"/>
          </p:nvPr>
        </p:nvSpPr>
        <p:spPr/>
        <p:txBody>
          <a:bodyPr/>
          <a:lstStyle/>
          <a:p>
            <a:r>
              <a:rPr lang="en-GB" altLang="en-US" dirty="0"/>
              <a:t>For example, every T in message is replaced by the same substitute letter or symbol. </a:t>
            </a:r>
          </a:p>
          <a:p>
            <a:pPr lvl="1"/>
            <a:r>
              <a:rPr lang="en-GB" altLang="en-US" dirty="0"/>
              <a:t>Cipher scheme is easy to remember, but is also vulnerable to "cracking" using frequency analysis (letter counting)</a:t>
            </a:r>
          </a:p>
          <a:p>
            <a:r>
              <a:rPr lang="en-GB" altLang="en-US" dirty="0"/>
              <a:t>Given a sufficiently large encoded message derived using a monoalphabetic substitution cipher, it can be "cracked" by comparing frequency of letter occurrences in coded message with frequency of letter occurrences in language used for message</a:t>
            </a:r>
          </a:p>
        </p:txBody>
      </p:sp>
      <p:sp>
        <p:nvSpPr>
          <p:cNvPr id="2" name="Slide Number Placeholder 1">
            <a:extLst>
              <a:ext uri="{FF2B5EF4-FFF2-40B4-BE49-F238E27FC236}">
                <a16:creationId xmlns:a16="http://schemas.microsoft.com/office/drawing/2014/main" id="{CC4F3E90-89F1-4832-817A-BD9EC7452A82}"/>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extLst>
      <p:ext uri="{BB962C8B-B14F-4D97-AF65-F5344CB8AC3E}">
        <p14:creationId xmlns:p14="http://schemas.microsoft.com/office/powerpoint/2010/main" val="36552028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r>
              <a:rPr lang="en-GB" altLang="en-US"/>
              <a:t>Substitution cipher</a:t>
            </a:r>
          </a:p>
        </p:txBody>
      </p:sp>
      <p:sp>
        <p:nvSpPr>
          <p:cNvPr id="17411" name="Rectangle 2"/>
          <p:cNvSpPr>
            <a:spLocks noGrp="1" noChangeArrowheads="1"/>
          </p:cNvSpPr>
          <p:nvPr>
            <p:ph type="body" idx="1"/>
          </p:nvPr>
        </p:nvSpPr>
        <p:spPr/>
        <p:txBody>
          <a:bodyPr/>
          <a:lstStyle/>
          <a:p>
            <a:r>
              <a:rPr lang="en-GB" altLang="en-US"/>
              <a:t>First recorded use of Substitution Cipher</a:t>
            </a:r>
          </a:p>
          <a:p>
            <a:pPr lvl="1"/>
            <a:r>
              <a:rPr lang="en-GB" altLang="en-US"/>
              <a:t>Caesar Cipher</a:t>
            </a:r>
          </a:p>
          <a:p>
            <a:pPr lvl="1"/>
            <a:r>
              <a:rPr lang="en-GB" altLang="en-US"/>
              <a:t>Julius Caesar was first to use this type of scheme</a:t>
            </a:r>
          </a:p>
          <a:p>
            <a:pPr lvl="2"/>
            <a:r>
              <a:rPr lang="en-GB" altLang="en-US"/>
              <a:t>Also called a shift cipher</a:t>
            </a:r>
          </a:p>
          <a:p>
            <a:pPr lvl="2"/>
            <a:r>
              <a:rPr lang="en-GB" altLang="en-US"/>
              <a:t> A key number k is agreed upon by  sender and receiver</a:t>
            </a:r>
          </a:p>
          <a:p>
            <a:pPr lvl="2"/>
            <a:r>
              <a:rPr lang="en-GB" altLang="en-US"/>
              <a:t> Then the standard alphabet is shifted k positions so that the k-th letter in the alphabet is substituted for letter A, the k+1st for B, etc and the alphabet is wrapped to maintain a one-to-one correspondence</a:t>
            </a:r>
            <a:endParaRPr lang="en-GB" altLang="en-US" dirty="0"/>
          </a:p>
        </p:txBody>
      </p:sp>
      <p:sp>
        <p:nvSpPr>
          <p:cNvPr id="2" name="Slide Number Placeholder 1">
            <a:extLst>
              <a:ext uri="{FF2B5EF4-FFF2-40B4-BE49-F238E27FC236}">
                <a16:creationId xmlns:a16="http://schemas.microsoft.com/office/drawing/2014/main" id="{0677840F-25EE-407D-98F8-F0C9244D570D}"/>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custDataLst>
      <p:tags r:id="rId1"/>
    </p:custDataLst>
    <p:extLst>
      <p:ext uri="{BB962C8B-B14F-4D97-AF65-F5344CB8AC3E}">
        <p14:creationId xmlns:p14="http://schemas.microsoft.com/office/powerpoint/2010/main" val="34254932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r>
              <a:rPr lang="en-GB" altLang="en-US"/>
              <a:t>Substitution cipher</a:t>
            </a:r>
          </a:p>
        </p:txBody>
      </p:sp>
      <p:sp>
        <p:nvSpPr>
          <p:cNvPr id="18435" name="Rectangle 2"/>
          <p:cNvSpPr>
            <a:spLocks noGrp="1" noChangeArrowheads="1"/>
          </p:cNvSpPr>
          <p:nvPr>
            <p:ph type="body" idx="1"/>
          </p:nvPr>
        </p:nvSpPr>
        <p:spPr/>
        <p:txBody>
          <a:bodyPr/>
          <a:lstStyle/>
          <a:p>
            <a:r>
              <a:rPr lang="en-GB" altLang="en-US" dirty="0"/>
              <a:t>Example Caesar Cipher</a:t>
            </a:r>
          </a:p>
          <a:p>
            <a:pPr lvl="1"/>
            <a:r>
              <a:rPr lang="en-GB" altLang="en-US" dirty="0"/>
              <a:t>Caesar used a shift of 3 places, so a plaintext letter, p</a:t>
            </a:r>
            <a:r>
              <a:rPr lang="en-GB" altLang="en-US" baseline="-25000" dirty="0"/>
              <a:t>i</a:t>
            </a:r>
            <a:r>
              <a:rPr lang="en-GB" altLang="en-US" dirty="0"/>
              <a:t> was enciphered as a ciphertext letter, c</a:t>
            </a:r>
            <a:r>
              <a:rPr lang="en-GB" altLang="en-US" baseline="-25000" dirty="0"/>
              <a:t>i</a:t>
            </a:r>
            <a:r>
              <a:rPr lang="en-GB" altLang="en-US" dirty="0"/>
              <a:t> by the rule:</a:t>
            </a:r>
          </a:p>
          <a:p>
            <a:pPr lvl="2"/>
            <a:r>
              <a:rPr lang="en-GB" altLang="en-US" dirty="0"/>
              <a:t>C</a:t>
            </a:r>
            <a:r>
              <a:rPr lang="en-GB" altLang="en-US" baseline="-25000" dirty="0"/>
              <a:t>i</a:t>
            </a:r>
            <a:r>
              <a:rPr lang="en-GB" altLang="en-US" dirty="0"/>
              <a:t> = E(p</a:t>
            </a:r>
            <a:r>
              <a:rPr lang="en-GB" altLang="en-US" baseline="-25000" dirty="0"/>
              <a:t>i</a:t>
            </a:r>
            <a:r>
              <a:rPr lang="en-GB" altLang="en-US" dirty="0"/>
              <a:t>) = p</a:t>
            </a:r>
            <a:r>
              <a:rPr lang="en-GB" altLang="en-US" baseline="-25000" dirty="0"/>
              <a:t>i</a:t>
            </a:r>
            <a:r>
              <a:rPr lang="en-GB" altLang="en-US" dirty="0"/>
              <a:t> + 3</a:t>
            </a:r>
          </a:p>
          <a:p>
            <a:pPr lvl="1"/>
            <a:r>
              <a:rPr lang="en-GB" altLang="en-US" dirty="0"/>
              <a:t>Example (plaintext is shown in uppercase, cipher text in lower case):</a:t>
            </a:r>
          </a:p>
          <a:p>
            <a:pPr lvl="2"/>
            <a:r>
              <a:rPr lang="en-GB" altLang="en-US" dirty="0">
                <a:latin typeface="Courier New" panose="02070309020205020404" pitchFamily="49" charset="0"/>
                <a:cs typeface="Courier New" panose="02070309020205020404" pitchFamily="49" charset="0"/>
              </a:rPr>
              <a:t>B R U T U S  I S  A  T R A I T O R</a:t>
            </a:r>
          </a:p>
          <a:p>
            <a:pPr lvl="2"/>
            <a:r>
              <a:rPr lang="en-GB" altLang="en-US" dirty="0">
                <a:latin typeface="Courier New" panose="02070309020205020404" pitchFamily="49" charset="0"/>
                <a:cs typeface="Courier New" panose="02070309020205020404" pitchFamily="49" charset="0"/>
              </a:rPr>
              <a:t>E u x w x v  l v  d  w u d l w r u </a:t>
            </a:r>
          </a:p>
          <a:p>
            <a:pPr lvl="2"/>
            <a:endParaRPr lang="en-GB" altLang="en-US" dirty="0"/>
          </a:p>
          <a:p>
            <a:pPr lvl="1"/>
            <a:r>
              <a:rPr lang="en-GB" altLang="en-US" sz="1800" dirty="0">
                <a:latin typeface="Courier New" panose="02070309020205020404" pitchFamily="49" charset="0"/>
                <a:cs typeface="Courier New" panose="02070309020205020404" pitchFamily="49" charset="0"/>
              </a:rPr>
              <a:t>A B C D E F G H I J K L M N O P Q R S T U V W X Y Z</a:t>
            </a:r>
          </a:p>
          <a:p>
            <a:pPr lvl="1"/>
            <a:r>
              <a:rPr lang="en-GB" altLang="en-US" sz="1800" dirty="0">
                <a:latin typeface="Courier New" panose="02070309020205020404" pitchFamily="49" charset="0"/>
                <a:cs typeface="Courier New" panose="02070309020205020404" pitchFamily="49" charset="0"/>
              </a:rPr>
              <a:t>d e f g h </a:t>
            </a:r>
            <a:r>
              <a:rPr lang="en-GB" altLang="en-US" sz="1800" dirty="0" err="1">
                <a:latin typeface="Courier New" panose="02070309020205020404" pitchFamily="49" charset="0"/>
                <a:cs typeface="Courier New" panose="02070309020205020404" pitchFamily="49" charset="0"/>
              </a:rPr>
              <a:t>i</a:t>
            </a:r>
            <a:r>
              <a:rPr lang="en-GB" altLang="en-US" sz="1800" dirty="0">
                <a:latin typeface="Courier New" panose="02070309020205020404" pitchFamily="49" charset="0"/>
                <a:cs typeface="Courier New" panose="02070309020205020404" pitchFamily="49" charset="0"/>
              </a:rPr>
              <a:t> j k l m n o p q r s t u v w x y z a b c</a:t>
            </a:r>
          </a:p>
        </p:txBody>
      </p:sp>
      <p:sp>
        <p:nvSpPr>
          <p:cNvPr id="2" name="Slide Number Placeholder 1">
            <a:extLst>
              <a:ext uri="{FF2B5EF4-FFF2-40B4-BE49-F238E27FC236}">
                <a16:creationId xmlns:a16="http://schemas.microsoft.com/office/drawing/2014/main" id="{ADC3A9C6-5898-44D8-881C-7FB11613757B}"/>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extLst>
      <p:ext uri="{BB962C8B-B14F-4D97-AF65-F5344CB8AC3E}">
        <p14:creationId xmlns:p14="http://schemas.microsoft.com/office/powerpoint/2010/main" val="28447635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GB" altLang="en-US"/>
              <a:t>Early Ciphers</a:t>
            </a:r>
          </a:p>
        </p:txBody>
      </p:sp>
      <p:sp>
        <p:nvSpPr>
          <p:cNvPr id="19459" name="Rectangle 2"/>
          <p:cNvSpPr>
            <a:spLocks noGrp="1" noChangeArrowheads="1"/>
          </p:cNvSpPr>
          <p:nvPr>
            <p:ph type="body" idx="1"/>
          </p:nvPr>
        </p:nvSpPr>
        <p:spPr/>
        <p:txBody>
          <a:bodyPr/>
          <a:lstStyle/>
          <a:p>
            <a:r>
              <a:rPr lang="en-GB" altLang="en-US" dirty="0"/>
              <a:t>Needed to be easy to do </a:t>
            </a:r>
          </a:p>
          <a:p>
            <a:pPr lvl="2"/>
            <a:r>
              <a:rPr lang="en-GB" altLang="en-US" dirty="0"/>
              <a:t>Not written down</a:t>
            </a:r>
          </a:p>
          <a:p>
            <a:pPr lvl="1"/>
            <a:r>
              <a:rPr lang="en-GB" altLang="en-US" dirty="0"/>
              <a:t>Very easy to break</a:t>
            </a:r>
          </a:p>
          <a:p>
            <a:pPr lvl="1"/>
            <a:r>
              <a:rPr lang="en-GB" altLang="en-US" dirty="0"/>
              <a:t>Secure encryption shouldn’t allow an interceptor to use a small piece of ciphertext to predict entire pattern</a:t>
            </a:r>
          </a:p>
          <a:p>
            <a:pPr lvl="1"/>
            <a:r>
              <a:rPr lang="en-GB" altLang="en-US" dirty="0"/>
              <a:t>Modern ciphers, need to be secure against computers</a:t>
            </a:r>
          </a:p>
          <a:p>
            <a:pPr lvl="1"/>
            <a:endParaRPr lang="en-GB" altLang="en-US" dirty="0"/>
          </a:p>
        </p:txBody>
      </p:sp>
      <p:sp>
        <p:nvSpPr>
          <p:cNvPr id="2" name="Slide Number Placeholder 1">
            <a:extLst>
              <a:ext uri="{FF2B5EF4-FFF2-40B4-BE49-F238E27FC236}">
                <a16:creationId xmlns:a16="http://schemas.microsoft.com/office/drawing/2014/main" id="{9A1FB263-5C6A-4EAD-B556-A0F6C22C114F}"/>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2309667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GB" altLang="en-US"/>
              <a:t>Analysis of Caesar Cipher</a:t>
            </a:r>
          </a:p>
        </p:txBody>
      </p:sp>
      <p:sp>
        <p:nvSpPr>
          <p:cNvPr id="20483" name="Rectangle 2"/>
          <p:cNvSpPr>
            <a:spLocks noGrp="1" noChangeArrowheads="1"/>
          </p:cNvSpPr>
          <p:nvPr>
            <p:ph type="body" idx="1"/>
          </p:nvPr>
        </p:nvSpPr>
        <p:spPr/>
        <p:txBody>
          <a:bodyPr/>
          <a:lstStyle/>
          <a:p>
            <a:r>
              <a:rPr lang="en-GB" altLang="en-US" dirty="0"/>
              <a:t>Many clues from the ciphertext</a:t>
            </a:r>
          </a:p>
          <a:p>
            <a:pPr lvl="1"/>
            <a:r>
              <a:rPr lang="en-GB" altLang="en-US" dirty="0"/>
              <a:t>Breaks between words are preserved</a:t>
            </a:r>
          </a:p>
          <a:p>
            <a:pPr lvl="1"/>
            <a:r>
              <a:rPr lang="en-GB" altLang="en-US" dirty="0"/>
              <a:t>Double letters are preserved = SS = </a:t>
            </a:r>
            <a:r>
              <a:rPr lang="en-GB" altLang="en-US" dirty="0" err="1"/>
              <a:t>vv</a:t>
            </a:r>
            <a:endParaRPr lang="en-GB" altLang="en-US" dirty="0"/>
          </a:p>
          <a:p>
            <a:pPr lvl="1"/>
            <a:r>
              <a:rPr lang="en-GB" altLang="en-US" dirty="0"/>
              <a:t>Repeated letters map to the same substituted letter </a:t>
            </a:r>
          </a:p>
          <a:p>
            <a:pPr lvl="1"/>
            <a:r>
              <a:rPr lang="en-GB" altLang="en-US" dirty="0"/>
              <a:t>T I E -&gt; w l h</a:t>
            </a:r>
          </a:p>
          <a:p>
            <a:pPr lvl="1"/>
            <a:r>
              <a:rPr lang="en-GB" altLang="en-US" dirty="0"/>
              <a:t>The “spectral analysis” of a long message is preserved. If we map the frequency of letters in the message, we see peaks and valleys. There will be many more instances of  A,E,O,T,I than Q, K, or X.  We can map this out for our language and then see that the ciphertext is just a shift of that map.</a:t>
            </a:r>
          </a:p>
          <a:p>
            <a:endParaRPr lang="en-GB" altLang="en-US" dirty="0"/>
          </a:p>
        </p:txBody>
      </p:sp>
      <p:sp>
        <p:nvSpPr>
          <p:cNvPr id="2" name="Slide Number Placeholder 1">
            <a:extLst>
              <a:ext uri="{FF2B5EF4-FFF2-40B4-BE49-F238E27FC236}">
                <a16:creationId xmlns:a16="http://schemas.microsoft.com/office/drawing/2014/main" id="{3FB405DA-BCE4-4B37-A250-87C02597A270}"/>
              </a:ext>
            </a:extLst>
          </p:cNvPr>
          <p:cNvSpPr>
            <a:spLocks noGrp="1"/>
          </p:cNvSpPr>
          <p:nvPr>
            <p:ph type="sldNum" sz="quarter" idx="10"/>
          </p:nvPr>
        </p:nvSpPr>
        <p:spPr/>
        <p:txBody>
          <a:bodyPr/>
          <a:lstStyle/>
          <a:p>
            <a:fld id="{A722859C-89A0-4C1D-B3B9-DD0F9998A67A}" type="slidenum">
              <a:rPr lang="en-US" smtClean="0"/>
              <a:pPr/>
              <a:t>20</a:t>
            </a:fld>
            <a:endParaRPr lang="en-US" dirty="0"/>
          </a:p>
        </p:txBody>
      </p:sp>
    </p:spTree>
    <p:custDataLst>
      <p:tags r:id="rId1"/>
    </p:custDataLst>
    <p:extLst>
      <p:ext uri="{BB962C8B-B14F-4D97-AF65-F5344CB8AC3E}">
        <p14:creationId xmlns:p14="http://schemas.microsoft.com/office/powerpoint/2010/main" val="37471132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GB" altLang="en-US"/>
              <a:t>Key Substitution Cipher</a:t>
            </a:r>
          </a:p>
        </p:txBody>
      </p:sp>
      <p:sp>
        <p:nvSpPr>
          <p:cNvPr id="21507" name="Rectangle 2"/>
          <p:cNvSpPr>
            <a:spLocks noGrp="1" noChangeArrowheads="1"/>
          </p:cNvSpPr>
          <p:nvPr>
            <p:ph type="body" idx="1"/>
          </p:nvPr>
        </p:nvSpPr>
        <p:spPr/>
        <p:txBody>
          <a:bodyPr/>
          <a:lstStyle/>
          <a:p>
            <a:r>
              <a:rPr lang="en-GB" altLang="en-US" dirty="0"/>
              <a:t>Other Substitution Ciphers</a:t>
            </a:r>
          </a:p>
          <a:p>
            <a:pPr lvl="1"/>
            <a:r>
              <a:rPr lang="en-GB" altLang="en-US" dirty="0"/>
              <a:t>Permutation is a reordering of the elements of a sequence</a:t>
            </a:r>
          </a:p>
          <a:p>
            <a:pPr lvl="1"/>
            <a:r>
              <a:rPr lang="en-GB" altLang="en-US" dirty="0"/>
              <a:t>One way to scramble letters of an alphabet is use a </a:t>
            </a:r>
          </a:p>
          <a:p>
            <a:pPr lvl="2"/>
            <a:r>
              <a:rPr lang="en-GB" altLang="en-US" b="1" dirty="0"/>
              <a:t>key</a:t>
            </a:r>
            <a:r>
              <a:rPr lang="en-GB" altLang="en-US" dirty="0"/>
              <a:t>: A word that controls permutation</a:t>
            </a:r>
          </a:p>
          <a:p>
            <a:pPr lvl="1"/>
            <a:r>
              <a:rPr lang="en-GB" altLang="en-US" dirty="0"/>
              <a:t>If key = word, sender or receiver first writes alphabet and then writes key under it</a:t>
            </a:r>
          </a:p>
        </p:txBody>
      </p:sp>
      <p:sp>
        <p:nvSpPr>
          <p:cNvPr id="2" name="Slide Number Placeholder 1">
            <a:extLst>
              <a:ext uri="{FF2B5EF4-FFF2-40B4-BE49-F238E27FC236}">
                <a16:creationId xmlns:a16="http://schemas.microsoft.com/office/drawing/2014/main" id="{14406C40-71A4-48AA-91ED-1EDAB3DE5D10}"/>
              </a:ext>
            </a:extLst>
          </p:cNvPr>
          <p:cNvSpPr>
            <a:spLocks noGrp="1"/>
          </p:cNvSpPr>
          <p:nvPr>
            <p:ph type="sldNum" sz="quarter" idx="10"/>
          </p:nvPr>
        </p:nvSpPr>
        <p:spPr/>
        <p:txBody>
          <a:bodyPr/>
          <a:lstStyle/>
          <a:p>
            <a:fld id="{A722859C-89A0-4C1D-B3B9-DD0F9998A67A}" type="slidenum">
              <a:rPr lang="en-US" smtClean="0"/>
              <a:pPr/>
              <a:t>21</a:t>
            </a:fld>
            <a:endParaRPr lang="en-US" dirty="0"/>
          </a:p>
        </p:txBody>
      </p:sp>
    </p:spTree>
    <p:custDataLst>
      <p:tags r:id="rId1"/>
    </p:custDataLst>
    <p:extLst>
      <p:ext uri="{BB962C8B-B14F-4D97-AF65-F5344CB8AC3E}">
        <p14:creationId xmlns:p14="http://schemas.microsoft.com/office/powerpoint/2010/main" val="5404498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800"/>
              <a:t>Key Substitution Cipher</a:t>
            </a:r>
          </a:p>
        </p:txBody>
      </p:sp>
      <p:sp>
        <p:nvSpPr>
          <p:cNvPr id="22531" name="Rectangle 2"/>
          <p:cNvSpPr>
            <a:spLocks noGrp="1" noChangeArrowheads="1"/>
          </p:cNvSpPr>
          <p:nvPr>
            <p:ph type="body" idx="1"/>
          </p:nvPr>
        </p:nvSpPr>
        <p:spPr>
          <a:xfrm>
            <a:off x="476250" y="1333500"/>
            <a:ext cx="8229600" cy="5146675"/>
          </a:xfrm>
        </p:spPr>
        <p:txBody>
          <a:bodyPr>
            <a:normAutofit/>
          </a:bodyPr>
          <a:lstStyle/>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safe </a:t>
            </a:r>
            <a:r>
              <a:rPr lang="en-GB" altLang="en-US" sz="2600" dirty="0"/>
              <a:t>as the key, the list rest of alphabet in order</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dirty="0">
                <a:latin typeface="Courier New" panose="02070309020205020404" pitchFamily="49" charset="0"/>
                <a:cs typeface="Courier New" panose="02070309020205020404" pitchFamily="49" charset="0"/>
              </a:rPr>
              <a:t>A B C D E F G H I J K L M N O P Q R S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b="1" dirty="0">
                <a:latin typeface="Courier New" panose="02070309020205020404" pitchFamily="49" charset="0"/>
                <a:cs typeface="Courier New" panose="02070309020205020404" pitchFamily="49" charset="0"/>
              </a:rPr>
              <a:t>s a f e</a:t>
            </a:r>
            <a:r>
              <a:rPr lang="en-GB" altLang="en-US" sz="1900" dirty="0">
                <a:latin typeface="Courier New" panose="02070309020205020404" pitchFamily="49" charset="0"/>
                <a:cs typeface="Courier New" panose="02070309020205020404" pitchFamily="49" charset="0"/>
              </a:rPr>
              <a:t> b c d g h </a:t>
            </a:r>
            <a:r>
              <a:rPr lang="en-GB" altLang="en-US" sz="1900" dirty="0" err="1">
                <a:latin typeface="Courier New" panose="02070309020205020404" pitchFamily="49" charset="0"/>
                <a:cs typeface="Courier New" panose="02070309020205020404" pitchFamily="49" charset="0"/>
              </a:rPr>
              <a:t>i</a:t>
            </a:r>
            <a:r>
              <a:rPr lang="en-GB" altLang="en-US" sz="1900" dirty="0">
                <a:latin typeface="Courier New" panose="02070309020205020404" pitchFamily="49" charset="0"/>
                <a:cs typeface="Courier New" panose="02070309020205020404" pitchFamily="49" charset="0"/>
              </a:rPr>
              <a:t> j k l m n o p q r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	</a:t>
            </a:r>
            <a:r>
              <a:rPr lang="en-GB" altLang="en-US" sz="2600" dirty="0"/>
              <a:t>Key is short so most plaintext letters are one or two positions off </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Longer keywords – distance is greater and less predictable</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linguistics</a:t>
            </a:r>
            <a:r>
              <a:rPr lang="en-GB" altLang="en-US" sz="2600" dirty="0"/>
              <a:t>  as key (don’t include duplicates)</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cs typeface="Courier New" panose="02070309020205020404" pitchFamily="49" charset="0"/>
              </a:rPr>
              <a:t>A B C D E F G H I J K L M N O P Q R S T U V W X Y Z</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a:latin typeface="Courier New" panose="02070309020205020404" pitchFamily="49" charset="0"/>
                <a:cs typeface="Courier New" panose="02070309020205020404" pitchFamily="49" charset="0"/>
              </a:rPr>
              <a:t>l </a:t>
            </a:r>
            <a:r>
              <a:rPr lang="en-GB" altLang="en-US" sz="1800" b="1" dirty="0" err="1">
                <a:latin typeface="Courier New" panose="02070309020205020404" pitchFamily="49" charset="0"/>
                <a:cs typeface="Courier New" panose="02070309020205020404" pitchFamily="49" charset="0"/>
              </a:rPr>
              <a:t>i</a:t>
            </a:r>
            <a:r>
              <a:rPr lang="en-GB" altLang="en-US" sz="1800" b="1" dirty="0">
                <a:latin typeface="Courier New" panose="02070309020205020404" pitchFamily="49" charset="0"/>
                <a:cs typeface="Courier New" panose="02070309020205020404" pitchFamily="49" charset="0"/>
              </a:rPr>
              <a:t> n g u s t c </a:t>
            </a:r>
            <a:r>
              <a:rPr lang="en-GB" altLang="en-US" sz="1800" dirty="0">
                <a:latin typeface="Courier New" panose="02070309020205020404" pitchFamily="49" charset="0"/>
                <a:cs typeface="Courier New" panose="02070309020205020404" pitchFamily="49" charset="0"/>
              </a:rPr>
              <a:t>a b d e f h j k m o p q r v w x y z</a:t>
            </a:r>
          </a:p>
        </p:txBody>
      </p:sp>
      <p:sp>
        <p:nvSpPr>
          <p:cNvPr id="2" name="Slide Number Placeholder 1">
            <a:extLst>
              <a:ext uri="{FF2B5EF4-FFF2-40B4-BE49-F238E27FC236}">
                <a16:creationId xmlns:a16="http://schemas.microsoft.com/office/drawing/2014/main" id="{71D586A2-6133-4FBE-AB76-9D10BE541DDA}"/>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extLst>
      <p:ext uri="{BB962C8B-B14F-4D97-AF65-F5344CB8AC3E}">
        <p14:creationId xmlns:p14="http://schemas.microsoft.com/office/powerpoint/2010/main" val="6241335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GB" altLang="en-US"/>
              <a:t>Other Substitution Schemes</a:t>
            </a:r>
          </a:p>
        </p:txBody>
      </p:sp>
      <p:sp>
        <p:nvSpPr>
          <p:cNvPr id="23555" name="Rectangle 2"/>
          <p:cNvSpPr>
            <a:spLocks noGrp="1" noChangeArrowheads="1"/>
          </p:cNvSpPr>
          <p:nvPr>
            <p:ph type="body" idx="1"/>
          </p:nvPr>
        </p:nvSpPr>
        <p:spPr/>
        <p:txBody>
          <a:bodyPr/>
          <a:lstStyle/>
          <a:p>
            <a:r>
              <a:rPr lang="en-GB" altLang="en-US" dirty="0"/>
              <a:t>To make substitution ciphers more secure, more than one alphabet can be used</a:t>
            </a:r>
          </a:p>
          <a:p>
            <a:r>
              <a:rPr lang="en-GB" altLang="en-US" dirty="0"/>
              <a:t>Such ciphers are called polyalphabetic, which means that same letter of message can be represented by different letters when encoded</a:t>
            </a:r>
          </a:p>
          <a:p>
            <a:pPr lvl="1"/>
            <a:r>
              <a:rPr lang="en-GB" altLang="en-US" dirty="0"/>
              <a:t>Such a one-to-many correspondence makes use of frequency analysis much more difficult in order to crack code</a:t>
            </a:r>
          </a:p>
          <a:p>
            <a:r>
              <a:rPr lang="en-GB" altLang="en-US" dirty="0"/>
              <a:t>One such cipher named for </a:t>
            </a:r>
            <a:r>
              <a:rPr lang="en-GB" altLang="en-US" dirty="0">
                <a:hlinkClick r:id="rId4"/>
              </a:rPr>
              <a:t>Blaise de </a:t>
            </a:r>
            <a:r>
              <a:rPr lang="en-GB" altLang="en-US" dirty="0" err="1">
                <a:hlinkClick r:id="rId4"/>
              </a:rPr>
              <a:t>Vigenere</a:t>
            </a:r>
            <a:r>
              <a:rPr lang="en-GB" altLang="en-US" dirty="0"/>
              <a:t> a 16th century Frenchman</a:t>
            </a:r>
          </a:p>
          <a:p>
            <a:pPr lvl="1"/>
            <a:r>
              <a:rPr lang="en-GB" altLang="en-US" dirty="0"/>
              <a:t>The </a:t>
            </a:r>
            <a:r>
              <a:rPr lang="en-GB" altLang="en-US" dirty="0" err="1"/>
              <a:t>Vigenere</a:t>
            </a:r>
            <a:r>
              <a:rPr lang="en-GB" altLang="en-US" dirty="0"/>
              <a:t> cipher</a:t>
            </a:r>
          </a:p>
        </p:txBody>
      </p:sp>
      <p:sp>
        <p:nvSpPr>
          <p:cNvPr id="2" name="Slide Number Placeholder 1">
            <a:extLst>
              <a:ext uri="{FF2B5EF4-FFF2-40B4-BE49-F238E27FC236}">
                <a16:creationId xmlns:a16="http://schemas.microsoft.com/office/drawing/2014/main" id="{D16AEA44-FD8B-4941-8335-673E1CA45C15}"/>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custDataLst>
      <p:tags r:id="rId1"/>
    </p:custDataLst>
    <p:extLst>
      <p:ext uri="{BB962C8B-B14F-4D97-AF65-F5344CB8AC3E}">
        <p14:creationId xmlns:p14="http://schemas.microsoft.com/office/powerpoint/2010/main" val="249676365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GB" altLang="en-US"/>
              <a:t>Vigenere cipher</a:t>
            </a:r>
          </a:p>
        </p:txBody>
      </p:sp>
      <p:sp>
        <p:nvSpPr>
          <p:cNvPr id="24579" name="Rectangle 2"/>
          <p:cNvSpPr>
            <a:spLocks noGrp="1" noChangeArrowheads="1"/>
          </p:cNvSpPr>
          <p:nvPr>
            <p:ph type="body" idx="1"/>
          </p:nvPr>
        </p:nvSpPr>
        <p:spPr/>
        <p:txBody>
          <a:bodyPr/>
          <a:lstStyle/>
          <a:p>
            <a:r>
              <a:rPr lang="en-GB" altLang="en-US"/>
              <a:t>... is a polyalphabetic cipher based on using successively shifted alphabets</a:t>
            </a:r>
          </a:p>
          <a:p>
            <a:pPr lvl="1"/>
            <a:r>
              <a:rPr lang="en-GB" altLang="en-US"/>
              <a:t>A different shifted alphabet for each of 26 English letters</a:t>
            </a:r>
          </a:p>
          <a:p>
            <a:r>
              <a:rPr lang="en-GB" altLang="en-US"/>
              <a:t>Procedure based on table shown in next slide and use of keyword</a:t>
            </a:r>
          </a:p>
          <a:p>
            <a:pPr lvl="1"/>
            <a:r>
              <a:rPr lang="en-GB" altLang="en-US"/>
              <a:t> Letters of keyword determine shifted alphabets used in encoding process</a:t>
            </a:r>
          </a:p>
        </p:txBody>
      </p:sp>
      <p:sp>
        <p:nvSpPr>
          <p:cNvPr id="2" name="Slide Number Placeholder 1">
            <a:extLst>
              <a:ext uri="{FF2B5EF4-FFF2-40B4-BE49-F238E27FC236}">
                <a16:creationId xmlns:a16="http://schemas.microsoft.com/office/drawing/2014/main" id="{B475CDD3-A233-4703-86C3-FB56FB06BEC0}"/>
              </a:ext>
            </a:extLst>
          </p:cNvPr>
          <p:cNvSpPr>
            <a:spLocks noGrp="1"/>
          </p:cNvSpPr>
          <p:nvPr>
            <p:ph type="sldNum" sz="quarter" idx="10"/>
          </p:nvPr>
        </p:nvSpPr>
        <p:spPr/>
        <p:txBody>
          <a:bodyPr/>
          <a:lstStyle/>
          <a:p>
            <a:fld id="{A722859C-89A0-4C1D-B3B9-DD0F9998A67A}" type="slidenum">
              <a:rPr lang="en-US" smtClean="0"/>
              <a:pPr/>
              <a:t>24</a:t>
            </a:fld>
            <a:endParaRPr lang="en-US" dirty="0"/>
          </a:p>
        </p:txBody>
      </p:sp>
    </p:spTree>
    <p:extLst>
      <p:ext uri="{BB962C8B-B14F-4D97-AF65-F5344CB8AC3E}">
        <p14:creationId xmlns:p14="http://schemas.microsoft.com/office/powerpoint/2010/main" val="365454676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33400" y="455613"/>
            <a:ext cx="8229600" cy="7953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Vigenère Tableau</a:t>
            </a:r>
          </a:p>
        </p:txBody>
      </p:sp>
      <p:sp>
        <p:nvSpPr>
          <p:cNvPr id="25603" name="Rectangle 2"/>
          <p:cNvSpPr>
            <a:spLocks noGrp="1" noChangeArrowheads="1"/>
          </p:cNvSpPr>
          <p:nvPr>
            <p:ph type="body" idx="1"/>
          </p:nvPr>
        </p:nvSpPr>
        <p:spPr>
          <a:xfrm>
            <a:off x="457200" y="1371600"/>
            <a:ext cx="8229600" cy="5181600"/>
          </a:xfrm>
        </p:spPr>
        <p:txBody>
          <a:bodyPr lIns="91440" tIns="45720" rIns="91440" bIns="45720"/>
          <a:lstStyle/>
          <a:p>
            <a:pPr eaLnBrk="1" hangingPunct="1">
              <a:lnSpc>
                <a:spcPct val="89000"/>
              </a:lnSpc>
              <a:spcBef>
                <a:spcPct val="0"/>
              </a:spcBef>
              <a:buFont typeface="Arial" charset="0"/>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000" dirty="0">
                <a:latin typeface="Arial" charset="0"/>
              </a:rPr>
              <a:t>	</a:t>
            </a:r>
            <a:r>
              <a:rPr lang="en-GB" altLang="en-US" sz="1400" dirty="0">
                <a:latin typeface="Arial" charset="0"/>
              </a:rPr>
              <a:t>ABCDEFGHIJKLMNOPQRSTUVWXYZ </a:t>
            </a:r>
            <a:br>
              <a:rPr lang="en-GB" altLang="en-US" sz="1400" dirty="0">
                <a:latin typeface="Arial" charset="0"/>
              </a:rPr>
            </a:br>
            <a:r>
              <a:rPr lang="en-GB" altLang="en-US" sz="1400" dirty="0">
                <a:latin typeface="Arial" charset="0"/>
              </a:rPr>
              <a:t>BCDEFGHIJKLMNOPQRSTUVWXYZA </a:t>
            </a:r>
            <a:br>
              <a:rPr lang="en-GB" altLang="en-US" sz="1400" dirty="0">
                <a:latin typeface="Arial" charset="0"/>
              </a:rPr>
            </a:br>
            <a:r>
              <a:rPr lang="en-GB" altLang="en-US" sz="1400" dirty="0">
                <a:latin typeface="Arial" charset="0"/>
              </a:rPr>
              <a:t>CDEFGHIJKLMNOPQRSTUVWXYZAB </a:t>
            </a:r>
            <a:br>
              <a:rPr lang="en-GB" altLang="en-US" sz="1400" dirty="0">
                <a:latin typeface="Arial" charset="0"/>
              </a:rPr>
            </a:br>
            <a:r>
              <a:rPr lang="en-GB" altLang="en-US" sz="1400" dirty="0">
                <a:latin typeface="Arial" charset="0"/>
              </a:rPr>
              <a:t>DEFGHIJKLMNOPQRSTUVWXYZABC </a:t>
            </a:r>
            <a:br>
              <a:rPr lang="en-GB" altLang="en-US" sz="1400" dirty="0">
                <a:latin typeface="Arial" charset="0"/>
              </a:rPr>
            </a:br>
            <a:r>
              <a:rPr lang="en-GB" altLang="en-US" sz="1400" dirty="0">
                <a:latin typeface="Arial" charset="0"/>
              </a:rPr>
              <a:t>EFGHIJKLMNOPQRSTUVWXYZABCD </a:t>
            </a:r>
            <a:br>
              <a:rPr lang="en-GB" altLang="en-US" sz="1400" dirty="0">
                <a:latin typeface="Arial" charset="0"/>
              </a:rPr>
            </a:br>
            <a:r>
              <a:rPr lang="en-GB" altLang="en-US" sz="1400" dirty="0">
                <a:latin typeface="Arial" charset="0"/>
              </a:rPr>
              <a:t>FGHIJKLMNOPQRSTUVWXYZABCDE </a:t>
            </a:r>
            <a:br>
              <a:rPr lang="en-GB" altLang="en-US" sz="1400" dirty="0">
                <a:latin typeface="Arial" charset="0"/>
              </a:rPr>
            </a:br>
            <a:r>
              <a:rPr lang="en-GB" altLang="en-US" sz="1400" dirty="0">
                <a:latin typeface="Arial" charset="0"/>
              </a:rPr>
              <a:t>GHIJKLMNOPQRSTUVWXYZABCDEF </a:t>
            </a:r>
            <a:br>
              <a:rPr lang="en-GB" altLang="en-US" sz="1400" dirty="0">
                <a:latin typeface="Arial" charset="0"/>
              </a:rPr>
            </a:br>
            <a:r>
              <a:rPr lang="en-GB" altLang="en-US" sz="1400" dirty="0">
                <a:latin typeface="Arial" charset="0"/>
              </a:rPr>
              <a:t>HIJKLMNOPQRSTUVWXYZABCDEFG </a:t>
            </a:r>
            <a:br>
              <a:rPr lang="en-GB" altLang="en-US" sz="1400" dirty="0">
                <a:latin typeface="Arial" charset="0"/>
              </a:rPr>
            </a:br>
            <a:r>
              <a:rPr lang="en-GB" altLang="en-US" sz="1400" dirty="0">
                <a:latin typeface="Arial" charset="0"/>
              </a:rPr>
              <a:t>IJKLMNOPQRSTUVWXYZABCDEFGH </a:t>
            </a:r>
            <a:br>
              <a:rPr lang="en-GB" altLang="en-US" sz="1400" dirty="0">
                <a:latin typeface="Arial" charset="0"/>
              </a:rPr>
            </a:br>
            <a:r>
              <a:rPr lang="en-GB" altLang="en-US" sz="1400" dirty="0">
                <a:latin typeface="Arial" charset="0"/>
              </a:rPr>
              <a:t>JKLMNOPQRSTUVWXYZABCDEFGHI </a:t>
            </a:r>
            <a:br>
              <a:rPr lang="en-GB" altLang="en-US" sz="1400" dirty="0">
                <a:latin typeface="Arial" charset="0"/>
              </a:rPr>
            </a:br>
            <a:r>
              <a:rPr lang="en-GB" altLang="en-US" sz="1400" dirty="0">
                <a:latin typeface="Arial" charset="0"/>
              </a:rPr>
              <a:t>KLMNOPQRSTUVWXYZABCDEFGHIJ </a:t>
            </a:r>
            <a:br>
              <a:rPr lang="en-GB" altLang="en-US" sz="1400" dirty="0">
                <a:latin typeface="Arial" charset="0"/>
              </a:rPr>
            </a:br>
            <a:r>
              <a:rPr lang="en-GB" altLang="en-US" sz="1400" dirty="0">
                <a:latin typeface="Arial" charset="0"/>
              </a:rPr>
              <a:t>LMNOPQRSTUVWXYZABCDEFGHIJK </a:t>
            </a:r>
            <a:br>
              <a:rPr lang="en-GB" altLang="en-US" sz="1400" dirty="0">
                <a:latin typeface="Arial" charset="0"/>
              </a:rPr>
            </a:br>
            <a:r>
              <a:rPr lang="en-GB" altLang="en-US" sz="1400" dirty="0">
                <a:latin typeface="Arial" charset="0"/>
              </a:rPr>
              <a:t>MNOPQRSTUVWXYZABCDEFGHIJKL </a:t>
            </a:r>
            <a:br>
              <a:rPr lang="en-GB" altLang="en-US" sz="1400" dirty="0">
                <a:latin typeface="Arial" charset="0"/>
              </a:rPr>
            </a:br>
            <a:r>
              <a:rPr lang="en-GB" altLang="en-US" sz="1400" dirty="0">
                <a:latin typeface="Arial" charset="0"/>
              </a:rPr>
              <a:t>NOPQRSTUVWXYZABCDEFGHIJKLM </a:t>
            </a:r>
            <a:br>
              <a:rPr lang="en-GB" altLang="en-US" sz="1400" dirty="0">
                <a:latin typeface="Arial" charset="0"/>
              </a:rPr>
            </a:br>
            <a:r>
              <a:rPr lang="en-GB" altLang="en-US" sz="1400" dirty="0">
                <a:latin typeface="Arial" charset="0"/>
              </a:rPr>
              <a:t>OPQRSTUVWXYZABCDEFGHIJKLMN </a:t>
            </a:r>
            <a:br>
              <a:rPr lang="en-GB" altLang="en-US" sz="1400" dirty="0">
                <a:latin typeface="Arial" charset="0"/>
              </a:rPr>
            </a:br>
            <a:r>
              <a:rPr lang="en-GB" altLang="en-US" sz="1400" dirty="0">
                <a:latin typeface="Arial" charset="0"/>
              </a:rPr>
              <a:t>PQRSTUVWXYZABCDEFGHIJKLMNO </a:t>
            </a:r>
            <a:br>
              <a:rPr lang="en-GB" altLang="en-US" sz="1400" dirty="0">
                <a:latin typeface="Arial" charset="0"/>
              </a:rPr>
            </a:br>
            <a:r>
              <a:rPr lang="en-GB" altLang="en-US" sz="1400" dirty="0">
                <a:latin typeface="Arial" charset="0"/>
              </a:rPr>
              <a:t>QRSTUVWXYZABCDEFGHIJKLMNOP </a:t>
            </a:r>
            <a:br>
              <a:rPr lang="en-GB" altLang="en-US" sz="1400" dirty="0">
                <a:latin typeface="Arial" charset="0"/>
              </a:rPr>
            </a:br>
            <a:r>
              <a:rPr lang="en-GB" altLang="en-US" sz="1400" dirty="0">
                <a:latin typeface="Arial" charset="0"/>
              </a:rPr>
              <a:t>RSTUVWXYZABCDEFGHIJKLMNOPQ </a:t>
            </a:r>
            <a:br>
              <a:rPr lang="en-GB" altLang="en-US" sz="1400" dirty="0">
                <a:latin typeface="Arial" charset="0"/>
              </a:rPr>
            </a:br>
            <a:r>
              <a:rPr lang="en-GB" altLang="en-US" sz="1400" dirty="0">
                <a:latin typeface="Arial" charset="0"/>
              </a:rPr>
              <a:t>STUVWXYZABCDEFGHIJKLMNOPQR </a:t>
            </a:r>
            <a:br>
              <a:rPr lang="en-GB" altLang="en-US" sz="1400" dirty="0">
                <a:latin typeface="Arial" charset="0"/>
              </a:rPr>
            </a:br>
            <a:r>
              <a:rPr lang="en-GB" altLang="en-US" sz="1400" dirty="0">
                <a:latin typeface="Arial" charset="0"/>
              </a:rPr>
              <a:t>TUVWXYZABCDEFGHIJKLMNOPQRS </a:t>
            </a:r>
            <a:br>
              <a:rPr lang="en-GB" altLang="en-US" sz="1400" dirty="0">
                <a:latin typeface="Arial" charset="0"/>
              </a:rPr>
            </a:br>
            <a:r>
              <a:rPr lang="en-GB" altLang="en-US" sz="1400" dirty="0">
                <a:latin typeface="Arial" charset="0"/>
              </a:rPr>
              <a:t>UVWXYZABCDEFGHIJKLMNOPQRST </a:t>
            </a:r>
            <a:br>
              <a:rPr lang="en-GB" altLang="en-US" sz="1400" dirty="0">
                <a:latin typeface="Arial" charset="0"/>
              </a:rPr>
            </a:br>
            <a:r>
              <a:rPr lang="en-GB" altLang="en-US" sz="1400" dirty="0">
                <a:latin typeface="Arial" charset="0"/>
              </a:rPr>
              <a:t>VWXYZABCDEFGHIJKLMNOPQRSTU </a:t>
            </a:r>
            <a:br>
              <a:rPr lang="en-GB" altLang="en-US" sz="1400" dirty="0">
                <a:latin typeface="Arial" charset="0"/>
              </a:rPr>
            </a:br>
            <a:r>
              <a:rPr lang="en-GB" altLang="en-US" sz="1400" dirty="0">
                <a:latin typeface="Arial" charset="0"/>
              </a:rPr>
              <a:t>WXYZABCDEFGHIJKLMNOPQRSTUV </a:t>
            </a:r>
            <a:br>
              <a:rPr lang="en-GB" altLang="en-US" sz="1400" dirty="0">
                <a:latin typeface="Arial" charset="0"/>
              </a:rPr>
            </a:br>
            <a:r>
              <a:rPr lang="en-GB" altLang="en-US" sz="1400" dirty="0">
                <a:latin typeface="Arial" charset="0"/>
              </a:rPr>
              <a:t>XYZABCDEFGHIJKLMNOPQRSTUVW </a:t>
            </a:r>
            <a:br>
              <a:rPr lang="en-GB" altLang="en-US" sz="1400" dirty="0">
                <a:latin typeface="Arial" charset="0"/>
              </a:rPr>
            </a:br>
            <a:r>
              <a:rPr lang="en-GB" altLang="en-US" sz="1400" dirty="0">
                <a:latin typeface="Arial" charset="0"/>
              </a:rPr>
              <a:t>YZABCDEFGHIJKLMNOPQRSTUVWX </a:t>
            </a:r>
            <a:br>
              <a:rPr lang="en-GB" altLang="en-US" sz="1400" dirty="0">
                <a:latin typeface="Arial" charset="0"/>
              </a:rPr>
            </a:br>
            <a:r>
              <a:rPr lang="en-GB" altLang="en-US" sz="1400" dirty="0">
                <a:latin typeface="Arial" charset="0"/>
              </a:rPr>
              <a:t>ZABCDEFGHIJKLMNOPQRSTUVWXY  </a:t>
            </a:r>
          </a:p>
        </p:txBody>
      </p:sp>
      <p:sp>
        <p:nvSpPr>
          <p:cNvPr id="25604" name="Text Box 3"/>
          <p:cNvSpPr txBox="1">
            <a:spLocks noChangeArrowheads="1"/>
          </p:cNvSpPr>
          <p:nvPr/>
        </p:nvSpPr>
        <p:spPr bwMode="auto">
          <a:xfrm>
            <a:off x="4191000" y="1219200"/>
            <a:ext cx="49530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990033"/>
              </a:buClr>
              <a:buSzPct val="100000"/>
              <a:buFont typeface="Arial" charset="0"/>
              <a:buNone/>
            </a:pPr>
            <a:r>
              <a:rPr lang="en-GB" altLang="en-US" sz="2400" dirty="0">
                <a:solidFill>
                  <a:srgbClr val="990033"/>
                </a:solidFill>
              </a:rPr>
              <a:t>Historical Note:</a:t>
            </a:r>
            <a:r>
              <a:rPr lang="en-GB" altLang="en-US" sz="2400" dirty="0">
                <a:solidFill>
                  <a:schemeClr val="tx1"/>
                </a:solidFill>
              </a:rPr>
              <a:t> </a:t>
            </a:r>
          </a:p>
          <a:p>
            <a:pPr eaLnBrk="1" hangingPunct="1">
              <a:buClr>
                <a:srgbClr val="000000"/>
              </a:buClr>
              <a:buSzPct val="100000"/>
              <a:buFont typeface="Arial" charset="0"/>
              <a:buNone/>
            </a:pPr>
            <a:r>
              <a:rPr lang="en-GB" altLang="en-US" sz="2400" dirty="0">
                <a:solidFill>
                  <a:schemeClr val="tx1"/>
                </a:solidFill>
              </a:rPr>
              <a:t>Standard </a:t>
            </a:r>
            <a:r>
              <a:rPr lang="en-GB" altLang="en-US" sz="2400" dirty="0" err="1">
                <a:solidFill>
                  <a:schemeClr val="tx1"/>
                </a:solidFill>
              </a:rPr>
              <a:t>Vigenere</a:t>
            </a:r>
            <a:r>
              <a:rPr lang="en-GB" altLang="en-US" sz="2400" dirty="0">
                <a:solidFill>
                  <a:schemeClr val="tx1"/>
                </a:solidFill>
              </a:rPr>
              <a:t> was the</a:t>
            </a:r>
          </a:p>
          <a:p>
            <a:pPr eaLnBrk="1" hangingPunct="1">
              <a:buClr>
                <a:srgbClr val="000000"/>
              </a:buClr>
              <a:buSzPct val="100000"/>
              <a:buFont typeface="Arial" charset="0"/>
              <a:buNone/>
            </a:pPr>
            <a:r>
              <a:rPr lang="en-GB" altLang="en-US" sz="2400" dirty="0">
                <a:solidFill>
                  <a:schemeClr val="tx1"/>
                </a:solidFill>
              </a:rPr>
              <a:t>main cryptographic system </a:t>
            </a:r>
          </a:p>
          <a:p>
            <a:pPr eaLnBrk="1" hangingPunct="1">
              <a:buClr>
                <a:srgbClr val="000000"/>
              </a:buClr>
              <a:buSzPct val="100000"/>
              <a:buFont typeface="Arial" charset="0"/>
              <a:buNone/>
            </a:pPr>
            <a:r>
              <a:rPr lang="en-GB" altLang="en-US" sz="2400" dirty="0">
                <a:solidFill>
                  <a:schemeClr val="tx1"/>
                </a:solidFill>
              </a:rPr>
              <a:t>used by the Confederated States</a:t>
            </a:r>
          </a:p>
          <a:p>
            <a:pPr eaLnBrk="1" hangingPunct="1">
              <a:buClr>
                <a:srgbClr val="000000"/>
              </a:buClr>
              <a:buSzPct val="100000"/>
              <a:buFont typeface="Arial" charset="0"/>
              <a:buNone/>
            </a:pPr>
            <a:r>
              <a:rPr lang="en-GB" altLang="en-US" sz="2400" dirty="0">
                <a:solidFill>
                  <a:schemeClr val="tx1"/>
                </a:solidFill>
              </a:rPr>
              <a:t>during the American Civil War, and </a:t>
            </a:r>
          </a:p>
          <a:p>
            <a:pPr eaLnBrk="1" hangingPunct="1">
              <a:buClr>
                <a:srgbClr val="000000"/>
              </a:buClr>
              <a:buSzPct val="100000"/>
              <a:buFont typeface="Arial" charset="0"/>
              <a:buNone/>
            </a:pPr>
            <a:r>
              <a:rPr lang="en-GB" altLang="en-US" sz="2400" dirty="0">
                <a:solidFill>
                  <a:schemeClr val="tx1"/>
                </a:solidFill>
              </a:rPr>
              <a:t>the following four key phrases used by </a:t>
            </a:r>
          </a:p>
          <a:p>
            <a:pPr eaLnBrk="1" hangingPunct="1">
              <a:buClr>
                <a:srgbClr val="000000"/>
              </a:buClr>
              <a:buSzPct val="100000"/>
              <a:buFont typeface="Arial" charset="0"/>
              <a:buNone/>
            </a:pPr>
            <a:r>
              <a:rPr lang="en-GB" altLang="en-US" sz="2400" dirty="0">
                <a:solidFill>
                  <a:schemeClr val="tx1"/>
                </a:solidFill>
              </a:rPr>
              <a:t>Confederates have survived </a:t>
            </a:r>
          </a:p>
          <a:p>
            <a:pPr eaLnBrk="1" hangingPunct="1">
              <a:buClr>
                <a:srgbClr val="000000"/>
              </a:buClr>
              <a:buSzPct val="100000"/>
              <a:buFont typeface="Arial" charset="0"/>
              <a:buNone/>
            </a:pPr>
            <a:r>
              <a:rPr lang="en-GB" altLang="en-US" sz="2400" dirty="0">
                <a:solidFill>
                  <a:schemeClr val="tx1"/>
                </a:solidFill>
              </a:rPr>
              <a:t>to this day</a:t>
            </a:r>
            <a:r>
              <a:rPr lang="en-GB" altLang="en-US" sz="2000" dirty="0">
                <a:solidFill>
                  <a:schemeClr val="tx1"/>
                </a:solidFill>
              </a:rPr>
              <a:t>: </a:t>
            </a:r>
          </a:p>
        </p:txBody>
      </p:sp>
      <p:sp>
        <p:nvSpPr>
          <p:cNvPr id="25605" name="AutoShape 4"/>
          <p:cNvSpPr>
            <a:spLocks noChangeArrowheads="1"/>
          </p:cNvSpPr>
          <p:nvPr/>
        </p:nvSpPr>
        <p:spPr bwMode="auto">
          <a:xfrm>
            <a:off x="4716294" y="4477290"/>
            <a:ext cx="2886216" cy="2033506"/>
          </a:xfrm>
          <a:prstGeom prst="roundRect">
            <a:avLst>
              <a:gd name="adj" fmla="val 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000000"/>
              </a:buClr>
              <a:buSzPct val="100000"/>
              <a:buFont typeface="Arial" charset="0"/>
              <a:buChar char="•"/>
            </a:pPr>
            <a:r>
              <a:rPr lang="en-GB" altLang="en-US" b="1" dirty="0">
                <a:solidFill>
                  <a:schemeClr val="tx1"/>
                </a:solidFill>
              </a:rPr>
              <a:t>IN GOD WE TRUST</a:t>
            </a:r>
          </a:p>
          <a:p>
            <a:pPr eaLnBrk="1" hangingPunct="1">
              <a:buClr>
                <a:srgbClr val="000000"/>
              </a:buClr>
              <a:buSzPct val="100000"/>
              <a:buFont typeface="Arial" charset="0"/>
              <a:buChar char="•"/>
            </a:pPr>
            <a:r>
              <a:rPr lang="en-GB" altLang="en-US" b="1" dirty="0">
                <a:solidFill>
                  <a:schemeClr val="tx1"/>
                </a:solidFill>
              </a:rPr>
              <a:t>COMPLETE VICTORY</a:t>
            </a:r>
          </a:p>
          <a:p>
            <a:pPr eaLnBrk="1" hangingPunct="1">
              <a:buClr>
                <a:srgbClr val="000000"/>
              </a:buClr>
              <a:buSzPct val="100000"/>
              <a:buFont typeface="Arial" charset="0"/>
              <a:buChar char="•"/>
            </a:pPr>
            <a:r>
              <a:rPr lang="en-GB" altLang="en-US" b="1" dirty="0">
                <a:solidFill>
                  <a:schemeClr val="tx1"/>
                </a:solidFill>
              </a:rPr>
              <a:t>MANCHESTER BLUFF</a:t>
            </a:r>
          </a:p>
          <a:p>
            <a:pPr eaLnBrk="1" hangingPunct="1">
              <a:buClr>
                <a:srgbClr val="000000"/>
              </a:buClr>
              <a:buSzPct val="100000"/>
              <a:buFont typeface="Arial" charset="0"/>
              <a:buChar char="•"/>
            </a:pPr>
            <a:endParaRPr lang="en-GB" altLang="en-US" dirty="0">
              <a:solidFill>
                <a:schemeClr val="tx1"/>
              </a:solidFill>
            </a:endParaRPr>
          </a:p>
          <a:p>
            <a:pPr eaLnBrk="1" hangingPunct="1">
              <a:buClr>
                <a:srgbClr val="000000"/>
              </a:buClr>
              <a:buSzPct val="100000"/>
              <a:buFont typeface="Arial" charset="0"/>
              <a:buChar char="•"/>
            </a:pPr>
            <a:r>
              <a:rPr lang="en-GB" altLang="en-US" dirty="0">
                <a:solidFill>
                  <a:schemeClr val="tx1"/>
                </a:solidFill>
              </a:rPr>
              <a:t>and, as the war-luck turned: </a:t>
            </a:r>
          </a:p>
          <a:p>
            <a:pPr eaLnBrk="1" hangingPunct="1">
              <a:buClr>
                <a:srgbClr val="000000"/>
              </a:buClr>
              <a:buSzPct val="100000"/>
              <a:buFont typeface="Arial" charset="0"/>
              <a:buChar char="•"/>
            </a:pPr>
            <a:r>
              <a:rPr lang="en-GB" altLang="en-US" b="1" dirty="0">
                <a:solidFill>
                  <a:schemeClr val="tx1"/>
                </a:solidFill>
              </a:rPr>
              <a:t>COME RETRIBUTION</a:t>
            </a:r>
          </a:p>
          <a:p>
            <a:pPr eaLnBrk="1" hangingPunct="1">
              <a:buClr>
                <a:srgbClr val="000000"/>
              </a:buClr>
              <a:buSzPct val="100000"/>
              <a:buFont typeface="Arial" charset="0"/>
              <a:buNone/>
            </a:pPr>
            <a:endParaRPr lang="en-GB" altLang="en-US" b="1" dirty="0">
              <a:solidFill>
                <a:schemeClr val="tx1"/>
              </a:solidFill>
            </a:endParaRPr>
          </a:p>
        </p:txBody>
      </p:sp>
      <p:sp>
        <p:nvSpPr>
          <p:cNvPr id="2" name="Slide Number Placeholder 1">
            <a:extLst>
              <a:ext uri="{FF2B5EF4-FFF2-40B4-BE49-F238E27FC236}">
                <a16:creationId xmlns:a16="http://schemas.microsoft.com/office/drawing/2014/main" id="{F2F17117-550C-4FB5-8488-ED30CB2FBF35}"/>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extLst>
      <p:ext uri="{BB962C8B-B14F-4D97-AF65-F5344CB8AC3E}">
        <p14:creationId xmlns:p14="http://schemas.microsoft.com/office/powerpoint/2010/main" val="103891204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A65F02-D0D0-4077-B5F0-F8CFAA714DE8}"/>
              </a:ext>
            </a:extLst>
          </p:cNvPr>
          <p:cNvSpPr>
            <a:spLocks noGrp="1"/>
          </p:cNvSpPr>
          <p:nvPr>
            <p:ph type="title"/>
          </p:nvPr>
        </p:nvSpPr>
        <p:spPr/>
        <p:txBody>
          <a:bodyPr/>
          <a:lstStyle/>
          <a:p>
            <a:endParaRPr lang="en-US"/>
          </a:p>
        </p:txBody>
      </p:sp>
      <p:sp>
        <p:nvSpPr>
          <p:cNvPr id="26627" name="Rectangle 2"/>
          <p:cNvSpPr>
            <a:spLocks noGrp="1" noChangeArrowheads="1"/>
          </p:cNvSpPr>
          <p:nvPr>
            <p:ph type="body" idx="1"/>
          </p:nvPr>
        </p:nvSpPr>
        <p:spPr/>
        <p:txBody>
          <a:bodyPr/>
          <a:lstStyle/>
          <a:p>
            <a:r>
              <a:rPr lang="en-GB" altLang="en-US" dirty="0"/>
              <a:t>For example, suppose we wish to encipher the plaintext message:</a:t>
            </a:r>
          </a:p>
          <a:p>
            <a:r>
              <a:rPr lang="en-GB" altLang="en-US" dirty="0"/>
              <a:t>    </a:t>
            </a:r>
            <a:r>
              <a:rPr lang="en-GB" altLang="en-US" sz="2400" dirty="0">
                <a:latin typeface="Courier New" panose="02070309020205020404" pitchFamily="49" charset="0"/>
                <a:cs typeface="Courier New" panose="02070309020205020404" pitchFamily="49" charset="0"/>
              </a:rPr>
              <a:t>THE UNION ARMY ADVANCES ON ATLANTA</a:t>
            </a:r>
            <a:endParaRPr lang="en-GB" altLang="en-US" dirty="0">
              <a:latin typeface="Courier New" panose="02070309020205020404" pitchFamily="49" charset="0"/>
              <a:cs typeface="Courier New" panose="02070309020205020404" pitchFamily="49" charset="0"/>
            </a:endParaRPr>
          </a:p>
          <a:p>
            <a:r>
              <a:rPr lang="en-GB" altLang="en-US" dirty="0"/>
              <a:t>Keyword =  COMERETRIBUTION </a:t>
            </a:r>
          </a:p>
          <a:p>
            <a:r>
              <a:rPr lang="en-GB" altLang="en-US" dirty="0"/>
              <a:t>We begin by writing the keyword, repeated as many times as necessary, above  plaintext message. </a:t>
            </a:r>
          </a:p>
          <a:p>
            <a:r>
              <a:rPr lang="en-GB" altLang="en-US" dirty="0"/>
              <a:t>To derive ciphertext using the tableau, for each letter in the plaintext, one finds the intersection of the row given by the corresponding keyword letter and the column given by the plaintext letter itself to pick out the ciphertext letter.</a:t>
            </a:r>
          </a:p>
        </p:txBody>
      </p:sp>
      <p:sp>
        <p:nvSpPr>
          <p:cNvPr id="2" name="Slide Number Placeholder 1">
            <a:extLst>
              <a:ext uri="{FF2B5EF4-FFF2-40B4-BE49-F238E27FC236}">
                <a16:creationId xmlns:a16="http://schemas.microsoft.com/office/drawing/2014/main" id="{FCBC8B52-F9C9-4279-B6D6-6273DB0AB15D}"/>
              </a:ext>
            </a:extLst>
          </p:cNvPr>
          <p:cNvSpPr>
            <a:spLocks noGrp="1"/>
          </p:cNvSpPr>
          <p:nvPr>
            <p:ph type="sldNum" sz="quarter" idx="10"/>
          </p:nvPr>
        </p:nvSpPr>
        <p:spPr/>
        <p:txBody>
          <a:bodyPr/>
          <a:lstStyle/>
          <a:p>
            <a:fld id="{A722859C-89A0-4C1D-B3B9-DD0F9998A67A}" type="slidenum">
              <a:rPr lang="en-US" smtClean="0"/>
              <a:pPr/>
              <a:t>26</a:t>
            </a:fld>
            <a:endParaRPr lang="en-US" dirty="0"/>
          </a:p>
        </p:txBody>
      </p:sp>
    </p:spTree>
    <p:custDataLst>
      <p:tags r:id="rId1"/>
    </p:custDataLst>
    <p:extLst>
      <p:ext uri="{BB962C8B-B14F-4D97-AF65-F5344CB8AC3E}">
        <p14:creationId xmlns:p14="http://schemas.microsoft.com/office/powerpoint/2010/main" val="193755688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Vigenere Cipher</a:t>
            </a:r>
          </a:p>
        </p:txBody>
      </p:sp>
      <p:sp>
        <p:nvSpPr>
          <p:cNvPr id="27651" name="Rectangle 2"/>
          <p:cNvSpPr>
            <a:spLocks noGrp="1" noChangeArrowheads="1"/>
          </p:cNvSpPr>
          <p:nvPr>
            <p:ph type="body" idx="1"/>
          </p:nvPr>
        </p:nvSpPr>
        <p:spPr>
          <a:xfrm>
            <a:off x="457200" y="1600200"/>
            <a:ext cx="8496300" cy="4895850"/>
          </a:xfrm>
        </p:spPr>
        <p:txBody>
          <a:bodyPr lIns="0" tIns="0" rIns="0" bIns="0">
            <a:normAutofit/>
          </a:bodyPr>
          <a:lstStyle/>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Decipherment of an encrypted message is equally straightforward. One writes the keyword repeatedly above the message:</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This time one uses keyword letter to pick a column of the table and then traces down the column to the row containing the ciphertext letter. The index of that row is  plaintext letter.</a:t>
            </a:r>
          </a:p>
        </p:txBody>
      </p:sp>
      <p:sp>
        <p:nvSpPr>
          <p:cNvPr id="2" name="Slide Number Placeholder 1">
            <a:extLst>
              <a:ext uri="{FF2B5EF4-FFF2-40B4-BE49-F238E27FC236}">
                <a16:creationId xmlns:a16="http://schemas.microsoft.com/office/drawing/2014/main" id="{3EF78309-B977-496F-852E-22C8748DF421}"/>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13475615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Vigenere Cipher</a:t>
            </a:r>
          </a:p>
        </p:txBody>
      </p:sp>
      <p:sp>
        <p:nvSpPr>
          <p:cNvPr id="28675" name="Rectangle 2"/>
          <p:cNvSpPr>
            <a:spLocks noGrp="1" noChangeArrowheads="1"/>
          </p:cNvSpPr>
          <p:nvPr>
            <p:ph type="body" idx="1"/>
          </p:nvPr>
        </p:nvSpPr>
        <p:spPr>
          <a:xfrm>
            <a:off x="457200" y="1600200"/>
            <a:ext cx="8229600" cy="4525963"/>
          </a:xfrm>
        </p:spPr>
        <p:txBody>
          <a:bodyPr lIns="0" tIns="0" rIns="0" bIns="0">
            <a:norm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The strength of the </a:t>
            </a:r>
            <a:r>
              <a:rPr lang="en-GB" altLang="en-US" sz="2600" dirty="0" err="1"/>
              <a:t>Vigenere</a:t>
            </a:r>
            <a:r>
              <a:rPr lang="en-GB" altLang="en-US" sz="2600" dirty="0"/>
              <a:t> cipher against frequency analysis can be seen in previous example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Note  there are 6 ‘A's in plaintext message and that they have been encrypted by 'I', 'I', 'C', 'R', 'U’, 'O',  respectively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This successfully masks frequency characteristics of  English ‘A'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Thus, any message encrypted by a </a:t>
            </a:r>
            <a:r>
              <a:rPr lang="en-GB" altLang="en-US" sz="2600" dirty="0" err="1"/>
              <a:t>Vigenere</a:t>
            </a:r>
            <a:r>
              <a:rPr lang="en-GB" altLang="en-US" sz="2600" dirty="0"/>
              <a:t> cipher is a collection of as many simple substitution ciphers as there are letters in the keyword</a:t>
            </a:r>
          </a:p>
        </p:txBody>
      </p:sp>
      <p:sp>
        <p:nvSpPr>
          <p:cNvPr id="28676" name="Text Box 3"/>
          <p:cNvSpPr txBox="1">
            <a:spLocks noChangeArrowheads="1"/>
          </p:cNvSpPr>
          <p:nvPr/>
        </p:nvSpPr>
        <p:spPr bwMode="auto">
          <a:xfrm>
            <a:off x="10058400" y="4438650"/>
            <a:ext cx="38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bg1"/>
                </a:solidFill>
                <a:latin typeface="Times New Roman" pitchFamily="16" charset="0"/>
                <a:ea typeface="HG Mincho Light J;MS Gothic;HG " charset="0"/>
                <a:cs typeface="HG Mincho Light J;MS Gothic;HG " charset="0"/>
              </a:defRPr>
            </a:lvl1pPr>
            <a:lvl2pPr marL="742950" indent="-285750">
              <a:defRPr>
                <a:solidFill>
                  <a:schemeClr val="bg1"/>
                </a:solidFill>
                <a:latin typeface="Times New Roman" pitchFamily="16" charset="0"/>
                <a:ea typeface="HG Mincho Light J;MS Gothic;HG " charset="0"/>
                <a:cs typeface="HG Mincho Light J;MS Gothic;HG " charset="0"/>
              </a:defRPr>
            </a:lvl2pPr>
            <a:lvl3pPr marL="1143000" indent="-228600">
              <a:defRPr>
                <a:solidFill>
                  <a:schemeClr val="bg1"/>
                </a:solidFill>
                <a:latin typeface="Times New Roman" pitchFamily="16" charset="0"/>
                <a:ea typeface="HG Mincho Light J;MS Gothic;HG " charset="0"/>
                <a:cs typeface="HG Mincho Light J;MS Gothic;HG " charset="0"/>
              </a:defRPr>
            </a:lvl3pPr>
            <a:lvl4pPr marL="1600200" indent="-228600">
              <a:defRPr>
                <a:solidFill>
                  <a:schemeClr val="bg1"/>
                </a:solidFill>
                <a:latin typeface="Times New Roman" pitchFamily="16" charset="0"/>
                <a:ea typeface="HG Mincho Light J;MS Gothic;HG " charset="0"/>
                <a:cs typeface="HG Mincho Light J;MS Gothic;HG " charset="0"/>
              </a:defRPr>
            </a:lvl4pPr>
            <a:lvl5pPr marL="2057400" indent="-228600">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9pPr>
          </a:lstStyle>
          <a:p>
            <a:endParaRPr lang="en-US" altLang="en-US"/>
          </a:p>
        </p:txBody>
      </p:sp>
      <p:sp>
        <p:nvSpPr>
          <p:cNvPr id="2" name="Slide Number Placeholder 1">
            <a:extLst>
              <a:ext uri="{FF2B5EF4-FFF2-40B4-BE49-F238E27FC236}">
                <a16:creationId xmlns:a16="http://schemas.microsoft.com/office/drawing/2014/main" id="{BDA61FC0-BACF-4F26-8686-E4F90360CB64}"/>
              </a:ext>
            </a:extLst>
          </p:cNvPr>
          <p:cNvSpPr>
            <a:spLocks noGrp="1"/>
          </p:cNvSpPr>
          <p:nvPr>
            <p:ph type="sldNum" sz="quarter" idx="10"/>
          </p:nvPr>
        </p:nvSpPr>
        <p:spPr/>
        <p:txBody>
          <a:bodyPr/>
          <a:lstStyle/>
          <a:p>
            <a:pPr>
              <a:defRPr/>
            </a:pPr>
            <a:fld id="{A722859C-89A0-4C1D-B3B9-DD0F9998A67A}" type="slidenum">
              <a:rPr lang="en-US" smtClean="0"/>
              <a:pPr>
                <a:defRPr/>
              </a:pPr>
              <a:t>28</a:t>
            </a:fld>
            <a:endParaRPr lang="en-US" dirty="0"/>
          </a:p>
        </p:txBody>
      </p:sp>
    </p:spTree>
    <p:custDataLst>
      <p:tags r:id="rId1"/>
    </p:custDataLst>
    <p:extLst>
      <p:ext uri="{BB962C8B-B14F-4D97-AF65-F5344CB8AC3E}">
        <p14:creationId xmlns:p14="http://schemas.microsoft.com/office/powerpoint/2010/main" val="387515614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GB" altLang="en-US"/>
              <a:t>Cracking the Vigenere Cipher</a:t>
            </a:r>
          </a:p>
        </p:txBody>
      </p:sp>
      <p:sp>
        <p:nvSpPr>
          <p:cNvPr id="29699" name="Rectangle 2"/>
          <p:cNvSpPr>
            <a:spLocks noGrp="1" noChangeArrowheads="1"/>
          </p:cNvSpPr>
          <p:nvPr>
            <p:ph type="body" idx="1"/>
          </p:nvPr>
        </p:nvSpPr>
        <p:spPr/>
        <p:txBody>
          <a:bodyPr/>
          <a:lstStyle/>
          <a:p>
            <a:r>
              <a:rPr lang="en-GB" altLang="en-US" dirty="0"/>
              <a:t>For 300 years </a:t>
            </a:r>
            <a:r>
              <a:rPr lang="en-GB" altLang="en-US" dirty="0" err="1"/>
              <a:t>Vigenere</a:t>
            </a:r>
            <a:r>
              <a:rPr lang="en-GB" altLang="en-US" dirty="0"/>
              <a:t> cipher was considered to be practically unbreakable</a:t>
            </a:r>
          </a:p>
          <a:p>
            <a:r>
              <a:rPr lang="en-GB" altLang="en-US" dirty="0"/>
              <a:t>Then in 1863 Prussian military officer devised method to determine length of keyword and then divide message into simpler forms to which letter frequency analysis could be applied</a:t>
            </a:r>
          </a:p>
          <a:p>
            <a:r>
              <a:rPr lang="en-GB" altLang="en-US" dirty="0"/>
              <a:t> For further information see URLs</a:t>
            </a:r>
          </a:p>
          <a:p>
            <a:pPr lvl="1"/>
            <a:r>
              <a:rPr lang="en-GB" altLang="en-US" dirty="0">
                <a:hlinkClick r:id="rId3"/>
              </a:rPr>
              <a:t>http://www.trincoll.edu/depts/cpsc/cryptography/vigenere.html</a:t>
            </a:r>
            <a:r>
              <a:rPr lang="en-GB" altLang="en-US" dirty="0"/>
              <a:t> </a:t>
            </a:r>
          </a:p>
          <a:p>
            <a:pPr lvl="1"/>
            <a:r>
              <a:rPr lang="en-GB" altLang="en-US" dirty="0">
                <a:hlinkClick r:id="rId4"/>
              </a:rPr>
              <a:t>http://math.ucsd.edu/~crypto/java/EARLYCIPHERS/Vigenere.html</a:t>
            </a:r>
            <a:r>
              <a:rPr lang="en-GB" altLang="en-US" dirty="0"/>
              <a:t> </a:t>
            </a:r>
          </a:p>
          <a:p>
            <a:pPr lvl="1"/>
            <a:endParaRPr lang="en-GB" altLang="en-US" dirty="0"/>
          </a:p>
        </p:txBody>
      </p:sp>
      <p:sp>
        <p:nvSpPr>
          <p:cNvPr id="2" name="Slide Number Placeholder 1">
            <a:extLst>
              <a:ext uri="{FF2B5EF4-FFF2-40B4-BE49-F238E27FC236}">
                <a16:creationId xmlns:a16="http://schemas.microsoft.com/office/drawing/2014/main" id="{247A6660-C67C-4B25-95C1-F6A55E058911}"/>
              </a:ext>
            </a:extLst>
          </p:cNvPr>
          <p:cNvSpPr>
            <a:spLocks noGrp="1"/>
          </p:cNvSpPr>
          <p:nvPr>
            <p:ph type="sldNum" sz="quarter" idx="10"/>
          </p:nvPr>
        </p:nvSpPr>
        <p:spPr/>
        <p:txBody>
          <a:bodyPr/>
          <a:lstStyle/>
          <a:p>
            <a:fld id="{A722859C-89A0-4C1D-B3B9-DD0F9998A67A}" type="slidenum">
              <a:rPr lang="en-US" smtClean="0"/>
              <a:pPr/>
              <a:t>29</a:t>
            </a:fld>
            <a:endParaRPr lang="en-US" dirty="0"/>
          </a:p>
        </p:txBody>
      </p:sp>
    </p:spTree>
    <p:extLst>
      <p:ext uri="{BB962C8B-B14F-4D97-AF65-F5344CB8AC3E}">
        <p14:creationId xmlns:p14="http://schemas.microsoft.com/office/powerpoint/2010/main" val="5272543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cryptography, including substitution and transposition</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r>
              <a:rPr lang="en-GB" altLang="en-US"/>
              <a:t>One-time Pad</a:t>
            </a:r>
          </a:p>
        </p:txBody>
      </p:sp>
      <p:sp>
        <p:nvSpPr>
          <p:cNvPr id="30723" name="Rectangle 2"/>
          <p:cNvSpPr>
            <a:spLocks noGrp="1" noChangeArrowheads="1"/>
          </p:cNvSpPr>
          <p:nvPr>
            <p:ph type="body" idx="1"/>
          </p:nvPr>
        </p:nvSpPr>
        <p:spPr/>
        <p:txBody>
          <a:bodyPr>
            <a:normAutofit lnSpcReduction="10000"/>
          </a:bodyPr>
          <a:lstStyle/>
          <a:p>
            <a:r>
              <a:rPr lang="en-GB" altLang="en-US" dirty="0"/>
              <a:t>Supposed to be “in theory” perfect cipher</a:t>
            </a:r>
          </a:p>
          <a:p>
            <a:r>
              <a:rPr lang="en-GB" altLang="en-US" dirty="0"/>
              <a:t>Name comes from method </a:t>
            </a:r>
          </a:p>
          <a:p>
            <a:pPr lvl="1"/>
            <a:r>
              <a:rPr lang="en-GB" altLang="en-US" dirty="0"/>
              <a:t>Large, non-repeating set of keys written to pads of paper</a:t>
            </a:r>
          </a:p>
          <a:p>
            <a:r>
              <a:rPr lang="en-GB" altLang="en-US" dirty="0"/>
              <a:t>If keys are 20 characters long, one/page and had to send a message of 300 characters</a:t>
            </a:r>
          </a:p>
          <a:p>
            <a:r>
              <a:rPr lang="en-GB" altLang="en-US" dirty="0"/>
              <a:t>Then, would use next 15 pages of keys</a:t>
            </a:r>
          </a:p>
          <a:p>
            <a:r>
              <a:rPr lang="en-GB" altLang="en-US" dirty="0"/>
              <a:t>Sender would write keys one at a time above plain text and encipher plaintext with </a:t>
            </a:r>
            <a:r>
              <a:rPr lang="en-GB" altLang="en-US" dirty="0" err="1"/>
              <a:t>Vigenère</a:t>
            </a:r>
            <a:r>
              <a:rPr lang="en-GB" altLang="en-US" dirty="0"/>
              <a:t> Tableau chart</a:t>
            </a:r>
          </a:p>
          <a:p>
            <a:pPr lvl="1"/>
            <a:r>
              <a:rPr lang="en-GB" altLang="en-US" dirty="0"/>
              <a:t>Has all 26 letters in each column in some scrambled order</a:t>
            </a:r>
          </a:p>
          <a:p>
            <a:r>
              <a:rPr lang="en-GB" altLang="en-US" dirty="0"/>
              <a:t>Sender then destroys keys</a:t>
            </a:r>
          </a:p>
        </p:txBody>
      </p:sp>
      <p:sp>
        <p:nvSpPr>
          <p:cNvPr id="2" name="Slide Number Placeholder 1">
            <a:extLst>
              <a:ext uri="{FF2B5EF4-FFF2-40B4-BE49-F238E27FC236}">
                <a16:creationId xmlns:a16="http://schemas.microsoft.com/office/drawing/2014/main" id="{0C24EDCC-CDE8-443A-9BD7-9D9EAECA26B8}"/>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extLst>
      <p:ext uri="{BB962C8B-B14F-4D97-AF65-F5344CB8AC3E}">
        <p14:creationId xmlns:p14="http://schemas.microsoft.com/office/powerpoint/2010/main" val="27006962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GB" altLang="en-US"/>
              <a:t>One-time Pad</a:t>
            </a:r>
          </a:p>
        </p:txBody>
      </p:sp>
      <p:sp>
        <p:nvSpPr>
          <p:cNvPr id="31747" name="Rectangle 2"/>
          <p:cNvSpPr>
            <a:spLocks noGrp="1" noChangeArrowheads="1"/>
          </p:cNvSpPr>
          <p:nvPr>
            <p:ph type="body" idx="1"/>
          </p:nvPr>
        </p:nvSpPr>
        <p:spPr/>
        <p:txBody>
          <a:bodyPr/>
          <a:lstStyle/>
          <a:p>
            <a:r>
              <a:rPr lang="en-GB" altLang="en-US" dirty="0"/>
              <a:t>For encryption to work, receiver needs same pad as sender</a:t>
            </a:r>
          </a:p>
          <a:p>
            <a:pPr lvl="1"/>
            <a:r>
              <a:rPr lang="en-GB" altLang="en-US" dirty="0"/>
              <a:t>Then, takes correct number of keys and deciphers message as if it were a plain substitution with a long key</a:t>
            </a:r>
          </a:p>
          <a:p>
            <a:r>
              <a:rPr lang="en-GB" altLang="en-US" dirty="0"/>
              <a:t>One-time pad has some problems</a:t>
            </a:r>
          </a:p>
          <a:p>
            <a:pPr lvl="1"/>
            <a:r>
              <a:rPr lang="en-GB" altLang="en-US" dirty="0"/>
              <a:t>Need to synchronize between sender and receiver</a:t>
            </a:r>
          </a:p>
          <a:p>
            <a:pPr lvl="1"/>
            <a:r>
              <a:rPr lang="en-GB" altLang="en-US" dirty="0"/>
              <a:t>Need for unlimited number of keys</a:t>
            </a:r>
          </a:p>
          <a:p>
            <a:pPr lvl="1"/>
            <a:r>
              <a:rPr lang="en-GB" altLang="en-US" dirty="0"/>
              <a:t>Key generation is not hard but</a:t>
            </a:r>
          </a:p>
          <a:p>
            <a:pPr lvl="2"/>
            <a:r>
              <a:rPr lang="en-GB" altLang="en-US" dirty="0"/>
              <a:t>Distribution, storing and accounting for keys is hard</a:t>
            </a:r>
          </a:p>
        </p:txBody>
      </p:sp>
      <p:sp>
        <p:nvSpPr>
          <p:cNvPr id="2" name="Slide Number Placeholder 1">
            <a:extLst>
              <a:ext uri="{FF2B5EF4-FFF2-40B4-BE49-F238E27FC236}">
                <a16:creationId xmlns:a16="http://schemas.microsoft.com/office/drawing/2014/main" id="{A7863884-0437-4971-9FBA-E49DF9511610}"/>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32599159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GB" altLang="en-US"/>
              <a:t>One-time Pad</a:t>
            </a:r>
          </a:p>
        </p:txBody>
      </p:sp>
      <p:sp>
        <p:nvSpPr>
          <p:cNvPr id="32771" name="Rectangle 2"/>
          <p:cNvSpPr>
            <a:spLocks noGrp="1" noChangeArrowheads="1"/>
          </p:cNvSpPr>
          <p:nvPr>
            <p:ph type="body" idx="1"/>
          </p:nvPr>
        </p:nvSpPr>
        <p:spPr/>
        <p:txBody>
          <a:bodyPr/>
          <a:lstStyle/>
          <a:p>
            <a:r>
              <a:rPr lang="en-GB" altLang="en-US" dirty="0"/>
              <a:t>Random Numbers</a:t>
            </a:r>
          </a:p>
          <a:p>
            <a:pPr lvl="1"/>
            <a:r>
              <a:rPr lang="en-GB" altLang="en-US" dirty="0"/>
              <a:t>Close approximation of a one-time pad is random-number generator</a:t>
            </a:r>
          </a:p>
          <a:p>
            <a:pPr lvl="1"/>
            <a:r>
              <a:rPr lang="en-GB" altLang="en-US" dirty="0"/>
              <a:t>Computer random numbers are not absolutely random</a:t>
            </a:r>
          </a:p>
          <a:p>
            <a:pPr lvl="2"/>
            <a:r>
              <a:rPr lang="en-GB" altLang="en-US" dirty="0"/>
              <a:t>Really sequence with a long period</a:t>
            </a:r>
          </a:p>
          <a:p>
            <a:pPr lvl="2"/>
            <a:r>
              <a:rPr lang="en-GB" altLang="en-US" dirty="0"/>
              <a:t>If wanted to use random number generator to send a 300 character message, </a:t>
            </a:r>
          </a:p>
          <a:p>
            <a:pPr lvl="3"/>
            <a:r>
              <a:rPr lang="en-GB" altLang="en-US" dirty="0"/>
              <a:t>Generate 300 random numbers and scale them to be between 0 and 25</a:t>
            </a:r>
          </a:p>
          <a:p>
            <a:pPr lvl="3"/>
            <a:r>
              <a:rPr lang="en-GB" altLang="en-US" dirty="0"/>
              <a:t>Use one number to encipher each character</a:t>
            </a:r>
          </a:p>
        </p:txBody>
      </p:sp>
      <p:sp>
        <p:nvSpPr>
          <p:cNvPr id="2" name="Slide Number Placeholder 1">
            <a:extLst>
              <a:ext uri="{FF2B5EF4-FFF2-40B4-BE49-F238E27FC236}">
                <a16:creationId xmlns:a16="http://schemas.microsoft.com/office/drawing/2014/main" id="{AC2B4C24-491E-4378-A04E-BB8AB6A2BF00}"/>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9624717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altLang="en-US"/>
              <a:t>Book Ciphers</a:t>
            </a:r>
          </a:p>
        </p:txBody>
      </p:sp>
      <p:sp>
        <p:nvSpPr>
          <p:cNvPr id="33795" name="Rectangle 2"/>
          <p:cNvSpPr>
            <a:spLocks noGrp="1" noChangeArrowheads="1"/>
          </p:cNvSpPr>
          <p:nvPr>
            <p:ph type="body" idx="1"/>
          </p:nvPr>
        </p:nvSpPr>
        <p:spPr/>
        <p:txBody>
          <a:bodyPr/>
          <a:lstStyle/>
          <a:p>
            <a:r>
              <a:rPr lang="en-GB" altLang="en-US"/>
              <a:t>Another way to generate “random numbers” is to use books, music or other objects with structure (poems etc)</a:t>
            </a:r>
          </a:p>
          <a:p>
            <a:pPr lvl="1"/>
            <a:r>
              <a:rPr lang="en-GB" altLang="en-US"/>
              <a:t>Sender and receiver need access to same object</a:t>
            </a:r>
          </a:p>
          <a:p>
            <a:pPr lvl="1"/>
            <a:r>
              <a:rPr lang="en-GB" altLang="en-US"/>
              <a:t>Example</a:t>
            </a:r>
          </a:p>
          <a:p>
            <a:pPr lvl="2"/>
            <a:r>
              <a:rPr lang="en-GB" altLang="en-US"/>
              <a:t>Sender and receiver agree to use same phone book and start on page 35</a:t>
            </a:r>
          </a:p>
          <a:p>
            <a:pPr lvl="2"/>
            <a:r>
              <a:rPr lang="en-GB" altLang="en-US"/>
              <a:t>Use two middle digits of each 7 digit phone number </a:t>
            </a:r>
          </a:p>
          <a:p>
            <a:pPr lvl="3"/>
            <a:r>
              <a:rPr lang="en-GB" altLang="en-US"/>
              <a:t>(ddd – DDdd) mod 26 as a key letter for a substitution cipher</a:t>
            </a:r>
          </a:p>
          <a:p>
            <a:pPr lvl="3"/>
            <a:r>
              <a:rPr lang="en-GB" altLang="en-US"/>
              <a:t>Use Vigenère Tableau chart that has all 26 letters in each column in some scrambled order</a:t>
            </a:r>
            <a:endParaRPr lang="en-GB" altLang="en-US" dirty="0"/>
          </a:p>
        </p:txBody>
      </p:sp>
      <p:sp>
        <p:nvSpPr>
          <p:cNvPr id="2" name="Slide Number Placeholder 1">
            <a:extLst>
              <a:ext uri="{FF2B5EF4-FFF2-40B4-BE49-F238E27FC236}">
                <a16:creationId xmlns:a16="http://schemas.microsoft.com/office/drawing/2014/main" id="{808472BF-1001-4120-92CB-F2F68E67119E}"/>
              </a:ext>
            </a:extLst>
          </p:cNvPr>
          <p:cNvSpPr>
            <a:spLocks noGrp="1"/>
          </p:cNvSpPr>
          <p:nvPr>
            <p:ph type="sldNum" sz="quarter" idx="10"/>
          </p:nvPr>
        </p:nvSpPr>
        <p:spPr/>
        <p:txBody>
          <a:bodyPr/>
          <a:lstStyle/>
          <a:p>
            <a:fld id="{A722859C-89A0-4C1D-B3B9-DD0F9998A67A}" type="slidenum">
              <a:rPr lang="en-US" smtClean="0"/>
              <a:pPr/>
              <a:t>33</a:t>
            </a:fld>
            <a:endParaRPr lang="en-US" dirty="0"/>
          </a:p>
        </p:txBody>
      </p:sp>
    </p:spTree>
    <p:custDataLst>
      <p:tags r:id="rId1"/>
    </p:custDataLst>
    <p:extLst>
      <p:ext uri="{BB962C8B-B14F-4D97-AF65-F5344CB8AC3E}">
        <p14:creationId xmlns:p14="http://schemas.microsoft.com/office/powerpoint/2010/main" val="192834194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altLang="en-US"/>
              <a:t>Book Ciphers</a:t>
            </a:r>
          </a:p>
        </p:txBody>
      </p:sp>
      <p:sp>
        <p:nvSpPr>
          <p:cNvPr id="34819" name="Rectangle 2"/>
          <p:cNvSpPr>
            <a:spLocks noGrp="1" noChangeArrowheads="1"/>
          </p:cNvSpPr>
          <p:nvPr>
            <p:ph type="body" idx="1"/>
          </p:nvPr>
        </p:nvSpPr>
        <p:spPr/>
        <p:txBody>
          <a:bodyPr/>
          <a:lstStyle/>
          <a:p>
            <a:r>
              <a:rPr lang="en-GB" altLang="en-US" dirty="0"/>
              <a:t>Passage from </a:t>
            </a:r>
            <a:r>
              <a:rPr lang="en-GB" altLang="en-US" dirty="0" err="1"/>
              <a:t>Descarte’s</a:t>
            </a:r>
            <a:r>
              <a:rPr lang="en-GB" altLang="en-US" dirty="0"/>
              <a:t> Meditation:</a:t>
            </a:r>
          </a:p>
          <a:p>
            <a:pPr lvl="1"/>
            <a:r>
              <a:rPr lang="en-GB" altLang="en-US" dirty="0"/>
              <a:t>What of thinking? I am, I exist, that is certain.</a:t>
            </a:r>
          </a:p>
          <a:p>
            <a:r>
              <a:rPr lang="en-GB" altLang="en-US" dirty="0"/>
              <a:t>Example message:  Machines cannot think</a:t>
            </a:r>
          </a:p>
          <a:p>
            <a:endParaRPr lang="en-GB" altLang="en-US" dirty="0"/>
          </a:p>
          <a:p>
            <a:r>
              <a:rPr lang="en-GB" altLang="en-US" dirty="0"/>
              <a:t>Plaintext: </a:t>
            </a:r>
            <a:r>
              <a:rPr lang="en-GB" altLang="en-US" dirty="0">
                <a:latin typeface="Courier New" panose="02070309020205020404" pitchFamily="49" charset="0"/>
                <a:cs typeface="Courier New" panose="02070309020205020404" pitchFamily="49" charset="0"/>
              </a:rPr>
              <a:t>MACHI NESCA NNOTT HINK</a:t>
            </a:r>
          </a:p>
          <a:p>
            <a:pPr lvl="1"/>
            <a:r>
              <a:rPr lang="en-GB" altLang="en-US" dirty="0"/>
              <a:t>Key:        </a:t>
            </a:r>
            <a:r>
              <a:rPr lang="en-GB" altLang="en-US" sz="2800" dirty="0" err="1">
                <a:latin typeface="Courier New" panose="02070309020205020404" pitchFamily="49" charset="0"/>
                <a:cs typeface="Courier New" panose="02070309020205020404" pitchFamily="49" charset="0"/>
              </a:rPr>
              <a:t>iamie</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xistt</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hatis</a:t>
            </a:r>
            <a:r>
              <a:rPr lang="en-GB" altLang="en-US" sz="2800" dirty="0">
                <a:latin typeface="Courier New" panose="02070309020205020404" pitchFamily="49" charset="0"/>
                <a:cs typeface="Courier New" panose="02070309020205020404" pitchFamily="49" charset="0"/>
              </a:rPr>
              <a:t> cert</a:t>
            </a:r>
            <a:endParaRPr lang="en-GB" altLang="en-US" dirty="0">
              <a:latin typeface="Courier New" panose="02070309020205020404" pitchFamily="49" charset="0"/>
              <a:cs typeface="Courier New" panose="02070309020205020404" pitchFamily="49" charset="0"/>
            </a:endParaRPr>
          </a:p>
          <a:p>
            <a:pPr lvl="1"/>
            <a:r>
              <a:rPr lang="en-GB" altLang="en-US" dirty="0"/>
              <a:t>Then use a table, like </a:t>
            </a:r>
            <a:r>
              <a:rPr lang="en-GB" altLang="en-US" dirty="0" err="1"/>
              <a:t>Vignere</a:t>
            </a:r>
            <a:r>
              <a:rPr lang="en-GB" altLang="en-US" dirty="0"/>
              <a:t> tableau, </a:t>
            </a:r>
          </a:p>
          <a:p>
            <a:pPr lvl="1"/>
            <a:r>
              <a:rPr lang="en-GB" altLang="en-US" dirty="0"/>
              <a:t>with row M column </a:t>
            </a:r>
            <a:r>
              <a:rPr lang="en-GB" altLang="en-US" dirty="0" err="1"/>
              <a:t>i</a:t>
            </a:r>
            <a:endParaRPr lang="en-GB" altLang="en-US" dirty="0"/>
          </a:p>
          <a:p>
            <a:pPr lvl="1"/>
            <a:r>
              <a:rPr lang="en-GB" altLang="en-US" dirty="0"/>
              <a:t>Then row A, column a</a:t>
            </a:r>
          </a:p>
          <a:p>
            <a:pPr lvl="1"/>
            <a:r>
              <a:rPr lang="en-GB" altLang="en-US" dirty="0"/>
              <a:t>Row C, column m etc.</a:t>
            </a:r>
          </a:p>
          <a:p>
            <a:r>
              <a:rPr lang="en-GB" altLang="en-US" dirty="0" err="1">
                <a:latin typeface="Courier New" panose="02070309020205020404" pitchFamily="49" charset="0"/>
                <a:cs typeface="Courier New" panose="02070309020205020404" pitchFamily="49" charset="0"/>
              </a:rPr>
              <a:t>uaopm</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kmkvt</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unhbl</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jmed</a:t>
            </a:r>
            <a:endParaRPr lang="en-GB" altLang="en-US" dirty="0">
              <a:latin typeface="Courier New" panose="02070309020205020404" pitchFamily="49" charset="0"/>
              <a:cs typeface="Courier New" panose="02070309020205020404" pitchFamily="49" charset="0"/>
            </a:endParaRPr>
          </a:p>
          <a:p>
            <a:pPr marL="685800" lvl="2" indent="0">
              <a:buNone/>
            </a:pPr>
            <a:endParaRPr lang="en-GB" altLang="en-US" dirty="0"/>
          </a:p>
        </p:txBody>
      </p:sp>
      <p:sp>
        <p:nvSpPr>
          <p:cNvPr id="2" name="Slide Number Placeholder 1">
            <a:extLst>
              <a:ext uri="{FF2B5EF4-FFF2-40B4-BE49-F238E27FC236}">
                <a16:creationId xmlns:a16="http://schemas.microsoft.com/office/drawing/2014/main" id="{976D16D6-A742-4F87-B252-15FF48B8E422}"/>
              </a:ext>
            </a:extLst>
          </p:cNvPr>
          <p:cNvSpPr>
            <a:spLocks noGrp="1"/>
          </p:cNvSpPr>
          <p:nvPr>
            <p:ph type="sldNum" sz="quarter" idx="10"/>
          </p:nvPr>
        </p:nvSpPr>
        <p:spPr/>
        <p:txBody>
          <a:bodyPr/>
          <a:lstStyle/>
          <a:p>
            <a:fld id="{A722859C-89A0-4C1D-B3B9-DD0F9998A67A}" type="slidenum">
              <a:rPr lang="en-US" smtClean="0"/>
              <a:pPr/>
              <a:t>34</a:t>
            </a:fld>
            <a:endParaRPr lang="en-US" dirty="0"/>
          </a:p>
        </p:txBody>
      </p:sp>
    </p:spTree>
    <p:custDataLst>
      <p:tags r:id="rId1"/>
    </p:custDataLst>
    <p:extLst>
      <p:ext uri="{BB962C8B-B14F-4D97-AF65-F5344CB8AC3E}">
        <p14:creationId xmlns:p14="http://schemas.microsoft.com/office/powerpoint/2010/main" val="114291250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r>
              <a:rPr lang="en-GB" altLang="en-US"/>
              <a:t>Book Ciphers</a:t>
            </a:r>
          </a:p>
        </p:txBody>
      </p:sp>
      <p:sp>
        <p:nvSpPr>
          <p:cNvPr id="35843" name="Rectangle 2"/>
          <p:cNvSpPr>
            <a:spLocks noGrp="1" noChangeArrowheads="1"/>
          </p:cNvSpPr>
          <p:nvPr>
            <p:ph type="body" idx="1"/>
          </p:nvPr>
        </p:nvSpPr>
        <p:spPr/>
        <p:txBody>
          <a:bodyPr/>
          <a:lstStyle/>
          <a:p>
            <a:r>
              <a:rPr lang="en-GB" altLang="en-US" dirty="0"/>
              <a:t>How to Break it?</a:t>
            </a:r>
          </a:p>
          <a:p>
            <a:pPr lvl="1"/>
            <a:r>
              <a:rPr lang="en-GB" altLang="en-US" dirty="0"/>
              <a:t>Neither original message or key text is evenly distributed</a:t>
            </a:r>
          </a:p>
          <a:p>
            <a:pPr lvl="1"/>
            <a:r>
              <a:rPr lang="en-GB" altLang="en-US" dirty="0"/>
              <a:t>Cluster around high frequency letters</a:t>
            </a:r>
          </a:p>
          <a:p>
            <a:pPr lvl="2"/>
            <a:r>
              <a:rPr lang="en-GB" altLang="en-US" dirty="0"/>
              <a:t>In English, 50% of all letters, A E O T N I </a:t>
            </a:r>
          </a:p>
          <a:p>
            <a:pPr lvl="2"/>
            <a:r>
              <a:rPr lang="en-GB" altLang="en-US" dirty="0"/>
              <a:t>Compute probability of both being one of the 6 is </a:t>
            </a:r>
          </a:p>
          <a:p>
            <a:pPr lvl="3"/>
            <a:r>
              <a:rPr lang="en-GB" altLang="en-US" dirty="0"/>
              <a:t>.5 X .5 = .25 or 1 in 4 chance that both letters are in the message and key</a:t>
            </a:r>
          </a:p>
          <a:p>
            <a:pPr lvl="2"/>
            <a:r>
              <a:rPr lang="en-GB" altLang="en-US" dirty="0"/>
              <a:t>Otherwise need to consider 2619 possible encodings</a:t>
            </a:r>
          </a:p>
          <a:p>
            <a:pPr lvl="2"/>
            <a:endParaRPr lang="en-GB" altLang="en-US" dirty="0"/>
          </a:p>
        </p:txBody>
      </p:sp>
      <p:sp>
        <p:nvSpPr>
          <p:cNvPr id="2" name="Slide Number Placeholder 1">
            <a:extLst>
              <a:ext uri="{FF2B5EF4-FFF2-40B4-BE49-F238E27FC236}">
                <a16:creationId xmlns:a16="http://schemas.microsoft.com/office/drawing/2014/main" id="{3149F202-6D77-4033-97C2-E8414A95B5A2}"/>
              </a:ext>
            </a:extLst>
          </p:cNvPr>
          <p:cNvSpPr>
            <a:spLocks noGrp="1"/>
          </p:cNvSpPr>
          <p:nvPr>
            <p:ph type="sldNum" sz="quarter" idx="10"/>
          </p:nvPr>
        </p:nvSpPr>
        <p:spPr/>
        <p:txBody>
          <a:bodyPr/>
          <a:lstStyle/>
          <a:p>
            <a:fld id="{A722859C-89A0-4C1D-B3B9-DD0F9998A67A}" type="slidenum">
              <a:rPr lang="en-US" smtClean="0"/>
              <a:pPr/>
              <a:t>35</a:t>
            </a:fld>
            <a:endParaRPr lang="en-US" dirty="0"/>
          </a:p>
        </p:txBody>
      </p:sp>
    </p:spTree>
    <p:extLst>
      <p:ext uri="{BB962C8B-B14F-4D97-AF65-F5344CB8AC3E}">
        <p14:creationId xmlns:p14="http://schemas.microsoft.com/office/powerpoint/2010/main" val="34186100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r>
              <a:rPr lang="en-GB" altLang="en-US"/>
              <a:t>Encryption Techniques</a:t>
            </a:r>
          </a:p>
        </p:txBody>
      </p:sp>
      <p:sp>
        <p:nvSpPr>
          <p:cNvPr id="36867" name="Rectangle 2"/>
          <p:cNvSpPr>
            <a:spLocks noGrp="1" noChangeArrowheads="1"/>
          </p:cNvSpPr>
          <p:nvPr>
            <p:ph type="body" idx="1"/>
          </p:nvPr>
        </p:nvSpPr>
        <p:spPr/>
        <p:txBody>
          <a:bodyPr/>
          <a:lstStyle/>
          <a:p>
            <a:r>
              <a:rPr lang="en-GB" altLang="en-US" dirty="0"/>
              <a:t>Transposition </a:t>
            </a:r>
          </a:p>
          <a:p>
            <a:pPr lvl="1"/>
            <a:r>
              <a:rPr lang="en-GB" altLang="en-US" dirty="0"/>
              <a:t>Rearranging letters of  message</a:t>
            </a:r>
          </a:p>
          <a:p>
            <a:pPr lvl="1"/>
            <a:r>
              <a:rPr lang="en-GB" altLang="en-US" dirty="0"/>
              <a:t>Want diffusion – wide spreading of information across ciphertext</a:t>
            </a:r>
          </a:p>
          <a:p>
            <a:pPr lvl="1"/>
            <a:r>
              <a:rPr lang="en-GB" altLang="en-US" dirty="0"/>
              <a:t>Try to break established pattern</a:t>
            </a:r>
          </a:p>
          <a:p>
            <a:pPr lvl="1"/>
            <a:r>
              <a:rPr lang="en-GB" altLang="en-US" dirty="0"/>
              <a:t>Column transpositions write word in a matrix, top row first then second row (c1 c2 c3..). Encryption sends message via columns, (c1 c6 c11..).</a:t>
            </a:r>
          </a:p>
          <a:p>
            <a:pPr lvl="2"/>
            <a:r>
              <a:rPr lang="en-GB" altLang="en-US" dirty="0">
                <a:latin typeface="Courier New" panose="02070309020205020404" pitchFamily="49" charset="0"/>
                <a:cs typeface="Courier New" panose="02070309020205020404" pitchFamily="49" charset="0"/>
              </a:rPr>
              <a:t>c1  c2  c3 c4  c5</a:t>
            </a:r>
          </a:p>
          <a:p>
            <a:pPr lvl="2"/>
            <a:r>
              <a:rPr lang="en-GB" altLang="en-US" dirty="0">
                <a:latin typeface="Courier New" panose="02070309020205020404" pitchFamily="49" charset="0"/>
                <a:cs typeface="Courier New" panose="02070309020205020404" pitchFamily="49" charset="0"/>
              </a:rPr>
              <a:t>c6  c7  c8 c9  c10</a:t>
            </a:r>
          </a:p>
          <a:p>
            <a:pPr lvl="2"/>
            <a:r>
              <a:rPr lang="en-GB" altLang="en-US" dirty="0">
                <a:latin typeface="Courier New" panose="02070309020205020404" pitchFamily="49" charset="0"/>
                <a:cs typeface="Courier New" panose="02070309020205020404" pitchFamily="49" charset="0"/>
              </a:rPr>
              <a:t>c11 c12 etc.</a:t>
            </a:r>
          </a:p>
        </p:txBody>
      </p:sp>
      <p:sp>
        <p:nvSpPr>
          <p:cNvPr id="2" name="Slide Number Placeholder 1">
            <a:extLst>
              <a:ext uri="{FF2B5EF4-FFF2-40B4-BE49-F238E27FC236}">
                <a16:creationId xmlns:a16="http://schemas.microsoft.com/office/drawing/2014/main" id="{A16C7056-584F-4CB0-AB7C-B0DFA0382CE3}"/>
              </a:ext>
            </a:extLst>
          </p:cNvPr>
          <p:cNvSpPr>
            <a:spLocks noGrp="1"/>
          </p:cNvSpPr>
          <p:nvPr>
            <p:ph type="sldNum" sz="quarter" idx="10"/>
          </p:nvPr>
        </p:nvSpPr>
        <p:spPr/>
        <p:txBody>
          <a:bodyPr/>
          <a:lstStyle/>
          <a:p>
            <a:fld id="{A722859C-89A0-4C1D-B3B9-DD0F9998A67A}" type="slidenum">
              <a:rPr lang="en-US" smtClean="0"/>
              <a:pPr/>
              <a:t>36</a:t>
            </a:fld>
            <a:endParaRPr lang="en-US" dirty="0"/>
          </a:p>
        </p:txBody>
      </p:sp>
    </p:spTree>
    <p:custDataLst>
      <p:tags r:id="rId1"/>
    </p:custDataLst>
    <p:extLst>
      <p:ext uri="{BB962C8B-B14F-4D97-AF65-F5344CB8AC3E}">
        <p14:creationId xmlns:p14="http://schemas.microsoft.com/office/powerpoint/2010/main" val="191229761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120650"/>
            <a:ext cx="8229600" cy="7953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Encryption Techniques</a:t>
            </a:r>
          </a:p>
        </p:txBody>
      </p:sp>
      <p:sp>
        <p:nvSpPr>
          <p:cNvPr id="37891" name="Rectangle 2"/>
          <p:cNvSpPr>
            <a:spLocks noGrp="1" noChangeArrowheads="1"/>
          </p:cNvSpPr>
          <p:nvPr>
            <p:ph type="body" idx="1"/>
          </p:nvPr>
        </p:nvSpPr>
        <p:spPr>
          <a:xfrm>
            <a:off x="457200" y="838200"/>
            <a:ext cx="8229600" cy="5916613"/>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Transposition </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Form </a:t>
            </a:r>
            <a:r>
              <a:rPr lang="en-GB" altLang="en-US" dirty="0" err="1"/>
              <a:t>ciphertext</a:t>
            </a:r>
            <a:r>
              <a:rPr lang="en-GB" altLang="en-US" dirty="0"/>
              <a:t> by reading from the columns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is a message to show how a columnar</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 transposition works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Thisi</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sames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saget</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oshow</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howac</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olumn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artra</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nspos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ition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ourier New" panose="02070309020205020404" pitchFamily="49" charset="0"/>
                <a:cs typeface="Courier New" panose="02070309020205020404" pitchFamily="49" charset="0"/>
              </a:rPr>
              <a:t>works</a:t>
            </a:r>
          </a:p>
        </p:txBody>
      </p:sp>
      <p:sp>
        <p:nvSpPr>
          <p:cNvPr id="37892" name="Text Box 3"/>
          <p:cNvSpPr txBox="1">
            <a:spLocks noChangeArrowheads="1"/>
          </p:cNvSpPr>
          <p:nvPr/>
        </p:nvSpPr>
        <p:spPr bwMode="auto">
          <a:xfrm>
            <a:off x="2971800" y="2667000"/>
            <a:ext cx="4876800" cy="32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spcBef>
                <a:spcPts val="1250"/>
              </a:spcBef>
              <a:buClr>
                <a:srgbClr val="000000"/>
              </a:buClr>
              <a:buSzPct val="100000"/>
              <a:buFont typeface="Arial" charset="0"/>
              <a:buNone/>
            </a:pPr>
            <a:r>
              <a:rPr lang="en-GB" altLang="en-US" sz="2000" dirty="0" err="1">
                <a:solidFill>
                  <a:schemeClr val="tx1"/>
                </a:solidFill>
                <a:latin typeface="Courier New" panose="02070309020205020404" pitchFamily="49" charset="0"/>
                <a:cs typeface="Courier New" panose="02070309020205020404" pitchFamily="49" charset="0"/>
              </a:rPr>
              <a:t>tssoh</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oaniw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hasso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lrsto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imghw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utpir</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seeoa</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mrook</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lstwc</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nasns</a:t>
            </a:r>
            <a:endParaRPr lang="en-GB" altLang="en-US" sz="2000" dirty="0">
              <a:solidFill>
                <a:schemeClr val="tx1"/>
              </a:solidFill>
              <a:latin typeface="Courier New" panose="02070309020205020404" pitchFamily="49" charset="0"/>
              <a:cs typeface="Courier New" panose="02070309020205020404" pitchFamily="49" charset="0"/>
            </a:endParaRP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Length of message just happens to be a multiple of 5</a:t>
            </a: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If message length is not equal length of a row use some infrequent letters to fill in gaps</a:t>
            </a:r>
          </a:p>
        </p:txBody>
      </p:sp>
      <p:sp>
        <p:nvSpPr>
          <p:cNvPr id="2" name="Slide Number Placeholder 1">
            <a:extLst>
              <a:ext uri="{FF2B5EF4-FFF2-40B4-BE49-F238E27FC236}">
                <a16:creationId xmlns:a16="http://schemas.microsoft.com/office/drawing/2014/main" id="{25DFD77A-90DE-4F40-9F3E-788133D4D2BF}"/>
              </a:ext>
            </a:extLst>
          </p:cNvPr>
          <p:cNvSpPr>
            <a:spLocks noGrp="1"/>
          </p:cNvSpPr>
          <p:nvPr>
            <p:ph type="sldNum" sz="quarter" idx="10"/>
          </p:nvPr>
        </p:nvSpPr>
        <p:spPr/>
        <p:txBody>
          <a:bodyPr/>
          <a:lstStyle/>
          <a:p>
            <a:pPr>
              <a:defRPr/>
            </a:pPr>
            <a:fld id="{A722859C-89A0-4C1D-B3B9-DD0F9998A67A}" type="slidenum">
              <a:rPr lang="en-US" smtClean="0"/>
              <a:pPr>
                <a:defRPr/>
              </a:pPr>
              <a:t>37</a:t>
            </a:fld>
            <a:endParaRPr lang="en-US" dirty="0"/>
          </a:p>
        </p:txBody>
      </p:sp>
    </p:spTree>
    <p:extLst>
      <p:ext uri="{BB962C8B-B14F-4D97-AF65-F5344CB8AC3E}">
        <p14:creationId xmlns:p14="http://schemas.microsoft.com/office/powerpoint/2010/main" val="256894738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GB" altLang="en-US"/>
              <a:t>Encryption Techniques</a:t>
            </a:r>
          </a:p>
        </p:txBody>
      </p:sp>
      <p:sp>
        <p:nvSpPr>
          <p:cNvPr id="38915" name="Rectangle 2"/>
          <p:cNvSpPr>
            <a:spLocks noGrp="1" noChangeArrowheads="1"/>
          </p:cNvSpPr>
          <p:nvPr>
            <p:ph type="body" idx="1"/>
          </p:nvPr>
        </p:nvSpPr>
        <p:spPr/>
        <p:txBody>
          <a:bodyPr/>
          <a:lstStyle/>
          <a:p>
            <a:r>
              <a:rPr lang="en-GB" altLang="en-US"/>
              <a:t>Combination Approach</a:t>
            </a:r>
          </a:p>
          <a:p>
            <a:pPr lvl="1"/>
            <a:r>
              <a:rPr lang="en-GB" altLang="en-US"/>
              <a:t>Substitution and Transposition </a:t>
            </a:r>
          </a:p>
          <a:p>
            <a:pPr lvl="1"/>
            <a:r>
              <a:rPr lang="en-GB" altLang="en-US"/>
              <a:t>Cipher building blocks </a:t>
            </a:r>
          </a:p>
          <a:p>
            <a:pPr lvl="1"/>
            <a:r>
              <a:rPr lang="en-GB" altLang="en-US"/>
              <a:t>Combination of two ciphers</a:t>
            </a:r>
          </a:p>
          <a:p>
            <a:pPr lvl="2"/>
            <a:r>
              <a:rPr lang="en-GB" altLang="en-US"/>
              <a:t>Product Cipher – ciphers are performed one right after another   E2(E1(P, K1) K2)</a:t>
            </a:r>
          </a:p>
          <a:p>
            <a:pPr lvl="2"/>
            <a:r>
              <a:rPr lang="en-GB" altLang="en-US"/>
              <a:t>Just because you apply two ciphers doesn’t mean result is stronger than each individual cipher</a:t>
            </a:r>
          </a:p>
        </p:txBody>
      </p:sp>
      <p:sp>
        <p:nvSpPr>
          <p:cNvPr id="2" name="Slide Number Placeholder 1">
            <a:extLst>
              <a:ext uri="{FF2B5EF4-FFF2-40B4-BE49-F238E27FC236}">
                <a16:creationId xmlns:a16="http://schemas.microsoft.com/office/drawing/2014/main" id="{C9E5DC8C-1F9B-471E-A789-5057CADFAF75}"/>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217037484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GB" altLang="en-US"/>
              <a:t>Encryption Techniques</a:t>
            </a:r>
          </a:p>
        </p:txBody>
      </p:sp>
      <p:sp>
        <p:nvSpPr>
          <p:cNvPr id="39939" name="Rectangle 2"/>
          <p:cNvSpPr>
            <a:spLocks noGrp="1" noChangeArrowheads="1"/>
          </p:cNvSpPr>
          <p:nvPr>
            <p:ph type="body" idx="1"/>
          </p:nvPr>
        </p:nvSpPr>
        <p:spPr/>
        <p:txBody>
          <a:bodyPr/>
          <a:lstStyle/>
          <a:p>
            <a:r>
              <a:rPr lang="en-GB" altLang="en-US" dirty="0"/>
              <a:t>Properties of Trustworthy Encryption Systems</a:t>
            </a:r>
          </a:p>
          <a:p>
            <a:pPr lvl="1"/>
            <a:r>
              <a:rPr lang="en-GB" altLang="en-US" dirty="0"/>
              <a:t>Commercial users have requirements that must be satisfied when using encryption</a:t>
            </a:r>
          </a:p>
          <a:p>
            <a:pPr lvl="2"/>
            <a:r>
              <a:rPr lang="en-GB" altLang="en-US" dirty="0"/>
              <a:t>Encryption is commercial grade if it meets these requirements:</a:t>
            </a:r>
          </a:p>
          <a:p>
            <a:pPr lvl="3"/>
            <a:r>
              <a:rPr lang="en-GB" altLang="en-US" dirty="0"/>
              <a:t>Based on sound mathematics – derived from solid principles</a:t>
            </a:r>
          </a:p>
          <a:p>
            <a:pPr lvl="3"/>
            <a:r>
              <a:rPr lang="en-GB" altLang="en-US" dirty="0" err="1"/>
              <a:t>Analyzed</a:t>
            </a:r>
            <a:r>
              <a:rPr lang="en-GB" altLang="en-US" dirty="0"/>
              <a:t> by experts and found to be sound review by critical outside experts is essential</a:t>
            </a:r>
          </a:p>
          <a:p>
            <a:pPr lvl="3"/>
            <a:r>
              <a:rPr lang="en-GB" altLang="en-US" dirty="0"/>
              <a:t>Stood the “Test of Time” – new algorithm gains popularity, people continue to review it both for math foundations and way it builds upon those foundations</a:t>
            </a:r>
          </a:p>
          <a:p>
            <a:pPr lvl="4"/>
            <a:r>
              <a:rPr lang="en-GB" altLang="en-US" dirty="0"/>
              <a:t>Flaws of algorithms are discovered soon after their release</a:t>
            </a:r>
          </a:p>
        </p:txBody>
      </p:sp>
      <p:sp>
        <p:nvSpPr>
          <p:cNvPr id="2" name="Slide Number Placeholder 1">
            <a:extLst>
              <a:ext uri="{FF2B5EF4-FFF2-40B4-BE49-F238E27FC236}">
                <a16:creationId xmlns:a16="http://schemas.microsoft.com/office/drawing/2014/main" id="{3CF9A98B-E07F-44B0-9B7E-3D65F01C817B}"/>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12946866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753152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r>
              <a:rPr lang="en-GB" altLang="en-US"/>
              <a:t>Encryption Techniques</a:t>
            </a:r>
          </a:p>
        </p:txBody>
      </p:sp>
      <p:sp>
        <p:nvSpPr>
          <p:cNvPr id="40963" name="Rectangle 2"/>
          <p:cNvSpPr>
            <a:spLocks noGrp="1" noChangeArrowheads="1"/>
          </p:cNvSpPr>
          <p:nvPr>
            <p:ph type="body" idx="1"/>
          </p:nvPr>
        </p:nvSpPr>
        <p:spPr/>
        <p:txBody>
          <a:bodyPr/>
          <a:lstStyle/>
          <a:p>
            <a:r>
              <a:rPr lang="en-GB" altLang="en-US" dirty="0"/>
              <a:t>Three Popular Algorithms</a:t>
            </a:r>
          </a:p>
          <a:p>
            <a:pPr lvl="1"/>
            <a:r>
              <a:rPr lang="en-GB" altLang="en-US" dirty="0"/>
              <a:t>DES – Data Encryption Standard</a:t>
            </a:r>
          </a:p>
          <a:p>
            <a:pPr lvl="1"/>
            <a:r>
              <a:rPr lang="en-GB" altLang="en-US" dirty="0"/>
              <a:t>RSA – </a:t>
            </a:r>
            <a:r>
              <a:rPr lang="en-GB" altLang="en-US" dirty="0" err="1"/>
              <a:t>Rivest</a:t>
            </a:r>
            <a:r>
              <a:rPr lang="en-GB" altLang="en-US" dirty="0"/>
              <a:t> – Shamir – Adelman</a:t>
            </a:r>
          </a:p>
          <a:p>
            <a:pPr lvl="1"/>
            <a:r>
              <a:rPr lang="en-GB" altLang="en-US" dirty="0"/>
              <a:t>AES – Advanced Encryption Standard</a:t>
            </a:r>
          </a:p>
          <a:p>
            <a:pPr lvl="2"/>
            <a:r>
              <a:rPr lang="en-GB" altLang="en-US" dirty="0"/>
              <a:t>DES and RSA – meet above criteria</a:t>
            </a:r>
          </a:p>
          <a:p>
            <a:pPr lvl="2"/>
            <a:r>
              <a:rPr lang="en-GB" altLang="en-US" dirty="0"/>
              <a:t>AES – new – meets first two and is starting to achieve widespread adoption</a:t>
            </a:r>
          </a:p>
        </p:txBody>
      </p:sp>
      <p:sp>
        <p:nvSpPr>
          <p:cNvPr id="2" name="Slide Number Placeholder 1">
            <a:extLst>
              <a:ext uri="{FF2B5EF4-FFF2-40B4-BE49-F238E27FC236}">
                <a16:creationId xmlns:a16="http://schemas.microsoft.com/office/drawing/2014/main" id="{53DE377C-22C0-44AB-9A59-138C1BCA8FC9}"/>
              </a:ext>
            </a:extLst>
          </p:cNvPr>
          <p:cNvSpPr>
            <a:spLocks noGrp="1"/>
          </p:cNvSpPr>
          <p:nvPr>
            <p:ph type="sldNum" sz="quarter" idx="10"/>
          </p:nvPr>
        </p:nvSpPr>
        <p:spPr/>
        <p:txBody>
          <a:bodyPr/>
          <a:lstStyle/>
          <a:p>
            <a:fld id="{A722859C-89A0-4C1D-B3B9-DD0F9998A67A}" type="slidenum">
              <a:rPr lang="en-US" smtClean="0"/>
              <a:pPr/>
              <a:t>40</a:t>
            </a:fld>
            <a:endParaRPr lang="en-US" dirty="0"/>
          </a:p>
        </p:txBody>
      </p:sp>
    </p:spTree>
    <p:custDataLst>
      <p:tags r:id="rId1"/>
    </p:custDataLst>
    <p:extLst>
      <p:ext uri="{BB962C8B-B14F-4D97-AF65-F5344CB8AC3E}">
        <p14:creationId xmlns:p14="http://schemas.microsoft.com/office/powerpoint/2010/main" val="339076992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C59A9707-B914-4DEF-BB6B-1C9F4A266415}"/>
              </a:ext>
            </a:extLst>
          </p:cNvPr>
          <p:cNvSpPr>
            <a:spLocks noGrp="1"/>
          </p:cNvSpPr>
          <p:nvPr>
            <p:ph type="sldNum" sz="quarter" idx="10"/>
          </p:nvPr>
        </p:nvSpPr>
        <p:spPr/>
        <p:txBody>
          <a:bodyPr/>
          <a:lstStyle/>
          <a:p>
            <a:pPr>
              <a:defRPr/>
            </a:pPr>
            <a:fld id="{FB267019-40B7-405C-98B7-75F3216AFF79}" type="slidenum">
              <a:rPr lang="en-US" smtClean="0"/>
              <a:pPr>
                <a:defRPr/>
              </a:pPr>
              <a:t>41</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r>
              <a:rPr lang="en-GB" altLang="en-US"/>
              <a:t>Cryptography </a:t>
            </a:r>
          </a:p>
        </p:txBody>
      </p:sp>
      <p:sp>
        <p:nvSpPr>
          <p:cNvPr id="4099" name="Rectangle 2"/>
          <p:cNvSpPr>
            <a:spLocks noGrp="1" noChangeArrowheads="1"/>
          </p:cNvSpPr>
          <p:nvPr>
            <p:ph type="body" idx="1"/>
          </p:nvPr>
        </p:nvSpPr>
        <p:spPr/>
        <p:txBody>
          <a:bodyPr/>
          <a:lstStyle/>
          <a:p>
            <a:r>
              <a:rPr lang="en-GB" altLang="en-US" dirty="0"/>
              <a:t>Introduction</a:t>
            </a:r>
          </a:p>
          <a:p>
            <a:pPr lvl="1"/>
            <a:r>
              <a:rPr lang="en-GB" altLang="en-US" dirty="0"/>
              <a:t>Cryptography is a science about making sure information can be exchanged so that only people meant to get the information can read it. It has been used for over 2000 years.</a:t>
            </a:r>
          </a:p>
          <a:p>
            <a:pPr lvl="1"/>
            <a:endParaRPr lang="en-GB" altLang="en-US" dirty="0"/>
          </a:p>
          <a:p>
            <a:pPr lvl="1"/>
            <a:r>
              <a:rPr lang="en-GB" altLang="en-US" dirty="0"/>
              <a:t>Yet, currently cryptography encompasses other features such as data integrity and authentication</a:t>
            </a:r>
          </a:p>
        </p:txBody>
      </p:sp>
      <p:sp>
        <p:nvSpPr>
          <p:cNvPr id="2" name="Slide Number Placeholder 1">
            <a:extLst>
              <a:ext uri="{FF2B5EF4-FFF2-40B4-BE49-F238E27FC236}">
                <a16:creationId xmlns:a16="http://schemas.microsoft.com/office/drawing/2014/main" id="{33E30BD7-8C12-4454-83CC-82AFFB729F62}"/>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2885042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r>
              <a:rPr lang="en-GB" altLang="en-US"/>
              <a:t>Cryptography</a:t>
            </a:r>
          </a:p>
        </p:txBody>
      </p:sp>
      <p:sp>
        <p:nvSpPr>
          <p:cNvPr id="5123" name="Rectangle 2"/>
          <p:cNvSpPr>
            <a:spLocks noGrp="1" noChangeArrowheads="1"/>
          </p:cNvSpPr>
          <p:nvPr>
            <p:ph type="body" idx="1"/>
          </p:nvPr>
        </p:nvSpPr>
        <p:spPr/>
        <p:txBody>
          <a:bodyPr>
            <a:normAutofit lnSpcReduction="10000"/>
          </a:bodyPr>
          <a:lstStyle/>
          <a:p>
            <a:r>
              <a:rPr lang="en-GB" altLang="en-US" dirty="0"/>
              <a:t>Cryptography has a long and rich history dating from the Egyptians some 4000 years ago</a:t>
            </a:r>
          </a:p>
          <a:p>
            <a:r>
              <a:rPr lang="en-GB" altLang="en-US" dirty="0"/>
              <a:t>A complete non-technical account of cryptography from its beginning through early 1960's is  </a:t>
            </a:r>
          </a:p>
          <a:p>
            <a:pPr lvl="1"/>
            <a:r>
              <a:rPr lang="en-GB" altLang="en-US" dirty="0"/>
              <a:t>D. Kahn, The Codebreakers, Macmillan Publishing Company, 1976. </a:t>
            </a:r>
          </a:p>
          <a:p>
            <a:pPr lvl="1"/>
            <a:r>
              <a:rPr lang="en-GB" altLang="en-US" dirty="0"/>
              <a:t>Relates historical aspects which were most significant to  development of modern cryptography, including developments related to two world wars. </a:t>
            </a:r>
          </a:p>
          <a:p>
            <a:r>
              <a:rPr lang="en-GB" altLang="en-US" dirty="0"/>
              <a:t>For a summary of important developments in 1970's and their relation to cryptography today see:  </a:t>
            </a:r>
          </a:p>
          <a:p>
            <a:pPr lvl="1"/>
            <a:r>
              <a:rPr lang="en-GB" altLang="en-US" dirty="0"/>
              <a:t>A. Menezes, P. van </a:t>
            </a:r>
            <a:r>
              <a:rPr lang="en-GB" altLang="en-US" dirty="0" err="1"/>
              <a:t>Oorschot</a:t>
            </a:r>
            <a:r>
              <a:rPr lang="en-GB" altLang="en-US" dirty="0"/>
              <a:t>, and S. Vanstone, Handbook of Applied Cryptography, CRC Press, 1997</a:t>
            </a:r>
          </a:p>
        </p:txBody>
      </p:sp>
      <p:sp>
        <p:nvSpPr>
          <p:cNvPr id="2" name="Slide Number Placeholder 1">
            <a:extLst>
              <a:ext uri="{FF2B5EF4-FFF2-40B4-BE49-F238E27FC236}">
                <a16:creationId xmlns:a16="http://schemas.microsoft.com/office/drawing/2014/main" id="{E9122B98-0284-4038-AF13-30748D04FD24}"/>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3341994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tLang="en-US"/>
              <a:t>Cryptography Definitions</a:t>
            </a:r>
          </a:p>
        </p:txBody>
      </p:sp>
      <p:sp>
        <p:nvSpPr>
          <p:cNvPr id="6147" name="Rectangle 2"/>
          <p:cNvSpPr>
            <a:spLocks noGrp="1" noChangeArrowheads="1"/>
          </p:cNvSpPr>
          <p:nvPr>
            <p:ph type="body" idx="1"/>
          </p:nvPr>
        </p:nvSpPr>
        <p:spPr/>
        <p:txBody>
          <a:bodyPr/>
          <a:lstStyle/>
          <a:p>
            <a:r>
              <a:rPr lang="en-GB" altLang="en-US"/>
              <a:t>Terms</a:t>
            </a:r>
          </a:p>
          <a:p>
            <a:pPr lvl="1"/>
            <a:r>
              <a:rPr lang="en-GB" altLang="en-US"/>
              <a:t>Encryption</a:t>
            </a:r>
          </a:p>
          <a:p>
            <a:pPr lvl="2"/>
            <a:r>
              <a:rPr lang="en-GB" altLang="en-US"/>
              <a:t>Process of encoding a message so that its meaning is not obvious</a:t>
            </a:r>
          </a:p>
          <a:p>
            <a:pPr lvl="1"/>
            <a:r>
              <a:rPr lang="en-GB" altLang="en-US"/>
              <a:t>Decryption</a:t>
            </a:r>
          </a:p>
          <a:p>
            <a:pPr lvl="2"/>
            <a:r>
              <a:rPr lang="en-GB" altLang="en-US"/>
              <a:t>Reversal process transform message back to original form</a:t>
            </a:r>
          </a:p>
          <a:p>
            <a:pPr lvl="1"/>
            <a:r>
              <a:rPr lang="en-GB" altLang="en-US"/>
              <a:t>Plaintext</a:t>
            </a:r>
          </a:p>
          <a:p>
            <a:pPr lvl="2"/>
            <a:r>
              <a:rPr lang="en-GB" altLang="en-US"/>
              <a:t>Original message</a:t>
            </a:r>
          </a:p>
          <a:p>
            <a:pPr lvl="1"/>
            <a:r>
              <a:rPr lang="en-GB" altLang="en-US"/>
              <a:t>Ciphertext</a:t>
            </a:r>
          </a:p>
          <a:p>
            <a:pPr lvl="2"/>
            <a:r>
              <a:rPr lang="en-GB" altLang="en-US"/>
              <a:t>Encrypted form of original message</a:t>
            </a:r>
          </a:p>
          <a:p>
            <a:pPr lvl="1"/>
            <a:r>
              <a:rPr lang="en-GB" altLang="en-US"/>
              <a:t>Key</a:t>
            </a:r>
          </a:p>
          <a:p>
            <a:pPr lvl="2"/>
            <a:r>
              <a:rPr lang="en-GB" altLang="en-US"/>
              <a:t>A value used to make a particular encryption unique. </a:t>
            </a:r>
            <a:endParaRPr lang="en-GB" altLang="en-US" dirty="0"/>
          </a:p>
        </p:txBody>
      </p:sp>
      <p:sp>
        <p:nvSpPr>
          <p:cNvPr id="2" name="Slide Number Placeholder 1">
            <a:extLst>
              <a:ext uri="{FF2B5EF4-FFF2-40B4-BE49-F238E27FC236}">
                <a16:creationId xmlns:a16="http://schemas.microsoft.com/office/drawing/2014/main" id="{5F2359A5-EE08-4B35-B76C-77540C91B11F}"/>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8830340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altLang="en-US"/>
              <a:t>Cryptography Definitions</a:t>
            </a:r>
          </a:p>
        </p:txBody>
      </p:sp>
      <p:sp>
        <p:nvSpPr>
          <p:cNvPr id="7171" name="Rectangle 2"/>
          <p:cNvSpPr>
            <a:spLocks noGrp="1" noChangeArrowheads="1"/>
          </p:cNvSpPr>
          <p:nvPr>
            <p:ph type="body" idx="1"/>
          </p:nvPr>
        </p:nvSpPr>
        <p:spPr/>
        <p:txBody>
          <a:bodyPr/>
          <a:lstStyle/>
          <a:p>
            <a:r>
              <a:rPr lang="en-GB" altLang="en-US"/>
              <a:t>Terms</a:t>
            </a:r>
          </a:p>
          <a:p>
            <a:pPr lvl="1"/>
            <a:r>
              <a:rPr lang="en-GB" altLang="en-US"/>
              <a:t>Cryptanalyst</a:t>
            </a:r>
          </a:p>
          <a:p>
            <a:pPr lvl="2"/>
            <a:r>
              <a:rPr lang="en-GB" altLang="en-US"/>
              <a:t>Studies encryption and encrypted messages</a:t>
            </a:r>
          </a:p>
          <a:p>
            <a:pPr lvl="2"/>
            <a:r>
              <a:rPr lang="en-GB" altLang="en-US"/>
              <a:t>Works for unauthorized interceptor</a:t>
            </a:r>
          </a:p>
          <a:p>
            <a:pPr lvl="1"/>
            <a:r>
              <a:rPr lang="en-GB" altLang="en-US"/>
              <a:t>Cryptographer</a:t>
            </a:r>
          </a:p>
          <a:p>
            <a:pPr lvl="2"/>
            <a:r>
              <a:rPr lang="en-GB" altLang="en-US"/>
              <a:t>Works on behalf of a legitimate sender or receiver</a:t>
            </a:r>
          </a:p>
          <a:p>
            <a:pPr lvl="2"/>
            <a:r>
              <a:rPr lang="en-GB" altLang="en-US"/>
              <a:t>Studies encryption algorithms to make them more secure and more useful.</a:t>
            </a:r>
            <a:endParaRPr lang="en-GB" altLang="en-US" dirty="0"/>
          </a:p>
        </p:txBody>
      </p:sp>
      <p:sp>
        <p:nvSpPr>
          <p:cNvPr id="2" name="Slide Number Placeholder 1">
            <a:extLst>
              <a:ext uri="{FF2B5EF4-FFF2-40B4-BE49-F238E27FC236}">
                <a16:creationId xmlns:a16="http://schemas.microsoft.com/office/drawing/2014/main" id="{4659016A-B7A2-42FA-9BB9-5C328381ABDC}"/>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custDataLst>
      <p:tags r:id="rId1"/>
    </p:custDataLst>
    <p:extLst>
      <p:ext uri="{BB962C8B-B14F-4D97-AF65-F5344CB8AC3E}">
        <p14:creationId xmlns:p14="http://schemas.microsoft.com/office/powerpoint/2010/main" val="5491371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altLang="en-US"/>
              <a:t>Cryptography Definitions</a:t>
            </a:r>
          </a:p>
        </p:txBody>
      </p:sp>
      <p:sp>
        <p:nvSpPr>
          <p:cNvPr id="8195" name="Rectangle 2"/>
          <p:cNvSpPr>
            <a:spLocks noGrp="1" noChangeArrowheads="1"/>
          </p:cNvSpPr>
          <p:nvPr>
            <p:ph type="body" idx="1"/>
          </p:nvPr>
        </p:nvSpPr>
        <p:spPr/>
        <p:txBody>
          <a:bodyPr/>
          <a:lstStyle/>
          <a:p>
            <a:r>
              <a:rPr lang="en-GB" altLang="en-US" dirty="0"/>
              <a:t>Formal Notation</a:t>
            </a:r>
          </a:p>
          <a:p>
            <a:pPr marL="342900" lvl="1" indent="0">
              <a:buNone/>
            </a:pPr>
            <a:r>
              <a:rPr lang="en-GB" altLang="en-US" dirty="0"/>
              <a:t>    C = E(P)   and  P = D(C)</a:t>
            </a:r>
          </a:p>
          <a:p>
            <a:pPr marL="342900" lvl="1" indent="0">
              <a:buNone/>
            </a:pPr>
            <a:r>
              <a:rPr lang="en-GB" altLang="en-US" dirty="0"/>
              <a:t>		where P represents plaintext</a:t>
            </a:r>
          </a:p>
          <a:p>
            <a:pPr marL="342900" lvl="1" indent="0">
              <a:buNone/>
            </a:pPr>
            <a:r>
              <a:rPr lang="en-GB" altLang="en-US" dirty="0"/>
              <a:t>		and C represents the ciphertext</a:t>
            </a:r>
          </a:p>
          <a:p>
            <a:pPr marL="342900" lvl="1" indent="0">
              <a:buNone/>
            </a:pPr>
            <a:r>
              <a:rPr lang="en-GB" altLang="en-US" dirty="0"/>
              <a:t>		E is the encryption rule/algorithm</a:t>
            </a:r>
          </a:p>
          <a:p>
            <a:pPr marL="342900" lvl="1" indent="0">
              <a:buNone/>
            </a:pPr>
            <a:r>
              <a:rPr lang="en-GB" altLang="en-US" dirty="0"/>
              <a:t>		D is decryption rule/</a:t>
            </a:r>
            <a:r>
              <a:rPr lang="en-GB" altLang="en-US" dirty="0" err="1"/>
              <a:t>algortihm</a:t>
            </a:r>
            <a:endParaRPr lang="en-GB" altLang="en-US" dirty="0"/>
          </a:p>
          <a:p>
            <a:pPr marL="342900" lvl="1" indent="0">
              <a:buNone/>
            </a:pPr>
            <a:endParaRPr lang="en-GB" altLang="en-US" dirty="0"/>
          </a:p>
          <a:p>
            <a:pPr marL="342900" lvl="1" indent="0">
              <a:buNone/>
            </a:pPr>
            <a:r>
              <a:rPr lang="en-GB" altLang="en-US" dirty="0"/>
              <a:t>    Cryptosystem is where</a:t>
            </a:r>
          </a:p>
          <a:p>
            <a:pPr marL="342900" lvl="1" indent="0">
              <a:buNone/>
            </a:pPr>
            <a:r>
              <a:rPr lang="en-GB" altLang="en-US" dirty="0"/>
              <a:t>			P = D(E(P))</a:t>
            </a:r>
          </a:p>
          <a:p>
            <a:pPr marL="342900" lvl="1" indent="0">
              <a:buNone/>
            </a:pPr>
            <a:r>
              <a:rPr lang="en-GB" altLang="en-US" dirty="0"/>
              <a:t>	want to convert message for protection but also want to </a:t>
            </a:r>
          </a:p>
          <a:p>
            <a:pPr marL="342900" lvl="1" indent="0">
              <a:buNone/>
            </a:pPr>
            <a:r>
              <a:rPr lang="en-GB" altLang="en-US" dirty="0"/>
              <a:t>	be able to get it back again</a:t>
            </a:r>
          </a:p>
        </p:txBody>
      </p:sp>
      <p:sp>
        <p:nvSpPr>
          <p:cNvPr id="2" name="Slide Number Placeholder 1">
            <a:extLst>
              <a:ext uri="{FF2B5EF4-FFF2-40B4-BE49-F238E27FC236}">
                <a16:creationId xmlns:a16="http://schemas.microsoft.com/office/drawing/2014/main" id="{E71706A1-985D-438E-911A-310B91B1B22D}"/>
              </a:ext>
            </a:extLst>
          </p:cNvPr>
          <p:cNvSpPr>
            <a:spLocks noGrp="1"/>
          </p:cNvSpPr>
          <p:nvPr>
            <p:ph type="sldNum" sz="quarter" idx="10"/>
          </p:nvPr>
        </p:nvSpPr>
        <p:spPr/>
        <p:txBody>
          <a:bodyPr/>
          <a:lstStyle/>
          <a:p>
            <a:fld id="{A722859C-89A0-4C1D-B3B9-DD0F9998A67A}" type="slidenum">
              <a:rPr lang="en-US" smtClean="0"/>
              <a:pPr/>
              <a:t>9</a:t>
            </a:fld>
            <a:endParaRPr lang="en-US" dirty="0"/>
          </a:p>
        </p:txBody>
      </p:sp>
    </p:spTree>
    <p:extLst>
      <p:ext uri="{BB962C8B-B14F-4D97-AF65-F5344CB8AC3E}">
        <p14:creationId xmlns:p14="http://schemas.microsoft.com/office/powerpoint/2010/main" val="115789739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2701</TotalTime>
  <Words>2502</Words>
  <Application>Microsoft Office PowerPoint</Application>
  <PresentationFormat>On-screen Show (4:3)</PresentationFormat>
  <Paragraphs>370</Paragraphs>
  <Slides>41</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Courier New</vt:lpstr>
      <vt:lpstr>HG Mincho Light J;MS Gothic;HG </vt:lpstr>
      <vt:lpstr>Times New Roman</vt:lpstr>
      <vt:lpstr>PP_C5Modules_CC_License_standard</vt:lpstr>
      <vt:lpstr>Module: Cryptography</vt:lpstr>
      <vt:lpstr>Internetworking Module</vt:lpstr>
      <vt:lpstr>Learning Outcomes</vt:lpstr>
      <vt:lpstr>Internetworking Module</vt:lpstr>
      <vt:lpstr>Cryptography </vt:lpstr>
      <vt:lpstr>Cryptography</vt:lpstr>
      <vt:lpstr>Cryptography Definitions</vt:lpstr>
      <vt:lpstr>Cryptography Definitions</vt:lpstr>
      <vt:lpstr>Cryptography Definitions</vt:lpstr>
      <vt:lpstr>Cryptosystem</vt:lpstr>
      <vt:lpstr>Cryptography – Types</vt:lpstr>
      <vt:lpstr>Crypto Analysis</vt:lpstr>
      <vt:lpstr>Breakable Encryption</vt:lpstr>
      <vt:lpstr>Encryption Techniques</vt:lpstr>
      <vt:lpstr>Encryption Techniques</vt:lpstr>
      <vt:lpstr>Substitution cipher</vt:lpstr>
      <vt:lpstr>Substitution cipher</vt:lpstr>
      <vt:lpstr>Substitution cipher</vt:lpstr>
      <vt:lpstr>Early Ciphers</vt:lpstr>
      <vt:lpstr>Analysis of Caesar Cipher</vt:lpstr>
      <vt:lpstr>Key Substitution Cipher</vt:lpstr>
      <vt:lpstr>Key Substitution Cipher</vt:lpstr>
      <vt:lpstr>Other Substitution Schemes</vt:lpstr>
      <vt:lpstr>Vigenere cipher</vt:lpstr>
      <vt:lpstr>Vigenère Tableau</vt:lpstr>
      <vt:lpstr>PowerPoint Presentation</vt:lpstr>
      <vt:lpstr>Vigenere Cipher</vt:lpstr>
      <vt:lpstr>Vigenere Cipher</vt:lpstr>
      <vt:lpstr>Cracking the Vigenere Cipher</vt:lpstr>
      <vt:lpstr>One-time Pad</vt:lpstr>
      <vt:lpstr>One-time Pad</vt:lpstr>
      <vt:lpstr>One-time Pad</vt:lpstr>
      <vt:lpstr>Book Ciphers</vt:lpstr>
      <vt:lpstr>Book Ciphers</vt:lpstr>
      <vt:lpstr>Book Ciphers</vt:lpstr>
      <vt:lpstr>Encryption Techniques</vt:lpstr>
      <vt:lpstr>Encryption Techniques</vt:lpstr>
      <vt:lpstr>Encryption Techniques</vt:lpstr>
      <vt:lpstr>Encryption Techniques</vt:lpstr>
      <vt:lpstr>Encryption Techniques</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241</cp:revision>
  <cp:lastPrinted>2016-07-18T16:40:10Z</cp:lastPrinted>
  <dcterms:created xsi:type="dcterms:W3CDTF">2016-07-03T20:12:42Z</dcterms:created>
  <dcterms:modified xsi:type="dcterms:W3CDTF">2018-04-01T18:12:58Z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