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2.xml" ContentType="application/vnd.openxmlformats-officedocument.presentationml.tag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notesMasterIdLst>
    <p:notesMasterId r:id="rId23"/>
  </p:notesMasterIdLst>
  <p:handoutMasterIdLst>
    <p:handoutMasterId r:id="rId24"/>
  </p:handoutMasterIdLst>
  <p:sldIdLst>
    <p:sldId id="340" r:id="rId2"/>
    <p:sldId id="343" r:id="rId3"/>
    <p:sldId id="362" r:id="rId4"/>
    <p:sldId id="342" r:id="rId5"/>
    <p:sldId id="363" r:id="rId6"/>
    <p:sldId id="364" r:id="rId7"/>
    <p:sldId id="368" r:id="rId8"/>
    <p:sldId id="350" r:id="rId9"/>
    <p:sldId id="351" r:id="rId10"/>
    <p:sldId id="369" r:id="rId11"/>
    <p:sldId id="355" r:id="rId12"/>
    <p:sldId id="353" r:id="rId13"/>
    <p:sldId id="370" r:id="rId14"/>
    <p:sldId id="366" r:id="rId15"/>
    <p:sldId id="359" r:id="rId16"/>
    <p:sldId id="372" r:id="rId17"/>
    <p:sldId id="360" r:id="rId18"/>
    <p:sldId id="361" r:id="rId19"/>
    <p:sldId id="371" r:id="rId20"/>
    <p:sldId id="373" r:id="rId21"/>
    <p:sldId id="333" r:id="rId22"/>
  </p:sldIdLst>
  <p:sldSz cx="9144000" cy="6858000" type="screen4x3"/>
  <p:notesSz cx="7315200" cy="9601200"/>
  <p:custDataLst>
    <p:tags r:id="rId25"/>
  </p:custDataLst>
  <p:defaultTextStyle>
    <a:defPPr>
      <a:defRPr lang="en-US"/>
    </a:defPPr>
    <a:lvl1pPr algn="l" defTabSz="457200" rtl="0" fontAlgn="base">
      <a:spcBef>
        <a:spcPct val="0"/>
      </a:spcBef>
      <a:spcAft>
        <a:spcPct val="0"/>
      </a:spcAft>
      <a:defRPr kern="1200">
        <a:solidFill>
          <a:schemeClr val="tx1"/>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FCE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975" autoAdjust="0"/>
    <p:restoredTop sz="81997" autoAdjust="0"/>
  </p:normalViewPr>
  <p:slideViewPr>
    <p:cSldViewPr snapToGrid="0" snapToObjects="1">
      <p:cViewPr varScale="1">
        <p:scale>
          <a:sx n="84" d="100"/>
          <a:sy n="84" d="100"/>
        </p:scale>
        <p:origin x="184" y="3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handoutMaster" Target="handoutMasters/handoutMaster1.xml"/><Relationship Id="rId25" Type="http://schemas.openxmlformats.org/officeDocument/2006/relationships/tags" Target="tags/tag1.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45" Type="http://schemas.microsoft.com/office/2015/10/relationships/revisionInfo" Target="revisionInfo.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81013"/>
          </a:xfrm>
          <a:prstGeom prst="rect">
            <a:avLst/>
          </a:prstGeom>
        </p:spPr>
        <p:txBody>
          <a:bodyPr vert="horz" lIns="91440" tIns="45720" rIns="91440" bIns="45720" rtlCol="0"/>
          <a:lstStyle>
            <a:lvl1pPr algn="r">
              <a:defRPr sz="1200"/>
            </a:lvl1pPr>
          </a:lstStyle>
          <a:p>
            <a:fld id="{BABDFB80-8275-3F45-A232-893B69A64C36}" type="datetimeFigureOut">
              <a:rPr lang="en-US" smtClean="0"/>
              <a:t>4/1/18</a:t>
            </a:fld>
            <a:endParaRPr lang="en-US"/>
          </a:p>
        </p:txBody>
      </p:sp>
      <p:sp>
        <p:nvSpPr>
          <p:cNvPr id="4" name="Footer Placeholder 3"/>
          <p:cNvSpPr>
            <a:spLocks noGrp="1"/>
          </p:cNvSpPr>
          <p:nvPr>
            <p:ph type="ftr" sz="quarter" idx="2"/>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81012"/>
          </a:xfrm>
          <a:prstGeom prst="rect">
            <a:avLst/>
          </a:prstGeom>
        </p:spPr>
        <p:txBody>
          <a:bodyPr vert="horz" lIns="91440" tIns="45720" rIns="91440" bIns="45720" rtlCol="0" anchor="b"/>
          <a:lstStyle>
            <a:lvl1pPr algn="r">
              <a:defRPr sz="1200"/>
            </a:lvl1pPr>
          </a:lstStyle>
          <a:p>
            <a:fld id="{54E3465E-2393-8341-9A8F-C6319D193EC5}" type="slidenum">
              <a:rPr lang="en-US" smtClean="0"/>
              <a:t>‹#›</a:t>
            </a:fld>
            <a:endParaRPr lang="en-US"/>
          </a:p>
        </p:txBody>
      </p:sp>
    </p:spTree>
    <p:extLst>
      <p:ext uri="{BB962C8B-B14F-4D97-AF65-F5344CB8AC3E}">
        <p14:creationId xmlns:p14="http://schemas.microsoft.com/office/powerpoint/2010/main" val="551938259"/>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a:latin typeface="+mn-lt"/>
                <a:cs typeface="+mn-cs"/>
              </a:defRPr>
            </a:lvl1pPr>
          </a:lstStyle>
          <a:p>
            <a:pPr>
              <a:defRPr/>
            </a:pPr>
            <a:fld id="{CD208448-EA90-48C3-9EBA-9752339ACEF4}" type="datetimeFigureOut">
              <a:rPr lang="en-US"/>
              <a:pPr>
                <a:defRPr/>
              </a:pPr>
              <a:t>4/1/18</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a:latin typeface="+mn-lt"/>
                <a:cs typeface="+mn-cs"/>
              </a:defRPr>
            </a:lvl1pPr>
          </a:lstStyle>
          <a:p>
            <a:pPr>
              <a:defRPr/>
            </a:pPr>
            <a:fld id="{ABC2C3F8-920C-4239-9891-79F2271E8033}" type="slidenum">
              <a:rPr lang="en-US"/>
              <a:pPr>
                <a:defRPr/>
              </a:pPr>
              <a:t>‹#›</a:t>
            </a:fld>
            <a:endParaRPr lang="en-US"/>
          </a:p>
        </p:txBody>
      </p:sp>
    </p:spTree>
  </p:cSld>
  <p:clrMap bg1="lt1" tx1="dk1" bg2="lt2" tx2="dk2" accent1="accent1" accent2="accent2" accent3="accent3" accent4="accent4" accent5="accent5" accent6="accent6" hlink="hlink" folHlink="folHlink"/>
  <p:hf sldNum="0" hdr="0" ftr="0" dt="0"/>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979493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277938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33617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pSp>
        <p:nvGrpSpPr>
          <p:cNvPr id="4" name="Group 9"/>
          <p:cNvGrpSpPr>
            <a:grpSpLocks/>
          </p:cNvGrpSpPr>
          <p:nvPr/>
        </p:nvGrpSpPr>
        <p:grpSpPr bwMode="auto">
          <a:xfrm>
            <a:off x="2249488" y="3402013"/>
            <a:ext cx="5372100" cy="2058987"/>
            <a:chOff x="914400" y="3657600"/>
            <a:chExt cx="7162800" cy="2059641"/>
          </a:xfrm>
        </p:grpSpPr>
        <p:sp>
          <p:nvSpPr>
            <p:cNvPr id="5" name="Rectangle 10"/>
            <p:cNvSpPr/>
            <p:nvPr/>
          </p:nvSpPr>
          <p:spPr>
            <a:xfrm>
              <a:off x="914400" y="3657600"/>
              <a:ext cx="7162800" cy="1295811"/>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6" name="Rectangle 11"/>
            <p:cNvSpPr/>
            <p:nvPr/>
          </p:nvSpPr>
          <p:spPr>
            <a:xfrm>
              <a:off x="914400" y="5069335"/>
              <a:ext cx="7162800" cy="647906"/>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7" name="Rectangle 12"/>
            <p:cNvSpPr/>
            <p:nvPr/>
          </p:nvSpPr>
          <p:spPr>
            <a:xfrm>
              <a:off x="914400" y="3657600"/>
              <a:ext cx="228600" cy="1295811"/>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8" name="Rectangle 13"/>
            <p:cNvSpPr/>
            <p:nvPr/>
          </p:nvSpPr>
          <p:spPr>
            <a:xfrm>
              <a:off x="914400" y="5069335"/>
              <a:ext cx="228600" cy="647906"/>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grpSp>
      <p:sp>
        <p:nvSpPr>
          <p:cNvPr id="15" name="Title 1"/>
          <p:cNvSpPr>
            <a:spLocks noGrp="1"/>
          </p:cNvSpPr>
          <p:nvPr>
            <p:ph type="ctrTitle"/>
          </p:nvPr>
        </p:nvSpPr>
        <p:spPr>
          <a:xfrm>
            <a:off x="2629775" y="3616586"/>
            <a:ext cx="4611655" cy="803564"/>
          </a:xfrm>
          <a:prstGeom prst="rect">
            <a:avLst/>
          </a:prstGeom>
        </p:spPr>
        <p:txBody>
          <a:bodyPr anchor="b">
            <a:noAutofit/>
          </a:bodyPr>
          <a:lstStyle>
            <a:lvl1pPr algn="l">
              <a:defRPr lang="en-US" sz="3000" b="1" kern="1200" baseline="0" dirty="0" smtClean="0">
                <a:solidFill>
                  <a:srgbClr val="2955A6"/>
                </a:solidFill>
                <a:latin typeface="+mj-lt"/>
                <a:ea typeface="+mj-ea"/>
                <a:cs typeface="+mj-cs"/>
              </a:defRPr>
            </a:lvl1pPr>
          </a:lstStyle>
          <a:p>
            <a:r>
              <a:rPr lang="en-US" dirty="0"/>
              <a:t>Click to edit Master title style</a:t>
            </a:r>
          </a:p>
        </p:txBody>
      </p:sp>
      <p:sp>
        <p:nvSpPr>
          <p:cNvPr id="20" name="Text Placeholder 19"/>
          <p:cNvSpPr>
            <a:spLocks noGrp="1"/>
          </p:cNvSpPr>
          <p:nvPr>
            <p:ph type="body" sz="quarter" idx="13"/>
          </p:nvPr>
        </p:nvSpPr>
        <p:spPr>
          <a:xfrm>
            <a:off x="2629775" y="4998325"/>
            <a:ext cx="4220429" cy="278892"/>
          </a:xfrm>
          <a:prstGeom prst="rect">
            <a:avLst/>
          </a:prstGeom>
        </p:spPr>
        <p:txBody>
          <a:bodyPr anchor="ctr"/>
          <a:lstStyle>
            <a:lvl1pPr marL="0" indent="0">
              <a:buNone/>
              <a:defRPr/>
            </a:lvl1pPr>
            <a:lvl3pPr marL="685800" indent="0">
              <a:buNone/>
              <a:defRPr/>
            </a:lvl3pPr>
            <a:lvl5pPr marL="1371600" indent="0" algn="l">
              <a:buNone/>
              <a:defRPr/>
            </a:lvl5pPr>
          </a:lstStyle>
          <a:p>
            <a:pPr lvl="0"/>
            <a:r>
              <a:rPr lang="en-US"/>
              <a:t>Edit Master text styles</a:t>
            </a:r>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14400"/>
          </a:xfrm>
          <a:prstGeom prst="rect">
            <a:avLst/>
          </a:prstGeom>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628650" y="1377863"/>
            <a:ext cx="7886700" cy="47991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10"/>
          </p:nvPr>
        </p:nvSpPr>
        <p:spPr/>
        <p:txBody>
          <a:bodyPr/>
          <a:lstStyle>
            <a:lvl1pPr>
              <a:defRPr sz="1100"/>
            </a:lvl1pPr>
          </a:lstStyle>
          <a:p>
            <a:pPr>
              <a:defRPr/>
            </a:pPr>
            <a:fld id="{A722859C-89A0-4C1D-B3B9-DD0F9998A67A}" type="slidenum">
              <a:rPr lang="en-US" smtClean="0"/>
              <a:pPr>
                <a:defRPr/>
              </a:pPr>
              <a:t>‹#›</a:t>
            </a:fld>
            <a:endParaRPr lang="en-US" dirty="0"/>
          </a:p>
        </p:txBody>
      </p:sp>
    </p:spTree>
    <p:custDataLst>
      <p:tags r:id="rId1"/>
    </p:custData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Slide Number Placeholder 5"/>
          <p:cNvSpPr>
            <a:spLocks noGrp="1"/>
          </p:cNvSpPr>
          <p:nvPr>
            <p:ph type="sldNum" sz="quarter" idx="10"/>
          </p:nvPr>
        </p:nvSpPr>
        <p:spPr/>
        <p:txBody>
          <a:bodyPr/>
          <a:lstStyle>
            <a:lvl1pPr>
              <a:defRPr/>
            </a:lvl1pPr>
          </a:lstStyle>
          <a:p>
            <a:pPr>
              <a:defRPr/>
            </a:pPr>
            <a:fld id="{4DC01FE8-1818-4A56-B30A-CCD984F456E0}" type="slidenum">
              <a:rPr lang="en-US"/>
              <a:pPr>
                <a:defRPr/>
              </a:pPr>
              <a:t>‹#›</a:t>
            </a:fld>
            <a:endParaRPr lang="en-US" dirty="0"/>
          </a:p>
        </p:txBody>
      </p:sp>
    </p:spTree>
    <p:custDataLst>
      <p:tags r:id="rId1"/>
    </p:custData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14400"/>
          </a:xfrm>
          <a:prstGeom prst="rect">
            <a:avLst/>
          </a:prstGeom>
        </p:spPr>
        <p:txBody>
          <a:bodyPr/>
          <a:lstStyle/>
          <a:p>
            <a:r>
              <a:rPr lang="en-US" dirty="0"/>
              <a:t>Click to edit Master title style</a:t>
            </a:r>
          </a:p>
        </p:txBody>
      </p:sp>
      <p:sp>
        <p:nvSpPr>
          <p:cNvPr id="3" name="Content Placeholder 2"/>
          <p:cNvSpPr>
            <a:spLocks noGrp="1"/>
          </p:cNvSpPr>
          <p:nvPr>
            <p:ph sz="half" idx="1"/>
          </p:nvPr>
        </p:nvSpPr>
        <p:spPr>
          <a:xfrm>
            <a:off x="628650" y="1376363"/>
            <a:ext cx="3886200" cy="48006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376363"/>
            <a:ext cx="3886200" cy="48006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10"/>
          </p:nvPr>
        </p:nvSpPr>
        <p:spPr/>
        <p:txBody>
          <a:bodyPr/>
          <a:lstStyle>
            <a:lvl1pPr>
              <a:defRPr/>
            </a:lvl1pPr>
          </a:lstStyle>
          <a:p>
            <a:pPr>
              <a:defRPr/>
            </a:pPr>
            <a:fld id="{334CB3A4-4A00-44DB-9BF1-EB2CA51DEF97}" type="slidenum">
              <a:rPr lang="en-US"/>
              <a:pPr>
                <a:defRPr/>
              </a:pPr>
              <a:t>‹#›</a:t>
            </a:fld>
            <a:endParaRPr lang="en-US" dirty="0"/>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914400"/>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29842" y="1419226"/>
            <a:ext cx="3868340" cy="685800"/>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244726"/>
            <a:ext cx="3868340" cy="3944937"/>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419225"/>
            <a:ext cx="3887391" cy="685800"/>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Edit Master text styles</a:t>
            </a:r>
          </a:p>
        </p:txBody>
      </p:sp>
      <p:sp>
        <p:nvSpPr>
          <p:cNvPr id="6" name="Content Placeholder 5"/>
          <p:cNvSpPr>
            <a:spLocks noGrp="1"/>
          </p:cNvSpPr>
          <p:nvPr>
            <p:ph sz="quarter" idx="4"/>
          </p:nvPr>
        </p:nvSpPr>
        <p:spPr>
          <a:xfrm>
            <a:off x="4629150" y="2244726"/>
            <a:ext cx="3887391" cy="3944937"/>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a:spLocks noGrp="1"/>
          </p:cNvSpPr>
          <p:nvPr>
            <p:ph type="sldNum" sz="quarter" idx="10"/>
          </p:nvPr>
        </p:nvSpPr>
        <p:spPr/>
        <p:txBody>
          <a:bodyPr/>
          <a:lstStyle>
            <a:lvl1pPr>
              <a:defRPr/>
            </a:lvl1pPr>
          </a:lstStyle>
          <a:p>
            <a:pPr>
              <a:defRPr/>
            </a:pPr>
            <a:fld id="{77754BC4-0553-463F-B622-46053397F1DF}" type="slidenum">
              <a:rPr lang="en-US"/>
              <a:pPr>
                <a:defRPr/>
              </a:pPr>
              <a:t>‹#›</a:t>
            </a:fld>
            <a:endParaRPr lang="en-US" dirty="0"/>
          </a:p>
        </p:txBody>
      </p:sp>
    </p:spTree>
    <p:custDataLst>
      <p:tags r:id="rId1"/>
    </p:custData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914400"/>
          </a:xfrm>
          <a:prstGeom prst="rect">
            <a:avLst/>
          </a:prstGeom>
        </p:spPr>
        <p:txBody>
          <a:bodyPr/>
          <a:lstStyle/>
          <a:p>
            <a:r>
              <a:rPr lang="en-US"/>
              <a:t>Click to edit Master title style</a:t>
            </a:r>
          </a:p>
        </p:txBody>
      </p:sp>
      <p:sp>
        <p:nvSpPr>
          <p:cNvPr id="3" name="Slide Number Placeholder 5"/>
          <p:cNvSpPr>
            <a:spLocks noGrp="1"/>
          </p:cNvSpPr>
          <p:nvPr>
            <p:ph type="sldNum" sz="quarter" idx="10"/>
          </p:nvPr>
        </p:nvSpPr>
        <p:spPr/>
        <p:txBody>
          <a:bodyPr/>
          <a:lstStyle>
            <a:lvl1pPr>
              <a:defRPr/>
            </a:lvl1pPr>
          </a:lstStyle>
          <a:p>
            <a:pPr>
              <a:defRPr/>
            </a:pPr>
            <a:fld id="{501CD291-EBF4-47B8-BDB1-CD835FFC1B30}" type="slidenum">
              <a:rPr lang="en-US"/>
              <a:pPr>
                <a:defRPr/>
              </a:pPr>
              <a:t>‹#›</a:t>
            </a:fld>
            <a:endParaRPr lang="en-US" dirty="0"/>
          </a:p>
        </p:txBody>
      </p:sp>
    </p:spTree>
    <p:custDataLst>
      <p:tags r:id="rId1"/>
    </p:custData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2800"/>
            </a:lvl1pPr>
            <a:lvl2pPr>
              <a:defRPr sz="2400"/>
            </a:lvl2pPr>
            <a:lvl3pPr>
              <a:defRPr sz="2000"/>
            </a:lvl3pPr>
            <a:lvl4pPr>
              <a:defRPr sz="1600"/>
            </a:lvl4pPr>
            <a:lvl5pPr>
              <a:defRPr sz="1600"/>
            </a:lvl5pPr>
            <a:lvl6pPr>
              <a:defRPr sz="1500"/>
            </a:lvl6pPr>
            <a:lvl7pPr>
              <a:defRPr sz="1500"/>
            </a:lvl7pPr>
            <a:lvl8pPr>
              <a:defRPr sz="1500"/>
            </a:lvl8pPr>
            <a:lvl9pPr>
              <a:defRPr sz="15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6E0CF714-F625-4053-9B06-9C6DF9A769BA}" type="slidenum">
              <a:rPr lang="en-US"/>
              <a:pPr>
                <a:defRPr/>
              </a:pPr>
              <a:t>‹#›</a:t>
            </a:fld>
            <a:endParaRPr lang="en-US" dirty="0"/>
          </a:p>
        </p:txBody>
      </p:sp>
    </p:spTree>
    <p:custDataLst>
      <p:tags r:id="rId1"/>
    </p:custData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a:prstGeom prst="rect">
            <a:avLst/>
          </a:prstGeo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E79DFBFE-FF7D-4FA1-B21A-29DE57699197}" type="slidenum">
              <a:rPr lang="en-US"/>
              <a:pPr>
                <a:defRPr/>
              </a:pPr>
              <a:t>‹#›</a:t>
            </a:fld>
            <a:endParaRPr lang="en-US" dirty="0"/>
          </a:p>
        </p:txBody>
      </p:sp>
    </p:spTree>
    <p:custDataLst>
      <p:tags r:id="rId1"/>
    </p:custData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bg>
      <p:bgRef idx="1001">
        <a:schemeClr val="bg1"/>
      </p:bgRef>
    </p:bg>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7D2FFADE-E1BC-48C1-83AA-6DDDD39A33C4}"/>
              </a:ext>
            </a:extLst>
          </p:cNvPr>
          <p:cNvSpPr>
            <a:spLocks noGrp="1"/>
          </p:cNvSpPr>
          <p:nvPr>
            <p:ph type="sldNum" sz="quarter" idx="10"/>
          </p:nvPr>
        </p:nvSpPr>
        <p:spPr/>
        <p:txBody>
          <a:bodyPr/>
          <a:lstStyle/>
          <a:p>
            <a:pPr>
              <a:defRPr/>
            </a:pPr>
            <a:fld id="{FB267019-40B7-405C-98B7-75F3216AFF79}" type="slidenum">
              <a:rPr lang="en-US" smtClean="0"/>
              <a:pPr>
                <a:defRPr/>
              </a:pPr>
              <a:t>‹#›</a:t>
            </a:fld>
            <a:endParaRPr lang="en-US" dirty="0"/>
          </a:p>
        </p:txBody>
      </p:sp>
      <p:pic>
        <p:nvPicPr>
          <p:cNvPr id="9" name="Picture 8">
            <a:extLst>
              <a:ext uri="{FF2B5EF4-FFF2-40B4-BE49-F238E27FC236}">
                <a16:creationId xmlns="" xmlns:a16="http://schemas.microsoft.com/office/drawing/2014/main" id="{9CBFC76A-A606-42CF-BCDF-C73975C150B9}"/>
              </a:ext>
            </a:extLst>
          </p:cNvPr>
          <p:cNvPicPr>
            <a:picLocks noChangeAspect="1"/>
          </p:cNvPicPr>
          <p:nvPr userDrawn="1"/>
        </p:nvPicPr>
        <p:blipFill>
          <a:blip r:embed="rId3"/>
          <a:stretch>
            <a:fillRect/>
          </a:stretch>
        </p:blipFill>
        <p:spPr>
          <a:xfrm>
            <a:off x="2071883" y="1533982"/>
            <a:ext cx="5200650" cy="1209675"/>
          </a:xfrm>
          <a:prstGeom prst="rect">
            <a:avLst/>
          </a:prstGeom>
        </p:spPr>
      </p:pic>
      <p:sp>
        <p:nvSpPr>
          <p:cNvPr id="2" name="Title 1">
            <a:extLst>
              <a:ext uri="{FF2B5EF4-FFF2-40B4-BE49-F238E27FC236}">
                <a16:creationId xmlns="" xmlns:a16="http://schemas.microsoft.com/office/drawing/2014/main" id="{5C287DE2-E1A2-4F41-96FE-94AF4425CB03}"/>
              </a:ext>
            </a:extLst>
          </p:cNvPr>
          <p:cNvSpPr>
            <a:spLocks noGrp="1"/>
          </p:cNvSpPr>
          <p:nvPr>
            <p:ph type="title" hasCustomPrompt="1"/>
          </p:nvPr>
        </p:nvSpPr>
        <p:spPr>
          <a:xfrm>
            <a:off x="628650" y="462898"/>
            <a:ext cx="7886700" cy="5649803"/>
          </a:xfrm>
        </p:spPr>
        <p:txBody>
          <a:bodyPr anchor="t"/>
          <a:lstStyle>
            <a:lvl1pPr algn="ctr">
              <a:defRPr sz="1800"/>
            </a:lvl1pPr>
          </a:lstStyle>
          <a:p>
            <a:r>
              <a:rPr lang="en-US" dirty="0"/>
              <a:t/>
            </a:r>
            <a:br>
              <a:rPr lang="en-US" dirty="0"/>
            </a:br>
            <a:r>
              <a:rPr lang="en-US" dirty="0"/>
              <a:t>Please attribute Dr. Jim Alves-Foss and Dr. Jia Song, University of Idaho</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Except where otherwise noted, this work is licensed under https://creativecommons.org/licenses/by-nc-sa/4.0/</a:t>
            </a:r>
            <a:br>
              <a:rPr lang="en-US" dirty="0"/>
            </a:br>
            <a:r>
              <a:rPr lang="en-US" dirty="0"/>
              <a:t/>
            </a:r>
            <a:br>
              <a:rPr lang="en-US" dirty="0"/>
            </a:br>
            <a:r>
              <a:rPr lang="en-US" dirty="0"/>
              <a:t>Not withstanding the non-commercial license terms, non-profit educational institutions are granted a non-exclusive license to adapt and use this material, with attribution.</a:t>
            </a:r>
            <a:br>
              <a:rPr lang="en-US" dirty="0"/>
            </a:br>
            <a:r>
              <a:rPr lang="en-US" dirty="0"/>
              <a:t/>
            </a:r>
            <a:br>
              <a:rPr lang="en-US" dirty="0"/>
            </a:br>
            <a:r>
              <a:rPr lang="en-US" dirty="0"/>
              <a:t>Creative Commons and the double C in a circle are registered trademarks of Creative commons in the United States and other countries. Third party marks and brands are the property of their respective holders.</a:t>
            </a:r>
            <a:br>
              <a:rPr lang="en-US" dirty="0"/>
            </a:br>
            <a:endParaRPr lang="en-US" dirty="0"/>
          </a:p>
        </p:txBody>
      </p:sp>
    </p:spTree>
    <p:custDataLst>
      <p:tags r:id="rId1"/>
    </p:custDataLst>
    <p:extLst>
      <p:ext uri="{BB962C8B-B14F-4D97-AF65-F5344CB8AC3E}">
        <p14:creationId xmlns:p14="http://schemas.microsoft.com/office/powerpoint/2010/main" val="3657298841"/>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tags" Target="../tags/tag2.xml"/><Relationship Id="rId12" Type="http://schemas.openxmlformats.org/officeDocument/2006/relationships/image" Target="../media/image1.png"/><Relationship Id="rId13" Type="http://schemas.openxmlformats.org/officeDocument/2006/relationships/hyperlink" Target="https://creativecommons.org/licenses/by-nc/4.0/legalcode" TargetMode="Externa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020050" y="6329363"/>
            <a:ext cx="495300" cy="365125"/>
          </a:xfrm>
          <a:prstGeom prst="rect">
            <a:avLst/>
          </a:prstGeom>
        </p:spPr>
        <p:txBody>
          <a:bodyPr vert="horz" lIns="91440" tIns="45720" rIns="91440" bIns="45720" rtlCol="0" anchor="ctr"/>
          <a:lstStyle>
            <a:lvl1pPr algn="r" fontAlgn="auto">
              <a:spcBef>
                <a:spcPts val="0"/>
              </a:spcBef>
              <a:spcAft>
                <a:spcPts val="0"/>
              </a:spcAft>
              <a:defRPr sz="900">
                <a:solidFill>
                  <a:schemeClr val="tx1">
                    <a:tint val="75000"/>
                  </a:schemeClr>
                </a:solidFill>
                <a:latin typeface="+mn-lt"/>
                <a:cs typeface="+mn-cs"/>
              </a:defRPr>
            </a:lvl1pPr>
          </a:lstStyle>
          <a:p>
            <a:pPr>
              <a:defRPr/>
            </a:pPr>
            <a:fld id="{FB267019-40B7-405C-98B7-75F3216AFF79}" type="slidenum">
              <a:rPr lang="en-US"/>
              <a:pPr>
                <a:defRPr/>
              </a:pPr>
              <a:t>‹#›</a:t>
            </a:fld>
            <a:endParaRPr lang="en-US" dirty="0"/>
          </a:p>
        </p:txBody>
      </p:sp>
      <p:sp>
        <p:nvSpPr>
          <p:cNvPr id="1027" name="Title Placeholder 6"/>
          <p:cNvSpPr>
            <a:spLocks noGrp="1"/>
          </p:cNvSpPr>
          <p:nvPr>
            <p:ph type="title"/>
          </p:nvPr>
        </p:nvSpPr>
        <p:spPr bwMode="auto">
          <a:xfrm>
            <a:off x="628650" y="457200"/>
            <a:ext cx="5686425" cy="11017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8" name="Text Placeholder 3"/>
          <p:cNvSpPr>
            <a:spLocks noGrp="1"/>
          </p:cNvSpPr>
          <p:nvPr>
            <p:ph type="body" idx="1"/>
          </p:nvPr>
        </p:nvSpPr>
        <p:spPr bwMode="auto">
          <a:xfrm>
            <a:off x="628650" y="1825625"/>
            <a:ext cx="7886700" cy="44831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Rectangle 2"/>
          <p:cNvSpPr>
            <a:spLocks noChangeArrowheads="1"/>
          </p:cNvSpPr>
          <p:nvPr/>
        </p:nvSpPr>
        <p:spPr bwMode="auto">
          <a:xfrm>
            <a:off x="0" y="90488"/>
            <a:ext cx="138113" cy="276225"/>
          </a:xfrm>
          <a:prstGeom prst="rect">
            <a:avLst/>
          </a:prstGeom>
          <a:noFill/>
          <a:ln>
            <a:noFill/>
          </a:ln>
          <a:effectLst/>
          <a:extLst/>
        </p:spPr>
        <p:txBody>
          <a:bodyPr wrap="none" lIns="68580" tIns="34290" rIns="68580" bIns="34290" anchor="ctr">
            <a:spAutoFit/>
          </a:bodyPr>
          <a:lstStyle/>
          <a:p>
            <a:pPr fontAlgn="auto">
              <a:spcBef>
                <a:spcPts val="0"/>
              </a:spcBef>
              <a:spcAft>
                <a:spcPts val="0"/>
              </a:spcAft>
              <a:defRPr/>
            </a:pPr>
            <a:endParaRPr lang="en-US" sz="1350">
              <a:latin typeface="+mn-lt"/>
              <a:cs typeface="+mn-cs"/>
            </a:endParaRPr>
          </a:p>
        </p:txBody>
      </p:sp>
      <p:pic>
        <p:nvPicPr>
          <p:cNvPr id="1030" name="Picture 2" descr="reative Commons License"/>
          <p:cNvPicPr>
            <a:picLocks noChangeAspect="1" noChangeArrowheads="1"/>
          </p:cNvPicPr>
          <p:nvPr userDrawn="1"/>
        </p:nvPicPr>
        <p:blipFill>
          <a:blip r:embed="rId12"/>
          <a:srcRect/>
          <a:stretch>
            <a:fillRect/>
          </a:stretch>
        </p:blipFill>
        <p:spPr bwMode="auto">
          <a:xfrm>
            <a:off x="138113" y="6402388"/>
            <a:ext cx="838200" cy="292100"/>
          </a:xfrm>
          <a:prstGeom prst="rect">
            <a:avLst/>
          </a:prstGeom>
          <a:noFill/>
          <a:ln w="9525">
            <a:noFill/>
            <a:miter lim="800000"/>
            <a:headEnd/>
            <a:tailEnd/>
          </a:ln>
        </p:spPr>
      </p:pic>
      <p:sp>
        <p:nvSpPr>
          <p:cNvPr id="3" name="Rectangle 3"/>
          <p:cNvSpPr>
            <a:spLocks noChangeArrowheads="1"/>
          </p:cNvSpPr>
          <p:nvPr userDrawn="1"/>
        </p:nvSpPr>
        <p:spPr bwMode="auto">
          <a:xfrm>
            <a:off x="976314" y="6330371"/>
            <a:ext cx="6739720" cy="415498"/>
          </a:xfrm>
          <a:prstGeom prst="rect">
            <a:avLst/>
          </a:prstGeom>
          <a:noFill/>
          <a:ln>
            <a:noFill/>
          </a:ln>
          <a:effectLst/>
          <a:extLst/>
        </p:spPr>
        <p:txBody>
          <a:bodyPr wrap="squar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x-none" altLang="x-none" sz="1050" kern="1200" dirty="0">
                <a:solidFill>
                  <a:schemeClr val="tx1"/>
                </a:solidFill>
                <a:latin typeface="Arial" charset="0"/>
                <a:ea typeface="+mn-ea"/>
                <a:cs typeface="Arial" charset="0"/>
              </a:rPr>
              <a:t>©2017 </a:t>
            </a:r>
            <a:r>
              <a:rPr lang="en-US" altLang="x-none" sz="1050" kern="1200" dirty="0">
                <a:solidFill>
                  <a:schemeClr val="tx1"/>
                </a:solidFill>
                <a:latin typeface="Arial" charset="0"/>
                <a:ea typeface="+mn-ea"/>
                <a:cs typeface="Arial" charset="0"/>
              </a:rPr>
              <a:t>by Dr. Jim Alves-Foss and Dr. Jia Song</a:t>
            </a:r>
            <a:r>
              <a:rPr lang="en-US" altLang="x-none" sz="1050" kern="1200">
                <a:solidFill>
                  <a:schemeClr val="tx1"/>
                </a:solidFill>
                <a:latin typeface="Arial" charset="0"/>
                <a:ea typeface="+mn-ea"/>
                <a:cs typeface="Arial" charset="0"/>
              </a:rPr>
              <a:t>, University of Idaho. </a:t>
            </a:r>
            <a:r>
              <a:rPr lang="x-none" altLang="x-none" sz="1050" dirty="0">
                <a:cs typeface="+mn-cs"/>
              </a:rPr>
              <a:t>This document is licensed with</a:t>
            </a:r>
            <a:r>
              <a:rPr lang="en-US" altLang="x-none" sz="1050" dirty="0">
                <a:cs typeface="+mn-cs"/>
              </a:rPr>
              <a:t> a</a:t>
            </a:r>
            <a:r>
              <a:rPr lang="x-none" altLang="x-none" sz="1050" dirty="0">
                <a:cs typeface="+mn-cs"/>
              </a:rPr>
              <a:t> </a:t>
            </a:r>
            <a:endParaRPr lang="en-US" altLang="x-none" sz="1050" dirty="0">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lang="x-none" altLang="x-none" sz="1050" dirty="0">
                <a:cs typeface="+mn-cs"/>
                <a:hlinkClick r:id="rId13"/>
              </a:rPr>
              <a:t>Creative Commons Attribution</a:t>
            </a:r>
            <a:r>
              <a:rPr lang="en-US" altLang="x-none" sz="1050" dirty="0">
                <a:cs typeface="+mn-cs"/>
                <a:hlinkClick r:id="rId13"/>
              </a:rPr>
              <a:t>-Non-Commercial-Share Alike</a:t>
            </a:r>
            <a:r>
              <a:rPr lang="x-none" altLang="x-none" sz="1050" dirty="0">
                <a:cs typeface="+mn-cs"/>
                <a:hlinkClick r:id="rId13"/>
              </a:rPr>
              <a:t> 4.0 International License</a:t>
            </a:r>
            <a:r>
              <a:rPr lang="en-US" altLang="x-none" sz="1050" dirty="0">
                <a:cs typeface="+mn-cs"/>
                <a:hlinkClick r:id="rId13"/>
              </a:rPr>
              <a:t> </a:t>
            </a:r>
            <a:r>
              <a:rPr lang="en-US" sz="1050" b="1" i="0" kern="1200" dirty="0">
                <a:solidFill>
                  <a:schemeClr val="tx1"/>
                </a:solidFill>
                <a:effectLst/>
                <a:latin typeface="Arial" charset="0"/>
                <a:ea typeface="+mn-ea"/>
                <a:cs typeface="Arial" charset="0"/>
                <a:hlinkClick r:id="rId13"/>
              </a:rPr>
              <a:t>(CC BY-NC-SA 4.0) </a:t>
            </a:r>
            <a:r>
              <a:rPr lang="x-none" altLang="x-none" sz="1050" dirty="0">
                <a:cs typeface="+mn-cs"/>
                <a:hlinkClick r:id="rId13"/>
              </a:rPr>
              <a:t> </a:t>
            </a:r>
            <a:endParaRPr lang="en-US" altLang="x-none" sz="1050" dirty="0">
              <a:cs typeface="+mn-cs"/>
            </a:endParaRPr>
          </a:p>
        </p:txBody>
      </p:sp>
    </p:spTree>
    <p:custDataLst>
      <p:tags r:id="rId11"/>
    </p:custDataLst>
  </p:cSld>
  <p:clrMap bg1="lt1" tx1="dk1" bg2="lt2" tx2="dk2" accent1="accent1" accent2="accent2" accent3="accent3" accent4="accent4" accent5="accent5" accent6="accent6" hlink="hlink" folHlink="folHlink"/>
  <p:sldLayoutIdLst>
    <p:sldLayoutId id="2147483696" r:id="rId1"/>
    <p:sldLayoutId id="2147483689" r:id="rId2"/>
    <p:sldLayoutId id="2147483690" r:id="rId3"/>
    <p:sldLayoutId id="2147483691" r:id="rId4"/>
    <p:sldLayoutId id="2147483692" r:id="rId5"/>
    <p:sldLayoutId id="2147483693" r:id="rId6"/>
    <p:sldLayoutId id="2147483694" r:id="rId7"/>
    <p:sldLayoutId id="2147483695" r:id="rId8"/>
    <p:sldLayoutId id="2147483697" r:id="rId9"/>
  </p:sldLayoutIdLst>
  <p:hf sldNum="0" hdr="0" ftr="0" dt="0"/>
  <p:txStyles>
    <p:titleStyle>
      <a:lvl1pPr algn="l" defTabSz="685800" rtl="0" eaLnBrk="0" fontAlgn="base" hangingPunct="0">
        <a:lnSpc>
          <a:spcPct val="90000"/>
        </a:lnSpc>
        <a:spcBef>
          <a:spcPct val="0"/>
        </a:spcBef>
        <a:spcAft>
          <a:spcPct val="0"/>
        </a:spcAft>
        <a:defRPr sz="3300" b="1"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itchFamily="34" charset="0"/>
        </a:defRPr>
      </a:lvl5pPr>
      <a:lvl6pPr marL="457200" algn="l" defTabSz="685800" rtl="0" fontAlgn="base">
        <a:lnSpc>
          <a:spcPct val="90000"/>
        </a:lnSpc>
        <a:spcBef>
          <a:spcPct val="0"/>
        </a:spcBef>
        <a:spcAft>
          <a:spcPct val="0"/>
        </a:spcAft>
        <a:defRPr sz="3300">
          <a:solidFill>
            <a:schemeClr val="tx1"/>
          </a:solidFill>
          <a:latin typeface="Calibri Light" pitchFamily="34" charset="0"/>
        </a:defRPr>
      </a:lvl6pPr>
      <a:lvl7pPr marL="914400" algn="l" defTabSz="685800" rtl="0" fontAlgn="base">
        <a:lnSpc>
          <a:spcPct val="90000"/>
        </a:lnSpc>
        <a:spcBef>
          <a:spcPct val="0"/>
        </a:spcBef>
        <a:spcAft>
          <a:spcPct val="0"/>
        </a:spcAft>
        <a:defRPr sz="3300">
          <a:solidFill>
            <a:schemeClr val="tx1"/>
          </a:solidFill>
          <a:latin typeface="Calibri Light" pitchFamily="34" charset="0"/>
        </a:defRPr>
      </a:lvl7pPr>
      <a:lvl8pPr marL="1371600" algn="l" defTabSz="685800" rtl="0" fontAlgn="base">
        <a:lnSpc>
          <a:spcPct val="90000"/>
        </a:lnSpc>
        <a:spcBef>
          <a:spcPct val="0"/>
        </a:spcBef>
        <a:spcAft>
          <a:spcPct val="0"/>
        </a:spcAft>
        <a:defRPr sz="3300">
          <a:solidFill>
            <a:schemeClr val="tx1"/>
          </a:solidFill>
          <a:latin typeface="Calibri Light" pitchFamily="34" charset="0"/>
        </a:defRPr>
      </a:lvl8pPr>
      <a:lvl9pPr marL="1828800" algn="l" defTabSz="685800" rtl="0" fontAlgn="base">
        <a:lnSpc>
          <a:spcPct val="90000"/>
        </a:lnSpc>
        <a:spcBef>
          <a:spcPct val="0"/>
        </a:spcBef>
        <a:spcAft>
          <a:spcPct val="0"/>
        </a:spcAft>
        <a:defRPr sz="3300">
          <a:solidFill>
            <a:schemeClr val="tx1"/>
          </a:solidFill>
          <a:latin typeface="Calibri Light" pitchFamily="34" charset="0"/>
        </a:defRPr>
      </a:lvl9pPr>
    </p:titleStyle>
    <p:bodyStyle>
      <a:lvl1pPr marL="171450" indent="-171450" algn="l" defTabSz="685800" rtl="0" eaLnBrk="0" fontAlgn="base" hangingPunct="0">
        <a:lnSpc>
          <a:spcPct val="90000"/>
        </a:lnSpc>
        <a:spcBef>
          <a:spcPts val="750"/>
        </a:spcBef>
        <a:spcAft>
          <a:spcPct val="0"/>
        </a:spcAft>
        <a:buFont typeface="Arial" charset="0"/>
        <a:buChar char="•"/>
        <a:defRPr sz="28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sz="24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8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9.xml"/><Relationship Id="rId3" Type="http://schemas.openxmlformats.org/officeDocument/2006/relationships/notesSlide" Target="../notesSlides/notesSlide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B309E1-B997-4458-AE28-FCADE36405DE}"/>
              </a:ext>
            </a:extLst>
          </p:cNvPr>
          <p:cNvSpPr>
            <a:spLocks noGrp="1"/>
          </p:cNvSpPr>
          <p:nvPr>
            <p:ph type="ctrTitle"/>
          </p:nvPr>
        </p:nvSpPr>
        <p:spPr>
          <a:xfrm>
            <a:off x="2629775" y="3907531"/>
            <a:ext cx="4611655" cy="803564"/>
          </a:xfrm>
        </p:spPr>
        <p:txBody>
          <a:bodyPr/>
          <a:lstStyle/>
          <a:p>
            <a:r>
              <a:rPr lang="en-US" smtClean="0"/>
              <a:t>Model 1</a:t>
            </a:r>
            <a:br>
              <a:rPr lang="en-US" smtClean="0"/>
            </a:br>
            <a:r>
              <a:rPr lang="en-US" smtClean="0"/>
              <a:t>Introduction to Information Assurance</a:t>
            </a:r>
            <a:endParaRPr lang="en-US" dirty="0"/>
          </a:p>
        </p:txBody>
      </p:sp>
      <p:sp>
        <p:nvSpPr>
          <p:cNvPr id="3" name="Subtitle 2">
            <a:extLst>
              <a:ext uri="{FF2B5EF4-FFF2-40B4-BE49-F238E27FC236}">
                <a16:creationId xmlns="" xmlns:a16="http://schemas.microsoft.com/office/drawing/2014/main" id="{6E3BDCF0-5416-4AF1-BF2C-3F3EE2810088}"/>
              </a:ext>
            </a:extLst>
          </p:cNvPr>
          <p:cNvSpPr>
            <a:spLocks noGrp="1"/>
          </p:cNvSpPr>
          <p:nvPr>
            <p:ph type="subTitle" idx="13"/>
          </p:nvPr>
        </p:nvSpPr>
        <p:spPr>
          <a:xfrm>
            <a:off x="2629775" y="4832070"/>
            <a:ext cx="4220429" cy="278892"/>
          </a:xfrm>
        </p:spPr>
        <p:txBody>
          <a:bodyPr/>
          <a:lstStyle/>
          <a:p>
            <a:endParaRPr lang="en-US" dirty="0" smtClean="0"/>
          </a:p>
          <a:p>
            <a:r>
              <a:rPr lang="en-US" sz="2400" dirty="0" smtClean="0"/>
              <a:t>Lesson 1: Computer Security Overview</a:t>
            </a:r>
            <a:endParaRPr lang="en-US" sz="2400" dirty="0"/>
          </a:p>
        </p:txBody>
      </p:sp>
    </p:spTree>
    <p:extLst>
      <p:ext uri="{BB962C8B-B14F-4D97-AF65-F5344CB8AC3E}">
        <p14:creationId xmlns:p14="http://schemas.microsoft.com/office/powerpoint/2010/main" val="531476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7041EED-8CB5-4D49-8946-45839D580999}"/>
              </a:ext>
            </a:extLst>
          </p:cNvPr>
          <p:cNvSpPr>
            <a:spLocks noGrp="1"/>
          </p:cNvSpPr>
          <p:nvPr>
            <p:ph type="title"/>
          </p:nvPr>
        </p:nvSpPr>
        <p:spPr/>
        <p:txBody>
          <a:bodyPr/>
          <a:lstStyle/>
          <a:p>
            <a:r>
              <a:rPr lang="en-US" dirty="0"/>
              <a:t>Values of Assets</a:t>
            </a:r>
          </a:p>
        </p:txBody>
      </p:sp>
      <p:sp>
        <p:nvSpPr>
          <p:cNvPr id="8" name="Content Placeholder 7"/>
          <p:cNvSpPr>
            <a:spLocks noGrp="1"/>
          </p:cNvSpPr>
          <p:nvPr>
            <p:ph idx="1"/>
          </p:nvPr>
        </p:nvSpPr>
        <p:spPr>
          <a:xfrm>
            <a:off x="628650" y="1377863"/>
            <a:ext cx="7587095" cy="4799100"/>
          </a:xfrm>
        </p:spPr>
        <p:txBody>
          <a:bodyPr/>
          <a:lstStyle/>
          <a:p>
            <a:r>
              <a:rPr lang="en-US" dirty="0" smtClean="0"/>
              <a:t>Information system:</a:t>
            </a:r>
          </a:p>
          <a:p>
            <a:r>
              <a:rPr lang="en-US" dirty="0" smtClean="0"/>
              <a:t>Hardware: </a:t>
            </a:r>
            <a:r>
              <a:rPr lang="en-US" dirty="0"/>
              <a:t>Less value, can be replaced </a:t>
            </a:r>
            <a:r>
              <a:rPr lang="en-US" dirty="0" smtClean="0"/>
              <a:t>easily</a:t>
            </a:r>
            <a:endParaRPr lang="en-US" dirty="0"/>
          </a:p>
          <a:p>
            <a:pPr lvl="1"/>
            <a:r>
              <a:rPr lang="en-US" dirty="0" smtClean="0"/>
              <a:t>Computer, Network gear, Hard drives, Memory, CDROM</a:t>
            </a:r>
            <a:r>
              <a:rPr lang="mr-IN" dirty="0" smtClean="0"/>
              <a:t>…</a:t>
            </a:r>
            <a:endParaRPr lang="en-US" dirty="0"/>
          </a:p>
          <a:p>
            <a:r>
              <a:rPr lang="en-US" dirty="0"/>
              <a:t>Software</a:t>
            </a:r>
            <a:r>
              <a:rPr lang="en-US" dirty="0" smtClean="0"/>
              <a:t>: </a:t>
            </a:r>
            <a:r>
              <a:rPr lang="en-US" dirty="0"/>
              <a:t>Less </a:t>
            </a:r>
            <a:r>
              <a:rPr lang="en-US" dirty="0" smtClean="0"/>
              <a:t>value, can </a:t>
            </a:r>
            <a:r>
              <a:rPr lang="en-US" dirty="0"/>
              <a:t>be reinstalled if </a:t>
            </a:r>
            <a:r>
              <a:rPr lang="en-US" dirty="0" smtClean="0"/>
              <a:t>needed</a:t>
            </a:r>
            <a:endParaRPr lang="en-US" dirty="0"/>
          </a:p>
          <a:p>
            <a:pPr lvl="1"/>
            <a:r>
              <a:rPr lang="en-US" dirty="0"/>
              <a:t>Operating </a:t>
            </a:r>
            <a:r>
              <a:rPr lang="en-US" dirty="0" smtClean="0"/>
              <a:t>system, Web browser, Text editor, Music player, pdf reader</a:t>
            </a:r>
            <a:r>
              <a:rPr lang="mr-IN" dirty="0" smtClean="0"/>
              <a:t>…</a:t>
            </a:r>
            <a:endParaRPr lang="en-US" dirty="0" smtClean="0"/>
          </a:p>
          <a:p>
            <a:r>
              <a:rPr lang="en-US" dirty="0"/>
              <a:t>Data</a:t>
            </a:r>
            <a:r>
              <a:rPr lang="en-US" dirty="0" smtClean="0"/>
              <a:t>: </a:t>
            </a:r>
            <a:r>
              <a:rPr lang="en-US" dirty="0"/>
              <a:t>Personal data has more value </a:t>
            </a:r>
          </a:p>
          <a:p>
            <a:pPr lvl="1"/>
            <a:r>
              <a:rPr lang="en-US" dirty="0" smtClean="0"/>
              <a:t>Documents, Photos, Emails, Music, Videos</a:t>
            </a:r>
            <a:r>
              <a:rPr lang="mr-IN" dirty="0" smtClean="0"/>
              <a:t>…</a:t>
            </a:r>
            <a:endParaRPr lang="en-US" dirty="0"/>
          </a:p>
          <a:p>
            <a:endParaRPr lang="en-US" dirty="0"/>
          </a:p>
          <a:p>
            <a:endParaRPr lang="en-US" dirty="0"/>
          </a:p>
        </p:txBody>
      </p:sp>
    </p:spTree>
    <p:extLst>
      <p:ext uri="{BB962C8B-B14F-4D97-AF65-F5344CB8AC3E}">
        <p14:creationId xmlns:p14="http://schemas.microsoft.com/office/powerpoint/2010/main" val="909033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C-I-A triad</a:t>
            </a:r>
            <a:endParaRPr lang="en-US" dirty="0"/>
          </a:p>
        </p:txBody>
      </p:sp>
      <p:sp>
        <p:nvSpPr>
          <p:cNvPr id="3" name="Content Placeholder 2"/>
          <p:cNvSpPr>
            <a:spLocks noGrp="1"/>
          </p:cNvSpPr>
          <p:nvPr>
            <p:ph idx="1"/>
          </p:nvPr>
        </p:nvSpPr>
        <p:spPr/>
        <p:txBody>
          <a:bodyPr/>
          <a:lstStyle/>
          <a:p>
            <a:r>
              <a:rPr lang="en-US" dirty="0" smtClean="0"/>
              <a:t>Security Goals:</a:t>
            </a:r>
          </a:p>
          <a:p>
            <a:pPr lvl="1"/>
            <a:r>
              <a:rPr lang="en-US" dirty="0" smtClean="0"/>
              <a:t>Availability: ensuring timely and reliable access to and use of information. </a:t>
            </a:r>
          </a:p>
          <a:p>
            <a:pPr lvl="1"/>
            <a:r>
              <a:rPr lang="en-US" dirty="0" smtClean="0"/>
              <a:t>Integrity: guarding against improper information modification or destruction, and includes ensuring information non-repudiation and authenticity. </a:t>
            </a:r>
          </a:p>
          <a:p>
            <a:pPr lvl="1"/>
            <a:r>
              <a:rPr lang="en-US" dirty="0" smtClean="0"/>
              <a:t>Confidentiality: Preserving authorized restrictions on information access and disclosure, including means for protecting personal privacy and proprietary information. </a:t>
            </a:r>
          </a:p>
          <a:p>
            <a:r>
              <a:rPr lang="en-US" dirty="0" smtClean="0"/>
              <a:t>Computer security seeks to prevent unauthorized viewing (confidentiality) or modification (integrity) of data while preserving access (availability).</a:t>
            </a:r>
            <a:endParaRPr lang="en-US" dirty="0"/>
          </a:p>
        </p:txBody>
      </p:sp>
    </p:spTree>
    <p:extLst>
      <p:ext uri="{BB962C8B-B14F-4D97-AF65-F5344CB8AC3E}">
        <p14:creationId xmlns:p14="http://schemas.microsoft.com/office/powerpoint/2010/main" val="1510113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6F86FCB-5BEE-4D9B-B33A-BDA24E6EFE6E}"/>
              </a:ext>
            </a:extLst>
          </p:cNvPr>
          <p:cNvSpPr>
            <a:spLocks noGrp="1"/>
          </p:cNvSpPr>
          <p:nvPr>
            <p:ph type="title"/>
          </p:nvPr>
        </p:nvSpPr>
        <p:spPr/>
        <p:txBody>
          <a:bodyPr/>
          <a:lstStyle/>
          <a:p>
            <a:r>
              <a:rPr lang="en-US" dirty="0" smtClean="0"/>
              <a:t>Vulnerability </a:t>
            </a:r>
            <a:endParaRPr lang="en-US" dirty="0"/>
          </a:p>
        </p:txBody>
      </p:sp>
      <p:sp>
        <p:nvSpPr>
          <p:cNvPr id="3" name="Content Placeholder 2">
            <a:extLst>
              <a:ext uri="{FF2B5EF4-FFF2-40B4-BE49-F238E27FC236}">
                <a16:creationId xmlns="" xmlns:a16="http://schemas.microsoft.com/office/drawing/2014/main" id="{C748BECB-D414-4AE0-AEE7-A9D147E3D2CE}"/>
              </a:ext>
            </a:extLst>
          </p:cNvPr>
          <p:cNvSpPr>
            <a:spLocks noGrp="1"/>
          </p:cNvSpPr>
          <p:nvPr>
            <p:ph idx="1"/>
          </p:nvPr>
        </p:nvSpPr>
        <p:spPr/>
        <p:txBody>
          <a:bodyPr/>
          <a:lstStyle/>
          <a:p>
            <a:r>
              <a:rPr lang="en-US" dirty="0" smtClean="0"/>
              <a:t>A vulnerability is a weakness in an information system, system security procedures, internal controls, or implementation that could be exploited or triggered by a threat source. </a:t>
            </a:r>
          </a:p>
          <a:p>
            <a:r>
              <a:rPr lang="en-US" dirty="0" smtClean="0"/>
              <a:t>Categories of vulnerabilities</a:t>
            </a:r>
          </a:p>
          <a:p>
            <a:pPr lvl="1"/>
            <a:r>
              <a:rPr lang="en-US" dirty="0" smtClean="0"/>
              <a:t>loss of integrity (corrupted, destroyed)</a:t>
            </a:r>
          </a:p>
          <a:p>
            <a:pPr lvl="1"/>
            <a:r>
              <a:rPr lang="en-US" dirty="0" smtClean="0"/>
              <a:t>loss of confidentiality (leaky)</a:t>
            </a:r>
          </a:p>
          <a:p>
            <a:pPr lvl="1"/>
            <a:r>
              <a:rPr lang="en-US" dirty="0" smtClean="0"/>
              <a:t>loss of availability (unavailable to access)</a:t>
            </a:r>
          </a:p>
          <a:p>
            <a:endParaRPr lang="en-US" dirty="0" smtClean="0"/>
          </a:p>
          <a:p>
            <a:endParaRPr lang="en-US" dirty="0" smtClean="0"/>
          </a:p>
        </p:txBody>
      </p:sp>
    </p:spTree>
    <p:extLst>
      <p:ext uri="{BB962C8B-B14F-4D97-AF65-F5344CB8AC3E}">
        <p14:creationId xmlns:p14="http://schemas.microsoft.com/office/powerpoint/2010/main" val="13868427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Attack</a:t>
            </a:r>
            <a:endParaRPr lang="en-US" dirty="0"/>
          </a:p>
        </p:txBody>
      </p:sp>
      <p:sp>
        <p:nvSpPr>
          <p:cNvPr id="3" name="Content Placeholder 2"/>
          <p:cNvSpPr>
            <a:spLocks noGrp="1"/>
          </p:cNvSpPr>
          <p:nvPr>
            <p:ph idx="1"/>
          </p:nvPr>
        </p:nvSpPr>
        <p:spPr/>
        <p:txBody>
          <a:bodyPr/>
          <a:lstStyle/>
          <a:p>
            <a:r>
              <a:rPr lang="en-US" dirty="0"/>
              <a:t>An attack is an attempt to gain unauthorized access to system services, resources, or information, or an attempt to compromise system integrity. </a:t>
            </a:r>
            <a:endParaRPr lang="en-US" dirty="0" smtClean="0"/>
          </a:p>
          <a:p>
            <a:r>
              <a:rPr lang="en-US" dirty="0" smtClean="0"/>
              <a:t>Can be classified into four groups:</a:t>
            </a:r>
          </a:p>
          <a:p>
            <a:pPr lvl="1"/>
            <a:r>
              <a:rPr lang="en-US" dirty="0" smtClean="0"/>
              <a:t>passive attack: attempt to learn or use the information from a system, does not affect the system.</a:t>
            </a:r>
          </a:p>
          <a:p>
            <a:pPr lvl="1"/>
            <a:r>
              <a:rPr lang="en-US" dirty="0" smtClean="0"/>
              <a:t>Active attack: attempt to alter system resources or change their operation.</a:t>
            </a:r>
          </a:p>
          <a:p>
            <a:pPr lvl="1"/>
            <a:r>
              <a:rPr lang="en-US" dirty="0" smtClean="0"/>
              <a:t>Insider attack: attacks initiate by an insider who is authorized to access system resources. entity inside.</a:t>
            </a:r>
          </a:p>
          <a:p>
            <a:pPr lvl="1"/>
            <a:r>
              <a:rPr lang="en-US" dirty="0" smtClean="0"/>
              <a:t>Outsider attack: attacks initiate by an outsider, usually an unauthorized user of the system.</a:t>
            </a:r>
            <a:endParaRPr lang="en-US" dirty="0"/>
          </a:p>
          <a:p>
            <a:pPr lvl="1"/>
            <a:endParaRPr lang="en-US" dirty="0"/>
          </a:p>
        </p:txBody>
      </p:sp>
    </p:spTree>
    <p:extLst>
      <p:ext uri="{BB962C8B-B14F-4D97-AF65-F5344CB8AC3E}">
        <p14:creationId xmlns:p14="http://schemas.microsoft.com/office/powerpoint/2010/main" val="13487670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Threats</a:t>
            </a:r>
            <a:endParaRPr lang="en-US" dirty="0"/>
          </a:p>
        </p:txBody>
      </p:sp>
      <p:sp>
        <p:nvSpPr>
          <p:cNvPr id="3" name="Content Placeholder 2"/>
          <p:cNvSpPr>
            <a:spLocks noGrp="1"/>
          </p:cNvSpPr>
          <p:nvPr>
            <p:ph idx="1"/>
          </p:nvPr>
        </p:nvSpPr>
        <p:spPr/>
        <p:txBody>
          <a:bodyPr/>
          <a:lstStyle/>
          <a:p>
            <a:r>
              <a:rPr lang="en-US" smtClean="0"/>
              <a:t>A threat is any circumstance or event with the potential to adversely impact organizational operations (including mission, functions, image, or reputation), organizational assets, individuals, other organizations, or the Nation through an information system via unauthorized access, destruction, disclosure, modification of information, and/or denial of service. </a:t>
            </a:r>
          </a:p>
          <a:p>
            <a:pPr lvl="1"/>
            <a:r>
              <a:rPr lang="en-US" smtClean="0"/>
              <a:t>Threats </a:t>
            </a:r>
            <a:r>
              <a:rPr lang="en-US" altLang="zh-CN" smtClean="0"/>
              <a:t>can</a:t>
            </a:r>
            <a:r>
              <a:rPr lang="zh-CN" altLang="en-US" smtClean="0"/>
              <a:t> </a:t>
            </a:r>
            <a:r>
              <a:rPr lang="en-US" altLang="zh-CN" smtClean="0"/>
              <a:t>be</a:t>
            </a:r>
            <a:r>
              <a:rPr lang="zh-CN" altLang="en-US" smtClean="0"/>
              <a:t> </a:t>
            </a:r>
            <a:r>
              <a:rPr lang="en-US" altLang="zh-CN" smtClean="0"/>
              <a:t>malicious</a:t>
            </a:r>
            <a:r>
              <a:rPr lang="zh-CN" altLang="en-US" smtClean="0"/>
              <a:t> </a:t>
            </a:r>
            <a:r>
              <a:rPr lang="en-US" altLang="zh-CN" smtClean="0"/>
              <a:t>or</a:t>
            </a:r>
            <a:r>
              <a:rPr lang="zh-CN" altLang="en-US" smtClean="0"/>
              <a:t> </a:t>
            </a:r>
            <a:r>
              <a:rPr lang="en-US" altLang="zh-CN" smtClean="0"/>
              <a:t>non-malicious.</a:t>
            </a:r>
          </a:p>
          <a:p>
            <a:pPr lvl="1"/>
            <a:r>
              <a:rPr lang="en-US" altLang="zh-CN" smtClean="0"/>
              <a:t>Threats</a:t>
            </a:r>
            <a:r>
              <a:rPr lang="zh-CN" altLang="en-US" smtClean="0"/>
              <a:t> </a:t>
            </a:r>
            <a:r>
              <a:rPr lang="en-US" altLang="zh-CN" smtClean="0"/>
              <a:t>can</a:t>
            </a:r>
            <a:r>
              <a:rPr lang="zh-CN" altLang="en-US" smtClean="0"/>
              <a:t> </a:t>
            </a:r>
            <a:r>
              <a:rPr lang="en-US" altLang="zh-CN" smtClean="0"/>
              <a:t>be</a:t>
            </a:r>
            <a:r>
              <a:rPr lang="zh-CN" altLang="en-US" smtClean="0"/>
              <a:t> </a:t>
            </a:r>
            <a:r>
              <a:rPr lang="en-US" altLang="zh-CN" smtClean="0"/>
              <a:t>caused</a:t>
            </a:r>
            <a:r>
              <a:rPr lang="zh-CN" altLang="en-US" smtClean="0"/>
              <a:t> </a:t>
            </a:r>
            <a:r>
              <a:rPr lang="en-US" altLang="zh-CN" smtClean="0"/>
              <a:t>by</a:t>
            </a:r>
            <a:r>
              <a:rPr lang="zh-CN" altLang="en-US" smtClean="0"/>
              <a:t> </a:t>
            </a:r>
            <a:r>
              <a:rPr lang="en-US" smtClean="0"/>
              <a:t>human and other sources.</a:t>
            </a:r>
          </a:p>
          <a:p>
            <a:pPr lvl="1"/>
            <a:r>
              <a:rPr lang="en-US" smtClean="0"/>
              <a:t>Threats can be targeted or random.</a:t>
            </a:r>
          </a:p>
          <a:p>
            <a:endParaRPr lang="en-US" dirty="0"/>
          </a:p>
        </p:txBody>
      </p:sp>
    </p:spTree>
    <p:extLst>
      <p:ext uri="{BB962C8B-B14F-4D97-AF65-F5344CB8AC3E}">
        <p14:creationId xmlns:p14="http://schemas.microsoft.com/office/powerpoint/2010/main" val="7024490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Harm</a:t>
            </a:r>
            <a:endParaRPr lang="en-US" dirty="0"/>
          </a:p>
        </p:txBody>
      </p:sp>
      <p:sp>
        <p:nvSpPr>
          <p:cNvPr id="3" name="Content Placeholder 2"/>
          <p:cNvSpPr>
            <a:spLocks noGrp="1"/>
          </p:cNvSpPr>
          <p:nvPr>
            <p:ph idx="1"/>
          </p:nvPr>
        </p:nvSpPr>
        <p:spPr/>
        <p:txBody>
          <a:bodyPr/>
          <a:lstStyle/>
          <a:p>
            <a:r>
              <a:rPr lang="en-US" dirty="0" smtClean="0"/>
              <a:t>The negative consequence of an attack is harm.</a:t>
            </a:r>
          </a:p>
          <a:p>
            <a:r>
              <a:rPr lang="en-US" dirty="0"/>
              <a:t>Harm occurs when a vulnerability is exploited by attackers. </a:t>
            </a:r>
            <a:endParaRPr lang="en-US" dirty="0" smtClean="0"/>
          </a:p>
          <a:p>
            <a:r>
              <a:rPr lang="en-US" dirty="0" smtClean="0"/>
              <a:t> </a:t>
            </a:r>
            <a:r>
              <a:rPr lang="en-US" dirty="0"/>
              <a:t>W</a:t>
            </a:r>
            <a:r>
              <a:rPr lang="en-US" dirty="0" smtClean="0"/>
              <a:t>e protect ourselves against threats in order to reduce or eliminate harm. </a:t>
            </a:r>
          </a:p>
          <a:p>
            <a:endParaRPr lang="en-US" dirty="0"/>
          </a:p>
        </p:txBody>
      </p:sp>
    </p:spTree>
    <p:extLst>
      <p:ext uri="{BB962C8B-B14F-4D97-AF65-F5344CB8AC3E}">
        <p14:creationId xmlns:p14="http://schemas.microsoft.com/office/powerpoint/2010/main" val="10705110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a:t>
            </a:r>
            <a:endParaRPr lang="en-US" dirty="0"/>
          </a:p>
        </p:txBody>
      </p:sp>
      <p:sp>
        <p:nvSpPr>
          <p:cNvPr id="3" name="Content Placeholder 2"/>
          <p:cNvSpPr>
            <a:spLocks noGrp="1"/>
          </p:cNvSpPr>
          <p:nvPr>
            <p:ph idx="1"/>
          </p:nvPr>
        </p:nvSpPr>
        <p:spPr/>
        <p:txBody>
          <a:bodyPr/>
          <a:lstStyle/>
          <a:p>
            <a:r>
              <a:rPr lang="en-US" dirty="0"/>
              <a:t>The level of impact on organizational operations (including mission, functions, image, or reputation), organizational assets, or individuals resulting from the operation of an information system given the potential impact of a threat and the likelihood of that threat occurring. </a:t>
            </a:r>
          </a:p>
        </p:txBody>
      </p:sp>
    </p:spTree>
    <p:extLst>
      <p:ext uri="{BB962C8B-B14F-4D97-AF65-F5344CB8AC3E}">
        <p14:creationId xmlns:p14="http://schemas.microsoft.com/office/powerpoint/2010/main" val="7423270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Controls</a:t>
            </a:r>
            <a:endParaRPr lang="en-US" dirty="0"/>
          </a:p>
        </p:txBody>
      </p:sp>
      <p:sp>
        <p:nvSpPr>
          <p:cNvPr id="3" name="Content Placeholder 2"/>
          <p:cNvSpPr>
            <a:spLocks noGrp="1"/>
          </p:cNvSpPr>
          <p:nvPr>
            <p:ph idx="1"/>
          </p:nvPr>
        </p:nvSpPr>
        <p:spPr/>
        <p:txBody>
          <a:bodyPr/>
          <a:lstStyle/>
          <a:p>
            <a:r>
              <a:rPr lang="en-US" dirty="0" smtClean="0"/>
              <a:t>A control or countermeasure is a means to counter threats. </a:t>
            </a:r>
          </a:p>
          <a:p>
            <a:r>
              <a:rPr lang="en-US" dirty="0" smtClean="0"/>
              <a:t>We can deal with harm in several ways:</a:t>
            </a:r>
          </a:p>
          <a:p>
            <a:pPr lvl="1"/>
            <a:r>
              <a:rPr lang="en-US" dirty="0" smtClean="0"/>
              <a:t>Prevent it, by blocking the attack or closing the vulnerability.</a:t>
            </a:r>
          </a:p>
          <a:p>
            <a:pPr lvl="1"/>
            <a:r>
              <a:rPr lang="en-US" dirty="0" smtClean="0"/>
              <a:t>Deter it, by making the attack harder (but not impossible).</a:t>
            </a:r>
          </a:p>
          <a:p>
            <a:pPr lvl="1"/>
            <a:r>
              <a:rPr lang="en-US" dirty="0" smtClean="0"/>
              <a:t>Deflect it, by making another target more attractive.</a:t>
            </a:r>
          </a:p>
          <a:p>
            <a:pPr lvl="1"/>
            <a:r>
              <a:rPr lang="en-US" dirty="0" smtClean="0"/>
              <a:t>Mitigate it, by lowing the negative impact.</a:t>
            </a:r>
          </a:p>
          <a:p>
            <a:pPr lvl="1"/>
            <a:r>
              <a:rPr lang="en-US" dirty="0" smtClean="0"/>
              <a:t>Detect it, either as it happens or after it happed.</a:t>
            </a:r>
          </a:p>
        </p:txBody>
      </p:sp>
    </p:spTree>
    <p:extLst>
      <p:ext uri="{BB962C8B-B14F-4D97-AF65-F5344CB8AC3E}">
        <p14:creationId xmlns:p14="http://schemas.microsoft.com/office/powerpoint/2010/main" val="4614076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Types of controls</a:t>
            </a:r>
            <a:endParaRPr lang="en-US" dirty="0"/>
          </a:p>
        </p:txBody>
      </p:sp>
      <p:sp>
        <p:nvSpPr>
          <p:cNvPr id="3" name="Content Placeholder 2"/>
          <p:cNvSpPr>
            <a:spLocks noGrp="1"/>
          </p:cNvSpPr>
          <p:nvPr>
            <p:ph idx="1"/>
          </p:nvPr>
        </p:nvSpPr>
        <p:spPr/>
        <p:txBody>
          <a:bodyPr/>
          <a:lstStyle/>
          <a:p>
            <a:r>
              <a:rPr lang="en-US" dirty="0" smtClean="0"/>
              <a:t>Technical/Software controls – internal program controls, operating system, and network system controls, independent control programs.</a:t>
            </a:r>
          </a:p>
          <a:p>
            <a:r>
              <a:rPr lang="en-US" dirty="0" smtClean="0"/>
              <a:t>Physical/Hardware controls – hardware implementation of encryption, physical locks, biometric devices, hardware interlocks.</a:t>
            </a:r>
          </a:p>
          <a:p>
            <a:r>
              <a:rPr lang="en-US" dirty="0" smtClean="0"/>
              <a:t>Procedural/Policies controls – training and awareness, laws, regulations, contracts, agreements.</a:t>
            </a:r>
            <a:endParaRPr lang="en-US" dirty="0"/>
          </a:p>
        </p:txBody>
      </p:sp>
    </p:spTree>
    <p:extLst>
      <p:ext uri="{BB962C8B-B14F-4D97-AF65-F5344CB8AC3E}">
        <p14:creationId xmlns:p14="http://schemas.microsoft.com/office/powerpoint/2010/main" val="3151091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Active learning activity:</a:t>
            </a:r>
            <a:endParaRPr lang="en-US" dirty="0"/>
          </a:p>
        </p:txBody>
      </p:sp>
      <p:sp>
        <p:nvSpPr>
          <p:cNvPr id="3" name="Content Placeholder 2"/>
          <p:cNvSpPr>
            <a:spLocks noGrp="1"/>
          </p:cNvSpPr>
          <p:nvPr>
            <p:ph idx="1"/>
          </p:nvPr>
        </p:nvSpPr>
        <p:spPr/>
        <p:txBody>
          <a:bodyPr/>
          <a:lstStyle/>
          <a:p>
            <a:r>
              <a:rPr lang="en-US" dirty="0"/>
              <a:t>Why do people attack</a:t>
            </a:r>
            <a:r>
              <a:rPr lang="en-US" dirty="0" smtClean="0"/>
              <a:t>? </a:t>
            </a:r>
          </a:p>
          <a:p>
            <a:r>
              <a:rPr lang="en-US" dirty="0" smtClean="0"/>
              <a:t>What </a:t>
            </a:r>
            <a:r>
              <a:rPr lang="en-US" dirty="0"/>
              <a:t>should we do in cybersecurity</a:t>
            </a:r>
            <a:r>
              <a:rPr lang="en-US" dirty="0" smtClean="0"/>
              <a:t>?</a:t>
            </a:r>
          </a:p>
          <a:p>
            <a:pPr lvl="1"/>
            <a:r>
              <a:rPr lang="en-US" dirty="0" smtClean="0"/>
              <a:t>Reduce vulnerabilities</a:t>
            </a:r>
          </a:p>
          <a:p>
            <a:pPr lvl="1"/>
            <a:r>
              <a:rPr lang="en-US" dirty="0" smtClean="0"/>
              <a:t>Prevention bad things from happening</a:t>
            </a:r>
          </a:p>
          <a:p>
            <a:pPr lvl="1"/>
            <a:r>
              <a:rPr lang="en-US" dirty="0" smtClean="0"/>
              <a:t>Detect any potential threats</a:t>
            </a:r>
          </a:p>
          <a:p>
            <a:pPr lvl="1"/>
            <a:r>
              <a:rPr lang="en-US" dirty="0" smtClean="0"/>
              <a:t>Response quickly if something bad happened (try to reduce the harm)</a:t>
            </a:r>
          </a:p>
          <a:p>
            <a:pPr lvl="1"/>
            <a:r>
              <a:rPr lang="mr-IN" dirty="0" smtClean="0"/>
              <a:t>…</a:t>
            </a:r>
            <a:endParaRPr lang="en-US" dirty="0"/>
          </a:p>
          <a:p>
            <a:endParaRPr lang="en-US" dirty="0"/>
          </a:p>
        </p:txBody>
      </p:sp>
    </p:spTree>
    <p:extLst>
      <p:ext uri="{BB962C8B-B14F-4D97-AF65-F5344CB8AC3E}">
        <p14:creationId xmlns:p14="http://schemas.microsoft.com/office/powerpoint/2010/main" val="957288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Course Overview</a:t>
            </a:r>
            <a:endParaRPr lang="en-US" dirty="0"/>
          </a:p>
        </p:txBody>
      </p:sp>
      <p:sp>
        <p:nvSpPr>
          <p:cNvPr id="3" name="Content Placeholder 2"/>
          <p:cNvSpPr>
            <a:spLocks noGrp="1"/>
          </p:cNvSpPr>
          <p:nvPr>
            <p:ph idx="1"/>
          </p:nvPr>
        </p:nvSpPr>
        <p:spPr/>
        <p:txBody>
          <a:bodyPr/>
          <a:lstStyle/>
          <a:p>
            <a:r>
              <a:rPr lang="en-US" smtClean="0"/>
              <a:t>Cyber Security Principles</a:t>
            </a:r>
          </a:p>
          <a:p>
            <a:r>
              <a:rPr lang="en-US" smtClean="0"/>
              <a:t>Module 1: Introduction to cyber security concepts</a:t>
            </a:r>
          </a:p>
          <a:p>
            <a:r>
              <a:rPr lang="en-US" smtClean="0"/>
              <a:t>Module 2: Introduction to cryptography</a:t>
            </a:r>
          </a:p>
          <a:p>
            <a:r>
              <a:rPr lang="en-US" smtClean="0"/>
              <a:t>Module 3: Introduction to software security</a:t>
            </a:r>
          </a:p>
          <a:p>
            <a:r>
              <a:rPr lang="en-US" smtClean="0"/>
              <a:t>Module 4: Introduction to Operating systems security</a:t>
            </a:r>
          </a:p>
          <a:p>
            <a:r>
              <a:rPr lang="en-US" smtClean="0"/>
              <a:t>Module 5: Introduction to web security</a:t>
            </a:r>
          </a:p>
          <a:p>
            <a:r>
              <a:rPr lang="en-US" smtClean="0"/>
              <a:t>Module 6: Introduction to network security</a:t>
            </a:r>
          </a:p>
          <a:p>
            <a:r>
              <a:rPr lang="en-US" smtClean="0"/>
              <a:t>Module 7: Introduction to secure system administration</a:t>
            </a:r>
            <a:endParaRPr lang="en-US" dirty="0" smtClean="0"/>
          </a:p>
        </p:txBody>
      </p:sp>
    </p:spTree>
    <p:extLst>
      <p:ext uri="{BB962C8B-B14F-4D97-AF65-F5344CB8AC3E}">
        <p14:creationId xmlns:p14="http://schemas.microsoft.com/office/powerpoint/2010/main" val="15271400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a:t>Topics:</a:t>
            </a:r>
          </a:p>
          <a:p>
            <a:pPr lvl="1"/>
            <a:r>
              <a:rPr lang="en-US" sz="2800" dirty="0"/>
              <a:t>Computer system and computer security</a:t>
            </a:r>
          </a:p>
          <a:p>
            <a:pPr lvl="1"/>
            <a:r>
              <a:rPr lang="en-US" sz="2800" dirty="0"/>
              <a:t>Vulnerability, threat, risk, attack.</a:t>
            </a:r>
          </a:p>
          <a:p>
            <a:pPr lvl="1"/>
            <a:r>
              <a:rPr lang="en-US" sz="2800" dirty="0"/>
              <a:t>Control, countermeasure.</a:t>
            </a:r>
          </a:p>
          <a:p>
            <a:endParaRPr lang="en-US" dirty="0"/>
          </a:p>
        </p:txBody>
      </p:sp>
    </p:spTree>
    <p:extLst>
      <p:ext uri="{BB962C8B-B14F-4D97-AF65-F5344CB8AC3E}">
        <p14:creationId xmlns:p14="http://schemas.microsoft.com/office/powerpoint/2010/main" val="2768350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992F630B-24C8-4726-85FB-CF06F2B12F86}"/>
              </a:ext>
            </a:extLst>
          </p:cNvPr>
          <p:cNvSpPr>
            <a:spLocks noGrp="1"/>
          </p:cNvSpPr>
          <p:nvPr>
            <p:ph type="title"/>
          </p:nvPr>
        </p:nvSpPr>
        <p:spPr/>
        <p:txBody>
          <a:bodyPr/>
          <a:lstStyle>
            <a:lvl1pPr algn="ctr">
              <a:defRPr sz="1800"/>
            </a:lvl1pPr>
          </a:lstStyle>
          <a:p>
            <a:r>
              <a:rPr lang="en-US" smtClean="0"/>
              <a:t/>
            </a:r>
            <a:br>
              <a:rPr lang="en-US" smtClean="0"/>
            </a:br>
            <a:r>
              <a:rPr lang="en-US" smtClean="0"/>
              <a:t>Please attribute Dr. Jim Alves-Foss and Dr. Jia Song, University of Idaho</a:t>
            </a:r>
            <a:br>
              <a:rPr lang="en-US" smtClean="0"/>
            </a:br>
            <a:r>
              <a:rPr lang="en-US" smtClean="0"/>
              <a:t/>
            </a:r>
            <a:br>
              <a:rPr lang="en-US" smtClean="0"/>
            </a:br>
            <a:r>
              <a:rPr lang="en-US" smtClean="0"/>
              <a:t/>
            </a:r>
            <a:br>
              <a:rPr lang="en-US" smtClean="0"/>
            </a:br>
            <a:r>
              <a:rPr lang="en-US" smtClean="0"/>
              <a:t/>
            </a:r>
            <a:br>
              <a:rPr lang="en-US" smtClean="0"/>
            </a:br>
            <a:r>
              <a:rPr lang="en-US" smtClean="0"/>
              <a:t/>
            </a:r>
            <a:br>
              <a:rPr lang="en-US" smtClean="0"/>
            </a:br>
            <a:r>
              <a:rPr lang="en-US" smtClean="0"/>
              <a:t/>
            </a:r>
            <a:br>
              <a:rPr lang="en-US" smtClean="0"/>
            </a:br>
            <a:r>
              <a:rPr lang="en-US" smtClean="0"/>
              <a:t/>
            </a:r>
            <a:br>
              <a:rPr lang="en-US" smtClean="0"/>
            </a:br>
            <a:r>
              <a:rPr lang="en-US" smtClean="0"/>
              <a:t/>
            </a:r>
            <a:br>
              <a:rPr lang="en-US" smtClean="0"/>
            </a:br>
            <a:r>
              <a:rPr lang="en-US" smtClean="0"/>
              <a:t/>
            </a:r>
            <a:br>
              <a:rPr lang="en-US" smtClean="0"/>
            </a:br>
            <a:r>
              <a:rPr lang="en-US" smtClean="0"/>
              <a:t>Except where otherwise noted, this work is licensed under https://creativecommons.org/licenses/by-nc-sa/4.0/</a:t>
            </a:r>
            <a:br>
              <a:rPr lang="en-US" smtClean="0"/>
            </a:br>
            <a:r>
              <a:rPr lang="en-US" smtClean="0"/>
              <a:t/>
            </a:r>
            <a:br>
              <a:rPr lang="en-US" smtClean="0"/>
            </a:br>
            <a:r>
              <a:rPr lang="en-US" smtClean="0"/>
              <a:t>Not withstanding the non-commercial license terms, non-profit educational institutions are granted a non-exclusive license to adapt and use this material, with attribution.</a:t>
            </a:r>
            <a:br>
              <a:rPr lang="en-US" smtClean="0"/>
            </a:br>
            <a:r>
              <a:rPr lang="en-US" smtClean="0"/>
              <a:t/>
            </a:r>
            <a:br>
              <a:rPr lang="en-US" smtClean="0"/>
            </a:br>
            <a:r>
              <a:rPr lang="en-US" smtClean="0"/>
              <a:t>Creative Commons and the double C in a circle are registered trademarks of Creative commons in the United States and other countries. Third party marks and brands are the property of their respective holders.</a:t>
            </a:r>
            <a:br>
              <a:rPr lang="en-US" smtClean="0"/>
            </a:br>
            <a:endParaRPr lang="en-US" dirty="0"/>
          </a:p>
        </p:txBody>
      </p:sp>
    </p:spTree>
    <p:custDataLst>
      <p:tags r:id="rId1"/>
    </p:custDataLst>
    <p:extLst>
      <p:ext uri="{BB962C8B-B14F-4D97-AF65-F5344CB8AC3E}">
        <p14:creationId xmlns:p14="http://schemas.microsoft.com/office/powerpoint/2010/main" val="1892705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Prerequisites</a:t>
            </a:r>
            <a:endParaRPr lang="en-US" dirty="0"/>
          </a:p>
        </p:txBody>
      </p:sp>
      <p:sp>
        <p:nvSpPr>
          <p:cNvPr id="3" name="Content Placeholder 2"/>
          <p:cNvSpPr>
            <a:spLocks noGrp="1"/>
          </p:cNvSpPr>
          <p:nvPr>
            <p:ph idx="1"/>
          </p:nvPr>
        </p:nvSpPr>
        <p:spPr/>
        <p:txBody>
          <a:bodyPr/>
          <a:lstStyle/>
          <a:p>
            <a:r>
              <a:rPr lang="en-US" smtClean="0"/>
              <a:t>Students are expected to have a good understanding of computer architecture, such as memory hierarchy; </a:t>
            </a:r>
          </a:p>
          <a:p>
            <a:r>
              <a:rPr lang="en-US" smtClean="0"/>
              <a:t>students are expected to understand operating systems features and functionality. </a:t>
            </a:r>
          </a:p>
          <a:p>
            <a:r>
              <a:rPr lang="en-US" smtClean="0"/>
              <a:t>Students are expected to familiar with at least one high level programming language. </a:t>
            </a:r>
          </a:p>
          <a:p>
            <a:endParaRPr lang="en-US" dirty="0"/>
          </a:p>
        </p:txBody>
      </p:sp>
    </p:spTree>
    <p:extLst>
      <p:ext uri="{BB962C8B-B14F-4D97-AF65-F5344CB8AC3E}">
        <p14:creationId xmlns:p14="http://schemas.microsoft.com/office/powerpoint/2010/main" val="1457176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A756ECD-64D5-48E0-A7C0-CD044B1293DC}"/>
              </a:ext>
            </a:extLst>
          </p:cNvPr>
          <p:cNvSpPr>
            <a:spLocks noGrp="1"/>
          </p:cNvSpPr>
          <p:nvPr>
            <p:ph type="title"/>
          </p:nvPr>
        </p:nvSpPr>
        <p:spPr/>
        <p:txBody>
          <a:bodyPr/>
          <a:lstStyle/>
          <a:p>
            <a:r>
              <a:rPr lang="en-US" smtClean="0"/>
              <a:t>Learning Outcomes</a:t>
            </a:r>
            <a:endParaRPr lang="en-US" dirty="0"/>
          </a:p>
        </p:txBody>
      </p:sp>
      <p:sp>
        <p:nvSpPr>
          <p:cNvPr id="3" name="Content Placeholder 2">
            <a:extLst>
              <a:ext uri="{FF2B5EF4-FFF2-40B4-BE49-F238E27FC236}">
                <a16:creationId xmlns="" xmlns:a16="http://schemas.microsoft.com/office/drawing/2014/main" id="{D15B6AE7-D0A1-4AEA-A843-13781ADE744C}"/>
              </a:ext>
            </a:extLst>
          </p:cNvPr>
          <p:cNvSpPr>
            <a:spLocks noGrp="1"/>
          </p:cNvSpPr>
          <p:nvPr>
            <p:ph idx="1"/>
          </p:nvPr>
        </p:nvSpPr>
        <p:spPr/>
        <p:txBody>
          <a:bodyPr/>
          <a:lstStyle/>
          <a:p>
            <a:r>
              <a:rPr lang="en-US" sz="2400" dirty="0" smtClean="0"/>
              <a:t>Students will be able to understand most of the common and standard terms in the domain of information assurance.</a:t>
            </a:r>
          </a:p>
          <a:p>
            <a:r>
              <a:rPr lang="en-US" sz="2400" dirty="0" smtClean="0"/>
              <a:t>Students will be able to understand common software vulnerabilities and their prevention and mitigation.</a:t>
            </a:r>
          </a:p>
          <a:p>
            <a:r>
              <a:rPr lang="en-US" sz="2400" dirty="0" smtClean="0"/>
              <a:t>Students will be able to understand common network security attacks and their countermeasures.</a:t>
            </a:r>
          </a:p>
          <a:p>
            <a:r>
              <a:rPr lang="en-US" sz="2400" dirty="0" smtClean="0"/>
              <a:t>Students will be able to understand secure design principles, secure coding, and software testing.</a:t>
            </a:r>
          </a:p>
          <a:p>
            <a:r>
              <a:rPr lang="en-US" sz="2400" dirty="0" smtClean="0"/>
              <a:t>Students will be able to understand general operating system security and security in the design of operating systems.</a:t>
            </a:r>
          </a:p>
          <a:p>
            <a:r>
              <a:rPr lang="en-US" sz="2400" dirty="0" smtClean="0"/>
              <a:t>Students will be able to understand secure system administration, security policies, and risk analysis.</a:t>
            </a:r>
          </a:p>
          <a:p>
            <a:endParaRPr lang="en-US" sz="2400" dirty="0"/>
          </a:p>
        </p:txBody>
      </p:sp>
    </p:spTree>
    <p:extLst>
      <p:ext uri="{BB962C8B-B14F-4D97-AF65-F5344CB8AC3E}">
        <p14:creationId xmlns:p14="http://schemas.microsoft.com/office/powerpoint/2010/main" val="1438561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1: Introduction to Cyber Security Concepts</a:t>
            </a:r>
            <a:endParaRPr lang="en-US" dirty="0"/>
          </a:p>
        </p:txBody>
      </p:sp>
      <p:sp>
        <p:nvSpPr>
          <p:cNvPr id="3" name="Content Placeholder 2"/>
          <p:cNvSpPr>
            <a:spLocks noGrp="1"/>
          </p:cNvSpPr>
          <p:nvPr>
            <p:ph idx="1"/>
          </p:nvPr>
        </p:nvSpPr>
        <p:spPr/>
        <p:txBody>
          <a:bodyPr/>
          <a:lstStyle/>
          <a:p>
            <a:r>
              <a:rPr lang="en-US" sz="2400" dirty="0"/>
              <a:t>This module provides students fundamental knowledge of cybersecurity. It is broken into two micro modules: computer security overview, identification authentication and access control. Computer security overview lists basic terminologies of cyber security. Identification and authentication are discussed with an emphasis on different authentication methods. Access control methods are introduced as well. </a:t>
            </a:r>
            <a:endParaRPr lang="en-US" sz="2400" dirty="0" smtClean="0"/>
          </a:p>
          <a:p>
            <a:r>
              <a:rPr lang="en-US" dirty="0" smtClean="0"/>
              <a:t>Topics</a:t>
            </a:r>
            <a:r>
              <a:rPr lang="en-US" dirty="0" smtClean="0"/>
              <a:t>:</a:t>
            </a:r>
          </a:p>
          <a:p>
            <a:pPr lvl="1"/>
            <a:r>
              <a:rPr lang="en-US" dirty="0" smtClean="0"/>
              <a:t>Lesson 1: Computer security overview</a:t>
            </a:r>
          </a:p>
          <a:p>
            <a:pPr lvl="1"/>
            <a:r>
              <a:rPr lang="en-US" dirty="0" smtClean="0"/>
              <a:t>Lesson 2: Identification, Authentication, and Access Control </a:t>
            </a:r>
          </a:p>
        </p:txBody>
      </p:sp>
    </p:spTree>
    <p:extLst>
      <p:ext uri="{BB962C8B-B14F-4D97-AF65-F5344CB8AC3E}">
        <p14:creationId xmlns:p14="http://schemas.microsoft.com/office/powerpoint/2010/main" val="389356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1: Computer security overview</a:t>
            </a:r>
            <a:endParaRPr lang="en-US" dirty="0"/>
          </a:p>
        </p:txBody>
      </p:sp>
      <p:sp>
        <p:nvSpPr>
          <p:cNvPr id="3" name="Content Placeholder 2"/>
          <p:cNvSpPr>
            <a:spLocks noGrp="1"/>
          </p:cNvSpPr>
          <p:nvPr>
            <p:ph idx="1"/>
          </p:nvPr>
        </p:nvSpPr>
        <p:spPr/>
        <p:txBody>
          <a:bodyPr/>
          <a:lstStyle/>
          <a:p>
            <a:r>
              <a:rPr lang="en-US" dirty="0" smtClean="0"/>
              <a:t>Topics:</a:t>
            </a:r>
          </a:p>
          <a:p>
            <a:pPr lvl="1"/>
            <a:r>
              <a:rPr lang="en-US" dirty="0" smtClean="0"/>
              <a:t>Computer system and computer security</a:t>
            </a:r>
          </a:p>
          <a:p>
            <a:pPr lvl="1"/>
            <a:r>
              <a:rPr lang="en-US" dirty="0" smtClean="0"/>
              <a:t>Vulnerability, threat, risk, attack.</a:t>
            </a:r>
          </a:p>
          <a:p>
            <a:pPr lvl="1"/>
            <a:r>
              <a:rPr lang="en-US" dirty="0" smtClean="0"/>
              <a:t>Control, countermeasure.</a:t>
            </a:r>
          </a:p>
          <a:p>
            <a:r>
              <a:rPr lang="en-US" dirty="0" smtClean="0"/>
              <a:t>Learning Outcomes:</a:t>
            </a:r>
          </a:p>
          <a:p>
            <a:pPr marL="0" indent="0">
              <a:buNone/>
            </a:pPr>
            <a:r>
              <a:rPr lang="en-US" dirty="0" smtClean="0"/>
              <a:t>  Upon completion of this lesson:</a:t>
            </a:r>
          </a:p>
          <a:p>
            <a:pPr lvl="1"/>
            <a:r>
              <a:rPr lang="en-US" dirty="0" smtClean="0"/>
              <a:t>Students will be able to understand the concepts of </a:t>
            </a:r>
          </a:p>
          <a:p>
            <a:pPr lvl="1"/>
            <a:r>
              <a:rPr lang="en-US" dirty="0" smtClean="0"/>
              <a:t>Students will be able to describe the CIA triad. </a:t>
            </a:r>
          </a:p>
          <a:p>
            <a:pPr lvl="1"/>
            <a:r>
              <a:rPr lang="en-US" dirty="0" smtClean="0"/>
              <a:t>Students will be able to distinguish between vulnerability, threat, risk and attack. </a:t>
            </a:r>
          </a:p>
          <a:p>
            <a:endParaRPr lang="en-US" dirty="0"/>
          </a:p>
        </p:txBody>
      </p:sp>
    </p:spTree>
    <p:extLst>
      <p:ext uri="{BB962C8B-B14F-4D97-AF65-F5344CB8AC3E}">
        <p14:creationId xmlns:p14="http://schemas.microsoft.com/office/powerpoint/2010/main" val="2140105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Warm up</a:t>
            </a:r>
            <a:endParaRPr lang="en-US" dirty="0"/>
          </a:p>
        </p:txBody>
      </p:sp>
      <p:sp>
        <p:nvSpPr>
          <p:cNvPr id="3" name="Content Placeholder 2"/>
          <p:cNvSpPr>
            <a:spLocks noGrp="1"/>
          </p:cNvSpPr>
          <p:nvPr>
            <p:ph idx="1"/>
          </p:nvPr>
        </p:nvSpPr>
        <p:spPr/>
        <p:txBody>
          <a:bodyPr/>
          <a:lstStyle/>
          <a:p>
            <a:r>
              <a:rPr lang="en-US" dirty="0" smtClean="0"/>
              <a:t>Self-introduction</a:t>
            </a:r>
          </a:p>
          <a:p>
            <a:r>
              <a:rPr lang="en-US" dirty="0"/>
              <a:t>Some </a:t>
            </a:r>
            <a:r>
              <a:rPr lang="en-US" dirty="0" smtClean="0"/>
              <a:t>examples of recent </a:t>
            </a:r>
            <a:r>
              <a:rPr lang="en-US" dirty="0"/>
              <a:t>real-world malicious </a:t>
            </a:r>
            <a:r>
              <a:rPr lang="en-US" dirty="0" smtClean="0"/>
              <a:t>attacks/security breach?</a:t>
            </a:r>
            <a:endParaRPr lang="en-US" dirty="0"/>
          </a:p>
        </p:txBody>
      </p:sp>
    </p:spTree>
    <p:extLst>
      <p:ext uri="{BB962C8B-B14F-4D97-AF65-F5344CB8AC3E}">
        <p14:creationId xmlns:p14="http://schemas.microsoft.com/office/powerpoint/2010/main" val="2018550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A12855B-C930-4C9E-A5D0-A0000ADDA05B}"/>
              </a:ext>
            </a:extLst>
          </p:cNvPr>
          <p:cNvSpPr>
            <a:spLocks noGrp="1"/>
          </p:cNvSpPr>
          <p:nvPr>
            <p:ph type="title"/>
          </p:nvPr>
        </p:nvSpPr>
        <p:spPr/>
        <p:txBody>
          <a:bodyPr/>
          <a:lstStyle/>
          <a:p>
            <a:r>
              <a:rPr lang="en-US" smtClean="0"/>
              <a:t>What is Computer Security?</a:t>
            </a:r>
            <a:endParaRPr lang="en-US" dirty="0"/>
          </a:p>
        </p:txBody>
      </p:sp>
      <p:sp>
        <p:nvSpPr>
          <p:cNvPr id="3" name="Content Placeholder 2">
            <a:extLst>
              <a:ext uri="{FF2B5EF4-FFF2-40B4-BE49-F238E27FC236}">
                <a16:creationId xmlns="" xmlns:a16="http://schemas.microsoft.com/office/drawing/2014/main" id="{0886927F-048C-4E02-A5BC-A23D7A9481D6}"/>
              </a:ext>
            </a:extLst>
          </p:cNvPr>
          <p:cNvSpPr>
            <a:spLocks noGrp="1"/>
          </p:cNvSpPr>
          <p:nvPr>
            <p:ph idx="1"/>
          </p:nvPr>
        </p:nvSpPr>
        <p:spPr/>
        <p:txBody>
          <a:bodyPr/>
          <a:lstStyle/>
          <a:p>
            <a:r>
              <a:rPr lang="en-US" smtClean="0"/>
              <a:t>Computer security: Measures and controls that ensure confidentiality, integrity, and availability of information system assets including hardware, software, firmware, and information being processed, stored, and communicated. </a:t>
            </a:r>
          </a:p>
          <a:p>
            <a:endParaRPr lang="en-US" smtClean="0"/>
          </a:p>
          <a:p>
            <a:r>
              <a:rPr lang="en-US" smtClean="0"/>
              <a:t>Information system: Hardware, software, and data.</a:t>
            </a:r>
          </a:p>
          <a:p>
            <a:endParaRPr lang="en-US" dirty="0"/>
          </a:p>
        </p:txBody>
      </p:sp>
    </p:spTree>
    <p:extLst>
      <p:ext uri="{BB962C8B-B14F-4D97-AF65-F5344CB8AC3E}">
        <p14:creationId xmlns:p14="http://schemas.microsoft.com/office/powerpoint/2010/main" val="15014239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7041EED-8CB5-4D49-8946-45839D580999}"/>
              </a:ext>
            </a:extLst>
          </p:cNvPr>
          <p:cNvSpPr>
            <a:spLocks noGrp="1"/>
          </p:cNvSpPr>
          <p:nvPr>
            <p:ph type="title"/>
          </p:nvPr>
        </p:nvSpPr>
        <p:spPr/>
        <p:txBody>
          <a:bodyPr/>
          <a:lstStyle/>
          <a:p>
            <a:r>
              <a:rPr lang="en-US" smtClean="0"/>
              <a:t>Assets of Information systems</a:t>
            </a:r>
            <a:endParaRPr lang="en-US" dirty="0"/>
          </a:p>
        </p:txBody>
      </p:sp>
      <p:sp>
        <p:nvSpPr>
          <p:cNvPr id="8" name="Content Placeholder 7"/>
          <p:cNvSpPr>
            <a:spLocks noGrp="1"/>
          </p:cNvSpPr>
          <p:nvPr>
            <p:ph idx="1"/>
          </p:nvPr>
        </p:nvSpPr>
        <p:spPr>
          <a:xfrm>
            <a:off x="628650" y="1377863"/>
            <a:ext cx="7587095" cy="4799100"/>
          </a:xfrm>
        </p:spPr>
        <p:txBody>
          <a:bodyPr/>
          <a:lstStyle/>
          <a:p>
            <a:r>
              <a:rPr lang="en-US" dirty="0" smtClean="0"/>
              <a:t>Information system:</a:t>
            </a:r>
          </a:p>
          <a:p>
            <a:r>
              <a:rPr lang="en-US" dirty="0" smtClean="0"/>
              <a:t>Hardware</a:t>
            </a:r>
            <a:r>
              <a:rPr lang="en-US" dirty="0"/>
              <a:t>:</a:t>
            </a:r>
          </a:p>
          <a:p>
            <a:pPr lvl="1"/>
            <a:r>
              <a:rPr lang="en-US" dirty="0" smtClean="0"/>
              <a:t>Computer, Network gear, Hard drives, Memory, CDROM</a:t>
            </a:r>
            <a:r>
              <a:rPr lang="mr-IN" dirty="0" smtClean="0"/>
              <a:t>…</a:t>
            </a:r>
            <a:endParaRPr lang="en-US" dirty="0"/>
          </a:p>
          <a:p>
            <a:r>
              <a:rPr lang="en-US" dirty="0"/>
              <a:t>Software:</a:t>
            </a:r>
          </a:p>
          <a:p>
            <a:pPr lvl="1"/>
            <a:r>
              <a:rPr lang="en-US" dirty="0"/>
              <a:t>Operating </a:t>
            </a:r>
            <a:r>
              <a:rPr lang="en-US" dirty="0" smtClean="0"/>
              <a:t>system, Web browser, Text editor, Music player, pdf reader</a:t>
            </a:r>
            <a:r>
              <a:rPr lang="mr-IN" dirty="0" smtClean="0"/>
              <a:t>…</a:t>
            </a:r>
            <a:endParaRPr lang="en-US" dirty="0" smtClean="0"/>
          </a:p>
          <a:p>
            <a:r>
              <a:rPr lang="en-US" dirty="0"/>
              <a:t>Data:</a:t>
            </a:r>
          </a:p>
          <a:p>
            <a:pPr lvl="1"/>
            <a:r>
              <a:rPr lang="en-US" dirty="0" smtClean="0"/>
              <a:t>Documents, Photos, Emails, Music, Videos</a:t>
            </a:r>
            <a:r>
              <a:rPr lang="mr-IN" dirty="0" smtClean="0"/>
              <a:t>…</a:t>
            </a:r>
            <a:endParaRPr lang="en-US" dirty="0"/>
          </a:p>
          <a:p>
            <a:endParaRPr lang="en-US" dirty="0"/>
          </a:p>
          <a:p>
            <a:endParaRPr lang="en-US" dirty="0"/>
          </a:p>
        </p:txBody>
      </p:sp>
    </p:spTree>
    <p:extLst>
      <p:ext uri="{BB962C8B-B14F-4D97-AF65-F5344CB8AC3E}">
        <p14:creationId xmlns:p14="http://schemas.microsoft.com/office/powerpoint/2010/main" val="149918968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PP_C5MODULES_CC_LICENSE_STANDARD" val="h8ZNMAfs"/>
  <p:tag name="ARTICULATE_REFERENCE_ID" val="2f45c498-e119-4297-9d9a-a24c8fa82bca"/>
  <p:tag name="ARTICULATE_SLIDE_COUNT" val="13"/>
  <p:tag name="ARTICULATE_META_COURSE_ID" val="48v5BWPvwPx_course_id"/>
  <p:tag name="ARTICULATE_META_NAME" val="jimaf"/>
  <p:tag name="ARTICULATE_META_NAME_SET" val="True"/>
  <p:tag name="ARTICULATE_PROJECT_OPEN" val="1"/>
  <p:tag name="ARTICULATE_REFERENCE_COUNT" val="0"/>
  <p:tag name="ARTICULATE_PLAYER_GLOSSARY_XML" val="&lt;?xml version=&quot;1.0&quot; encoding=&quot;utf-16&quot;?&gt;&lt;glossary xmlns:xsi=&quot;http://www.w3.org/2001/XMLSchema-instance&quot; xmlns:xsd=&quot;http://www.w3.org/2001/XMLSchema&quot;&gt;&lt;terms /&gt;&lt;/glossary&gt;"/>
  <p:tag name="TAG_BACKING_FORM_KEY" val="2165106-k:\cnap\netsec course\lectures\module_0\lesson_1_course_overview.pptx"/>
  <p:tag name="ARTICULATE_PRESENTER_VERSION" val="8"/>
  <p:tag name="ARTICULATE_USED_PAGE_ORIENTATION" val="1"/>
  <p:tag name="ARTICULATE_USED_PAGE_SIZE"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UDIO_ID" val="333"/>
  <p:tag name="ARTICULATE_NAV_LEVEL" val="1"/>
  <p:tag name="ARTICULATE_TOC_EXPANDED" val="True"/>
  <p:tag name="ARTICULATE_SLIDE_PRESENTER_GUID" val="ee58492c-7408-4409-b5d7-fc69e46ae5b4"/>
  <p:tag name="ARTICULATE_SLIDE_PAUSE" val="1"/>
  <p:tag name="ARTICULATE_HIDE_SLIDE" val="0"/>
  <p:tag name="ARTICULATE_PLAYER_CONTROL_PREVIOUS" val="True"/>
  <p:tag name="ARTICULATE_PLAYER_CONTROL_NEXT" val="True"/>
  <p:tag name="ARTICULATE_USED_LAYOUT" val="9"/>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PP_C5Modules_CC_License_standar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_C5Modules_CC_License_standard" id="{F0FA9D47-06A1-4F86-A3DE-945BA88B3B0E}" vid="{A7340899-09C2-4C21-8394-A4D30A56A33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C5 Modules</Template>
  <TotalTime>5681</TotalTime>
  <Words>1140</Words>
  <Application>Microsoft Macintosh PowerPoint</Application>
  <PresentationFormat>On-screen Show (4:3)</PresentationFormat>
  <Paragraphs>117</Paragraphs>
  <Slides>21</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Calibri</vt:lpstr>
      <vt:lpstr>Calibri Light</vt:lpstr>
      <vt:lpstr>Mangal</vt:lpstr>
      <vt:lpstr>宋体</vt:lpstr>
      <vt:lpstr>Arial</vt:lpstr>
      <vt:lpstr>PP_C5Modules_CC_License_standard</vt:lpstr>
      <vt:lpstr>Model 1 Introduction to Information Assurance</vt:lpstr>
      <vt:lpstr>Course Overview</vt:lpstr>
      <vt:lpstr>Prerequisites</vt:lpstr>
      <vt:lpstr>Learning Outcomes</vt:lpstr>
      <vt:lpstr>Module 1: Introduction to Cyber Security Concepts</vt:lpstr>
      <vt:lpstr>Lesson 1: Computer security overview</vt:lpstr>
      <vt:lpstr>Warm up</vt:lpstr>
      <vt:lpstr>What is Computer Security?</vt:lpstr>
      <vt:lpstr>Assets of Information systems</vt:lpstr>
      <vt:lpstr>Values of Assets</vt:lpstr>
      <vt:lpstr>C-I-A triad</vt:lpstr>
      <vt:lpstr>Vulnerability </vt:lpstr>
      <vt:lpstr>Attack</vt:lpstr>
      <vt:lpstr>Threats</vt:lpstr>
      <vt:lpstr>Harm</vt:lpstr>
      <vt:lpstr>Risk</vt:lpstr>
      <vt:lpstr>Controls</vt:lpstr>
      <vt:lpstr>Types of controls</vt:lpstr>
      <vt:lpstr>Active learning activity:</vt:lpstr>
      <vt:lpstr>Summary</vt:lpstr>
      <vt:lpstr> Please attribute Dr. Jim Alves-Foss and Dr. Jia Song, University of Idaho         Except where otherwise noted, this work is licensed under https://creativecommons.org/licenses/by-nc-sa/4.0/  Not withstanding the non-commercial license terms, non-profit educational institutions are granted a non-exclusive license to adapt and use this material, with attribution.  Creative Commons and the double C in a circle are registered trademarks of Creative commons in the United States and other countries. Third party marks and brands are the property of their respective holders. </vt:lpstr>
    </vt:vector>
  </TitlesOfParts>
  <Company>University of California at Davis</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 Bishop</dc:creator>
  <cp:lastModifiedBy>Song, Jia (jsong@uidaho.edu)</cp:lastModifiedBy>
  <cp:revision>277</cp:revision>
  <cp:lastPrinted>2016-07-18T16:40:10Z</cp:lastPrinted>
  <dcterms:created xsi:type="dcterms:W3CDTF">2016-07-03T20:12:42Z</dcterms:created>
  <dcterms:modified xsi:type="dcterms:W3CDTF">2018-04-02T02:22:08Z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https://vandalsuidaho-my.sharepoint.com/personal/jimaf_uidaho_edu/Documents/CNAP/Cybersecurity-Curriculum-Templates/03. Module Template and Formatting Guidelines/02. Slide Template</vt:lpwstr>
  </property>
  <property fmtid="{D5CDD505-2E9C-101B-9397-08002B2CF9AE}" pid="3" name="ArticulateUseProject">
    <vt:lpwstr>1</vt:lpwstr>
  </property>
  <property fmtid="{D5CDD505-2E9C-101B-9397-08002B2CF9AE}" pid="4" name="ArticulateProjectVersion">
    <vt:lpwstr>8</vt:lpwstr>
  </property>
  <property fmtid="{D5CDD505-2E9C-101B-9397-08002B2CF9AE}" pid="5" name="ArticulateGUID">
    <vt:lpwstr>9EB520D0-E26E-44F0-AF4B-C22652CC9926</vt:lpwstr>
  </property>
  <property fmtid="{D5CDD505-2E9C-101B-9397-08002B2CF9AE}" pid="6" name="ArticulateProjectFull">
    <vt:lpwstr>K:\CNAP\NetSec Course\Lectures\Module_0\Lesson_1_Course_Overview.ppta</vt:lpwstr>
  </property>
</Properties>
</file>