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23"/>
  </p:notesMasterIdLst>
  <p:handoutMasterIdLst>
    <p:handoutMasterId r:id="rId24"/>
  </p:handoutMasterIdLst>
  <p:sldIdLst>
    <p:sldId id="340" r:id="rId2"/>
    <p:sldId id="363" r:id="rId3"/>
    <p:sldId id="364" r:id="rId4"/>
    <p:sldId id="391" r:id="rId5"/>
    <p:sldId id="369" r:id="rId6"/>
    <p:sldId id="371" r:id="rId7"/>
    <p:sldId id="373" r:id="rId8"/>
    <p:sldId id="374" r:id="rId9"/>
    <p:sldId id="375" r:id="rId10"/>
    <p:sldId id="376" r:id="rId11"/>
    <p:sldId id="382" r:id="rId12"/>
    <p:sldId id="383" r:id="rId13"/>
    <p:sldId id="384" r:id="rId14"/>
    <p:sldId id="396" r:id="rId15"/>
    <p:sldId id="397" r:id="rId16"/>
    <p:sldId id="385" r:id="rId17"/>
    <p:sldId id="392" r:id="rId18"/>
    <p:sldId id="393" r:id="rId19"/>
    <p:sldId id="394" r:id="rId20"/>
    <p:sldId id="395" r:id="rId21"/>
    <p:sldId id="333" r:id="rId22"/>
  </p:sldIdLst>
  <p:sldSz cx="9144000" cy="6858000" type="screen4x3"/>
  <p:notesSz cx="7315200" cy="9601200"/>
  <p:custDataLst>
    <p:tags r:id="rId25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3" autoAdjust="0"/>
    <p:restoredTop sz="81997" autoAdjust="0"/>
  </p:normalViewPr>
  <p:slideViewPr>
    <p:cSldViewPr snapToGrid="0" snapToObjects="1">
      <p:cViewPr varScale="1">
        <p:scale>
          <a:sx n="92" d="100"/>
          <a:sy n="92" d="100"/>
        </p:scale>
        <p:origin x="23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44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0F0AC-1E39-EA40-A984-C05FBBC2083B}" type="datetimeFigureOut">
              <a:rPr lang="en-US" smtClean="0"/>
              <a:t>4/1/18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DE757-0E7A-2946-A7BC-00524916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76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4/1/18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1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1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Please attribute Dr. Jim Alves-Foss and Dr. Jia Song, 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2.xml"/><Relationship Id="rId12" Type="http://schemas.openxmlformats.org/officeDocument/2006/relationships/image" Target="../media/image1.png"/><Relationship Id="rId13" Type="http://schemas.openxmlformats.org/officeDocument/2006/relationships/hyperlink" Target="https://creativecommons.org/licenses/by-nc/4.0/legalcode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©2017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 and Dr. Jia Song</a:t>
            </a:r>
            <a:r>
              <a:rPr lang="en-US" altLang="x-none" sz="105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, University of Idaho.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B309E1-B997-4458-AE28-FCADE3640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4612" y="3673180"/>
            <a:ext cx="5172076" cy="1032272"/>
          </a:xfrm>
        </p:spPr>
        <p:txBody>
          <a:bodyPr>
            <a:noAutofit/>
          </a:bodyPr>
          <a:lstStyle/>
          <a:p>
            <a:r>
              <a:rPr lang="en-US" sz="2800" dirty="0" smtClean="0"/>
              <a:t>Model 6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Introduction to </a:t>
            </a:r>
            <a:r>
              <a:rPr lang="en-US" sz="2800" dirty="0" smtClean="0"/>
              <a:t>Network Security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E3BDCF0-5416-4AF1-BF2C-3F3EE281008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614612" y="4295444"/>
            <a:ext cx="4839133" cy="124182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Lesson </a:t>
            </a:r>
            <a:r>
              <a:rPr lang="en-US" sz="2400" dirty="0"/>
              <a:t>2</a:t>
            </a:r>
            <a:r>
              <a:rPr lang="en-US" sz="2400" dirty="0" smtClean="0"/>
              <a:t>: Network encryption and protocols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147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SSL and 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Secure Sockets Layer (SSL) was designed in the 1990s to protect communication between a web browser and server</a:t>
            </a:r>
            <a:r>
              <a:rPr lang="en-US" altLang="zh-CN" dirty="0" smtClean="0"/>
              <a:t>.</a:t>
            </a:r>
            <a:endParaRPr lang="en-US" dirty="0" smtClean="0"/>
          </a:p>
          <a:p>
            <a:r>
              <a:rPr lang="en-US" dirty="0" smtClean="0"/>
              <a:t>Three versions: SSL 1.0 (private), SSL 2.0 (1995), SSL 3.0 (1996)</a:t>
            </a:r>
          </a:p>
          <a:p>
            <a:r>
              <a:rPr lang="en-US" dirty="0" smtClean="0"/>
              <a:t>In 1999, it was renamed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dirty="0" smtClean="0"/>
              <a:t>Transport Layer Security (TLS)</a:t>
            </a:r>
            <a:r>
              <a:rPr lang="en-US" altLang="zh-CN" dirty="0" smtClean="0"/>
              <a:t>.</a:t>
            </a:r>
            <a:endParaRPr lang="en-US" dirty="0" smtClean="0"/>
          </a:p>
          <a:p>
            <a:r>
              <a:rPr lang="en-US" dirty="0" smtClean="0"/>
              <a:t>TLS is designed use TCP to provide a reliable end-to-end secure service.</a:t>
            </a:r>
          </a:p>
          <a:p>
            <a:r>
              <a:rPr lang="en-US" dirty="0" smtClean="0"/>
              <a:t>SSL is implemented layer 4 (transport)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OSI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1656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HTTPS (HTTP over SSL)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dirty="0" smtClean="0"/>
              <a:t>HTTPS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-</a:t>
            </a:r>
            <a:r>
              <a:rPr lang="zh-CN" altLang="en-US" sz="2600" dirty="0" smtClean="0"/>
              <a:t> </a:t>
            </a:r>
            <a:r>
              <a:rPr lang="en-US" sz="2600" dirty="0" smtClean="0"/>
              <a:t>Combination of HTTP (</a:t>
            </a:r>
            <a:r>
              <a:rPr lang="en-US" sz="2600" dirty="0" err="1" smtClean="0"/>
              <a:t>HyperText</a:t>
            </a:r>
            <a:r>
              <a:rPr lang="en-US" sz="2600" dirty="0" smtClean="0"/>
              <a:t> Transfer Protocol) and SSL to implement secure communication between a </a:t>
            </a:r>
            <a:r>
              <a:rPr lang="en-US" altLang="zh-CN" sz="2600" dirty="0"/>
              <a:t>w</a:t>
            </a:r>
            <a:r>
              <a:rPr lang="en-US" sz="2600" dirty="0" smtClean="0"/>
              <a:t>eb browser and a </a:t>
            </a:r>
            <a:r>
              <a:rPr lang="en-US" altLang="zh-CN" sz="2600" dirty="0" smtClean="0"/>
              <a:t>w</a:t>
            </a:r>
            <a:r>
              <a:rPr lang="en-US" sz="2600" dirty="0" smtClean="0"/>
              <a:t>eb server</a:t>
            </a:r>
            <a:r>
              <a:rPr lang="en-US" altLang="zh-CN" sz="2600" dirty="0" smtClean="0"/>
              <a:t>.</a:t>
            </a:r>
            <a:endParaRPr lang="en-US" sz="2600" dirty="0" smtClean="0"/>
          </a:p>
          <a:p>
            <a:r>
              <a:rPr lang="en-US" sz="2600" dirty="0" smtClean="0"/>
              <a:t>Built into all modern Web browsers</a:t>
            </a:r>
          </a:p>
          <a:p>
            <a:r>
              <a:rPr lang="en-US" sz="2600" dirty="0" smtClean="0"/>
              <a:t>URL addresses begin with https://</a:t>
            </a:r>
          </a:p>
          <a:p>
            <a:r>
              <a:rPr lang="en-US" sz="2600" dirty="0" smtClean="0"/>
              <a:t>Agent acting as the HTTP client also acts as the TLS client</a:t>
            </a:r>
            <a:r>
              <a:rPr lang="en-US" altLang="zh-CN" sz="2600" dirty="0" smtClean="0"/>
              <a:t>.</a:t>
            </a:r>
            <a:r>
              <a:rPr lang="zh-CN" altLang="en-US" sz="2600" dirty="0" smtClean="0"/>
              <a:t> </a:t>
            </a:r>
            <a:r>
              <a:rPr lang="en-US" sz="2600" dirty="0" smtClean="0"/>
              <a:t>Closure of an HTTPS connection requires that TLS close the connection with the peer TLS entity on the remote side, which will involve closing the underlying TCP connection</a:t>
            </a:r>
            <a:r>
              <a:rPr lang="en-US" altLang="zh-CN" sz="2600" dirty="0" smtClean="0"/>
              <a:t>.</a:t>
            </a:r>
            <a:endParaRPr lang="en-US" sz="2600" dirty="0" smtClean="0"/>
          </a:p>
          <a:p>
            <a:r>
              <a:rPr lang="en-US" sz="2600" dirty="0" smtClean="0"/>
              <a:t>A normal HTTP connection uses port 80. If HTTPS is specified, port 443 is used, which invokes SSL.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25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Onion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link encryption and end-to-end encryption, the </a:t>
            </a:r>
            <a:r>
              <a:rPr lang="en-US" altLang="zh-CN" dirty="0" smtClean="0"/>
              <a:t>transferred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dirty="0" smtClean="0"/>
              <a:t>was secured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encryption</a:t>
            </a:r>
            <a:r>
              <a:rPr lang="en-US" dirty="0" smtClean="0"/>
              <a:t>. However, the addressing data were exposed.</a:t>
            </a:r>
          </a:p>
          <a:p>
            <a:r>
              <a:rPr lang="en-US" dirty="0"/>
              <a:t>Onion routing prevents an eavesdropper from learning source, destination, or content of data in transit in a </a:t>
            </a:r>
            <a:r>
              <a:rPr lang="en-US" dirty="0" smtClean="0"/>
              <a:t>network</a:t>
            </a:r>
            <a:r>
              <a:rPr lang="en-US" altLang="zh-CN" dirty="0" smtClean="0"/>
              <a:t>.</a:t>
            </a:r>
          </a:p>
          <a:p>
            <a:pPr lvl="1"/>
            <a:r>
              <a:rPr lang="en-US" sz="2600" dirty="0"/>
              <a:t>The intermediate host that sends the message to the </a:t>
            </a:r>
            <a:r>
              <a:rPr lang="en-US" altLang="zh-CN" sz="2600" dirty="0" smtClean="0"/>
              <a:t>final</a:t>
            </a:r>
            <a:r>
              <a:rPr lang="en-US" sz="2600" dirty="0" smtClean="0"/>
              <a:t> </a:t>
            </a:r>
            <a:r>
              <a:rPr lang="en-US" sz="2600" dirty="0"/>
              <a:t>destination cannot determine the original sender, and</a:t>
            </a:r>
          </a:p>
          <a:p>
            <a:pPr lvl="1"/>
            <a:r>
              <a:rPr lang="en-US" sz="2600" dirty="0"/>
              <a:t>The host that received the message from the original sender cannot determine the ultimate destination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3230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Onion Routing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To send untraceable data from 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to 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 </a:t>
            </a:r>
            <a:r>
              <a:rPr lang="en-US" dirty="0" smtClean="0"/>
              <a:t>B</a:t>
            </a:r>
            <a:r>
              <a:rPr lang="en-US" dirty="0"/>
              <a:t>, A picks some number of forwarding hosts, call them X, Y, and Z. </a:t>
            </a:r>
          </a:p>
          <a:p>
            <a:pPr lvl="1"/>
            <a:r>
              <a:rPr lang="en-US" altLang="zh-CN" dirty="0"/>
              <a:t>H</a:t>
            </a:r>
            <a:r>
              <a:rPr lang="en-US" altLang="zh-CN" dirty="0" smtClean="0"/>
              <a:t>ost</a:t>
            </a:r>
            <a:r>
              <a:rPr lang="zh-CN" altLang="en-US" dirty="0" smtClean="0"/>
              <a:t> </a:t>
            </a:r>
            <a:r>
              <a:rPr lang="en-US" dirty="0" smtClean="0"/>
              <a:t>A 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dirty="0" smtClean="0"/>
              <a:t>encrypt</a:t>
            </a:r>
            <a:r>
              <a:rPr lang="en-US" altLang="zh-CN" dirty="0" smtClean="0"/>
              <a:t>s</a:t>
            </a:r>
            <a:r>
              <a:rPr lang="en-US" dirty="0" smtClean="0"/>
              <a:t> </a:t>
            </a:r>
            <a:r>
              <a:rPr lang="en-US" dirty="0"/>
              <a:t>the communication </a:t>
            </a:r>
            <a:r>
              <a:rPr lang="en-US" altLang="zh-CN" dirty="0" smtClean="0"/>
              <a:t>using</a:t>
            </a:r>
            <a:r>
              <a:rPr lang="en-US" dirty="0" smtClean="0"/>
              <a:t> </a:t>
            </a:r>
            <a:r>
              <a:rPr lang="en-US" dirty="0"/>
              <a:t>B’s public key. A then appends a header from Z to B, and encrypts the result </a:t>
            </a:r>
            <a:r>
              <a:rPr lang="en-US" altLang="zh-CN" dirty="0" smtClean="0"/>
              <a:t>with</a:t>
            </a:r>
            <a:r>
              <a:rPr lang="en-US" dirty="0" smtClean="0"/>
              <a:t> </a:t>
            </a:r>
            <a:r>
              <a:rPr lang="en-US" dirty="0"/>
              <a:t>Z’s public key. A then puts a header on that from Y to Z and encrypts that under Y’s public key. A then puts a header on that communication from X to Y and encrypts that under X’s public key. Finally, A puts on a header to send the package to 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5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IP</a:t>
            </a:r>
            <a:r>
              <a:rPr lang="zh-CN" altLang="en-US" smtClean="0"/>
              <a:t> </a:t>
            </a:r>
            <a:r>
              <a:rPr lang="en-US" altLang="zh-CN" smtClean="0"/>
              <a:t>version</a:t>
            </a:r>
            <a:r>
              <a:rPr lang="zh-CN" altLang="en-US" smtClean="0"/>
              <a:t> </a:t>
            </a:r>
            <a:r>
              <a:rPr lang="en-US" altLang="zh-CN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32-bit</a:t>
            </a:r>
            <a:r>
              <a:rPr lang="zh-CN" altLang="en-US" smtClean="0"/>
              <a:t> </a:t>
            </a:r>
            <a:r>
              <a:rPr lang="en-US" altLang="zh-CN" smtClean="0"/>
              <a:t>(4-byte)</a:t>
            </a:r>
            <a:r>
              <a:rPr lang="zh-CN" altLang="en-US" smtClean="0"/>
              <a:t> </a:t>
            </a:r>
            <a:r>
              <a:rPr lang="en-US" altLang="zh-CN" smtClean="0"/>
              <a:t>addressing</a:t>
            </a:r>
          </a:p>
          <a:p>
            <a:pPr lvl="1"/>
            <a:r>
              <a:rPr lang="en-US" smtClean="0"/>
              <a:t>The total number of IPv4 addresses is 4 294 967 296</a:t>
            </a:r>
          </a:p>
          <a:p>
            <a:r>
              <a:rPr lang="en-US" smtClean="0"/>
              <a:t>The text form of the IPv4 address</a:t>
            </a:r>
            <a:r>
              <a:rPr lang="zh-CN" altLang="en-US" smtClean="0"/>
              <a:t> </a:t>
            </a:r>
            <a:r>
              <a:rPr lang="en-US" smtClean="0"/>
              <a:t>is nnn.nnn.nnn.nnn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smtClean="0"/>
              <a:t>where</a:t>
            </a:r>
            <a:r>
              <a:rPr lang="zh-CN" altLang="en-US" smtClean="0"/>
              <a:t> </a:t>
            </a:r>
            <a:r>
              <a:rPr lang="en-US" altLang="zh-CN" smtClean="0"/>
              <a:t>0&lt;nnn&lt;255</a:t>
            </a:r>
            <a:r>
              <a:rPr lang="zh-CN" altLang="en-US" smtClean="0"/>
              <a:t> </a:t>
            </a:r>
            <a:r>
              <a:rPr lang="en-US" altLang="zh-CN" smtClean="0"/>
              <a:t>and</a:t>
            </a:r>
            <a:r>
              <a:rPr lang="zh-CN" altLang="en-US" smtClean="0"/>
              <a:t> </a:t>
            </a:r>
            <a:r>
              <a:rPr lang="en-US" smtClean="0"/>
              <a:t>each n is a decimal digit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IP</a:t>
            </a:r>
            <a:r>
              <a:rPr lang="zh-CN" altLang="en-US" smtClean="0"/>
              <a:t> </a:t>
            </a:r>
            <a:r>
              <a:rPr lang="en-US" altLang="zh-CN" smtClean="0"/>
              <a:t>header:</a:t>
            </a:r>
            <a:r>
              <a:rPr lang="zh-CN" altLang="en-US" smtClean="0"/>
              <a:t> </a:t>
            </a:r>
            <a:r>
              <a:rPr lang="en-US" altLang="zh-CN" smtClean="0"/>
              <a:t>v</a:t>
            </a:r>
            <a:r>
              <a:rPr lang="en-US" smtClean="0"/>
              <a:t>ariable length of 20-60 bytes, depending on IP options present.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693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IP</a:t>
            </a:r>
            <a:r>
              <a:rPr lang="zh-CN" altLang="en-US" smtClean="0"/>
              <a:t> </a:t>
            </a:r>
            <a:r>
              <a:rPr lang="en-US" altLang="zh-CN" smtClean="0"/>
              <a:t>version</a:t>
            </a:r>
            <a:r>
              <a:rPr lang="zh-CN" altLang="en-US" smtClean="0"/>
              <a:t> </a:t>
            </a:r>
            <a:r>
              <a:rPr lang="en-US" altLang="zh-CN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128 bits long (16 bytes)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addressing</a:t>
            </a:r>
          </a:p>
          <a:p>
            <a:r>
              <a:rPr lang="en-US" dirty="0" smtClean="0"/>
              <a:t>The text form of the IPv6 address is </a:t>
            </a:r>
            <a:r>
              <a:rPr lang="en-US" dirty="0" err="1" smtClean="0"/>
              <a:t>xxxx:xxxx:xxxx:xxxx:xxxx:xxxx:xxxx:xxxx</a:t>
            </a:r>
            <a:r>
              <a:rPr lang="en-US" dirty="0" smtClean="0"/>
              <a:t>, where each x is a hexadecimal digit, representing 4 bits.</a:t>
            </a:r>
          </a:p>
          <a:p>
            <a:r>
              <a:rPr lang="en-US" altLang="zh-CN" dirty="0" smtClean="0"/>
              <a:t>IP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header:</a:t>
            </a:r>
            <a:r>
              <a:rPr lang="zh-CN" altLang="en-US" dirty="0" smtClean="0"/>
              <a:t> </a:t>
            </a:r>
            <a:r>
              <a:rPr lang="en-US" dirty="0" smtClean="0"/>
              <a:t>Fixed length of 40 bytes.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31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</a:t>
            </a:r>
            <a:r>
              <a:rPr lang="en-US" altLang="zh-CN" dirty="0" err="1" smtClean="0"/>
              <a:t>S</a:t>
            </a:r>
            <a:r>
              <a:rPr lang="en-US" dirty="0" err="1" smtClean="0"/>
              <a:t>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part of the IPv6 suite, the IETF (Internet Engineering Task Force) adopted </a:t>
            </a:r>
            <a:r>
              <a:rPr lang="en-US" dirty="0" err="1" smtClean="0"/>
              <a:t>IPSec</a:t>
            </a:r>
            <a:r>
              <a:rPr lang="en-US" dirty="0" smtClean="0"/>
              <a:t>, or the IP Security Protocol Suite. </a:t>
            </a:r>
          </a:p>
          <a:p>
            <a:r>
              <a:rPr lang="en-US" altLang="zh-CN" dirty="0" err="1" smtClean="0"/>
              <a:t>IPSec</a:t>
            </a:r>
            <a:r>
              <a:rPr lang="zh-CN" altLang="en-US" dirty="0" smtClean="0"/>
              <a:t> </a:t>
            </a:r>
            <a:r>
              <a:rPr lang="en-US" altLang="zh-CN" dirty="0" smtClean="0"/>
              <a:t>was</a:t>
            </a:r>
            <a:r>
              <a:rPr lang="zh-CN" altLang="en-US" dirty="0" smtClean="0"/>
              <a:t> </a:t>
            </a:r>
            <a:r>
              <a:rPr lang="en-US" altLang="zh-CN" dirty="0"/>
              <a:t>d</a:t>
            </a:r>
            <a:r>
              <a:rPr lang="en-US" dirty="0" smtClean="0"/>
              <a:t>esigned to address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drawbacks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IPv4</a:t>
            </a:r>
            <a:r>
              <a:rPr lang="en-US" altLang="zh-CN" dirty="0"/>
              <a:t>,</a:t>
            </a:r>
            <a:r>
              <a:rPr lang="zh-CN" altLang="en-US" dirty="0" smtClean="0"/>
              <a:t> </a:t>
            </a:r>
            <a:r>
              <a:rPr lang="en-US" dirty="0" smtClean="0"/>
              <a:t>such as being subject to spoofing, eavesdropping, and session hijacking</a:t>
            </a:r>
            <a:r>
              <a:rPr lang="en-US" altLang="zh-CN" dirty="0" smtClean="0"/>
              <a:t>.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IPSec</a:t>
            </a:r>
            <a:r>
              <a:rPr lang="en-US" dirty="0" smtClean="0"/>
              <a:t> is implemented at the IP layer, so it affects all layers above it, in particular TCP and UDP.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does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en-US" dirty="0" smtClean="0"/>
              <a:t> require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any</a:t>
            </a:r>
            <a:r>
              <a:rPr lang="en-US" dirty="0" smtClean="0"/>
              <a:t> change to the existing TCP and UDP protocols.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45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IPSec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9525"/>
            <a:ext cx="7886700" cy="4799100"/>
          </a:xfrm>
        </p:spPr>
        <p:txBody>
          <a:bodyPr/>
          <a:lstStyle/>
          <a:p>
            <a:r>
              <a:rPr lang="en-US" altLang="zh-CN" dirty="0" smtClean="0"/>
              <a:t>Prevent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IP</a:t>
            </a:r>
            <a:r>
              <a:rPr lang="zh-CN" altLang="en-US" dirty="0" smtClean="0"/>
              <a:t> </a:t>
            </a:r>
            <a:r>
              <a:rPr lang="en-US" altLang="zh-CN" dirty="0" smtClean="0"/>
              <a:t>spoofing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critical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weakness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authentication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IP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addresses.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Therefore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IP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spoofed.</a:t>
            </a:r>
          </a:p>
          <a:p>
            <a:pPr lvl="0"/>
            <a:r>
              <a:rPr lang="en-US" dirty="0">
                <a:solidFill>
                  <a:schemeClr val="dk1"/>
                </a:solidFill>
              </a:rPr>
              <a:t>Protect integrity and/or confidentiality of packets</a:t>
            </a:r>
          </a:p>
          <a:p>
            <a:r>
              <a:rPr lang="en-US" altLang="zh-CN" dirty="0" smtClean="0"/>
              <a:t>Prevent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replay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attack.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Relay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dirty="0"/>
              <a:t>An attack that involves the capture of transmitted authentication or access control information and its subsequent retransmission with the intent of producing an unauthorized effect or gaining unauthorized access. </a:t>
            </a:r>
          </a:p>
          <a:p>
            <a:r>
              <a:rPr lang="en-US" altLang="zh-CN" dirty="0" smtClean="0"/>
              <a:t>Provide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security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upper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applicaitons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59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IPSec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operation modes in </a:t>
            </a:r>
            <a:r>
              <a:rPr lang="en-US" dirty="0" err="1"/>
              <a:t>IPSec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mode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tunnel</a:t>
            </a:r>
            <a:r>
              <a:rPr lang="zh-CN" altLang="en-US" dirty="0"/>
              <a:t> </a:t>
            </a:r>
            <a:r>
              <a:rPr lang="en-US" altLang="zh-CN" dirty="0"/>
              <a:t>mode</a:t>
            </a:r>
            <a:r>
              <a:rPr lang="en-US" altLang="zh-CN" dirty="0" smtClean="0"/>
              <a:t>.</a:t>
            </a:r>
            <a:endParaRPr lang="en-US" dirty="0"/>
          </a:p>
          <a:p>
            <a:pPr lvl="0"/>
            <a:r>
              <a:rPr lang="en-US" dirty="0"/>
              <a:t>In transport mode, security protection is provided to traffic from one </a:t>
            </a:r>
            <a:r>
              <a:rPr lang="en-US" dirty="0" smtClean="0"/>
              <a:t>host </a:t>
            </a:r>
            <a:r>
              <a:rPr lang="en-US" dirty="0"/>
              <a:t>to </a:t>
            </a:r>
            <a:r>
              <a:rPr lang="en-US" dirty="0" smtClean="0"/>
              <a:t>another </a:t>
            </a:r>
            <a:r>
              <a:rPr lang="en-US" altLang="zh-CN" dirty="0" smtClean="0"/>
              <a:t>(</a:t>
            </a:r>
            <a:r>
              <a:rPr lang="en-US" dirty="0" smtClean="0"/>
              <a:t>end-to-end</a:t>
            </a:r>
            <a:r>
              <a:rPr lang="en-US" altLang="zh-CN" dirty="0" smtClean="0"/>
              <a:t>)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 smtClean="0"/>
              <a:t>In </a:t>
            </a:r>
            <a:r>
              <a:rPr lang="en-US" dirty="0"/>
              <a:t>tunnel mode, security protection is </a:t>
            </a:r>
            <a:r>
              <a:rPr lang="en-US" dirty="0" smtClean="0"/>
              <a:t>provided </a:t>
            </a:r>
            <a:r>
              <a:rPr lang="en-US" dirty="0"/>
              <a:t>to traffic from </a:t>
            </a:r>
            <a:r>
              <a:rPr lang="en-US" altLang="zh-CN" dirty="0" smtClean="0"/>
              <a:t>one</a:t>
            </a:r>
            <a:r>
              <a:rPr lang="en-US" dirty="0" smtClean="0"/>
              <a:t> </a:t>
            </a:r>
            <a:r>
              <a:rPr lang="en-US" dirty="0"/>
              <a:t>gateway of a network to the gateway of another </a:t>
            </a:r>
            <a:r>
              <a:rPr lang="en-US" dirty="0" smtClean="0"/>
              <a:t>network </a:t>
            </a:r>
            <a:r>
              <a:rPr lang="en-US" altLang="zh-CN" dirty="0" smtClean="0"/>
              <a:t>(</a:t>
            </a:r>
            <a:r>
              <a:rPr lang="en-US" dirty="0" smtClean="0"/>
              <a:t>virtual </a:t>
            </a:r>
            <a:r>
              <a:rPr lang="en-US" dirty="0"/>
              <a:t>private network, </a:t>
            </a:r>
            <a:r>
              <a:rPr lang="en-US" dirty="0" smtClean="0"/>
              <a:t>VPN</a:t>
            </a:r>
            <a:r>
              <a:rPr lang="en-US" altLang="zh-CN" dirty="0" smtClean="0"/>
              <a:t>)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72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Private Network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virtual network, built on top of existing physical networks, that provides a secure communications tunnel for data and other information transmitted </a:t>
            </a:r>
            <a:r>
              <a:rPr lang="en-US" dirty="0" smtClean="0"/>
              <a:t>between </a:t>
            </a:r>
            <a:r>
              <a:rPr lang="en-US" dirty="0"/>
              <a:t>networks. </a:t>
            </a:r>
            <a:endParaRPr lang="en-US" dirty="0" smtClean="0"/>
          </a:p>
          <a:p>
            <a:r>
              <a:rPr lang="en-US" altLang="zh-CN" dirty="0" smtClean="0"/>
              <a:t>VPN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telecommunication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infrastructure,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management,</a:t>
            </a:r>
            <a:r>
              <a:rPr lang="zh-CN" altLang="en-US" dirty="0" smtClean="0"/>
              <a:t> </a:t>
            </a:r>
            <a:r>
              <a:rPr lang="en-US" altLang="zh-CN" dirty="0" smtClean="0"/>
              <a:t>maintenance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equipment</a:t>
            </a:r>
            <a:r>
              <a:rPr lang="en-US" altLang="zh-C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5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6: Introduction to Network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04894"/>
            <a:ext cx="8210550" cy="47991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Module Description: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/>
              <a:t>This module introduces network security. In the first micro module, students will be given an overview of networks, and then move to network attacks, such as Denial-of-service attacks. The second micro module discusses network encryption and some network protocols, such as IPV6, SSH, SSL/TLS, HTTPS, </a:t>
            </a:r>
            <a:r>
              <a:rPr lang="en-US" sz="2400" dirty="0" err="1"/>
              <a:t>IPSec</a:t>
            </a:r>
            <a:r>
              <a:rPr lang="en-US" sz="2400" dirty="0"/>
              <a:t>. Network defense techniques are introduced in the third micro module. This micro module focuses on techniques such as firewalls, intrusion detection and prevention systems, honeypot. </a:t>
            </a:r>
            <a:endParaRPr lang="en-US" sz="2400" b="1" dirty="0"/>
          </a:p>
          <a:p>
            <a:pPr marL="0" indent="0">
              <a:buNone/>
            </a:pPr>
            <a:r>
              <a:rPr lang="en-US" b="1" dirty="0" smtClean="0"/>
              <a:t>Topics:</a:t>
            </a:r>
          </a:p>
          <a:p>
            <a:pPr lvl="1"/>
            <a:r>
              <a:rPr lang="en-US" dirty="0"/>
              <a:t>	Lesson 1: Network basics and threats </a:t>
            </a:r>
            <a:endParaRPr lang="en-US" sz="2000" dirty="0"/>
          </a:p>
          <a:p>
            <a:pPr lvl="1"/>
            <a:r>
              <a:rPr lang="en-US" dirty="0"/>
              <a:t>	Lesson 2: Network encryption and protocols </a:t>
            </a:r>
            <a:endParaRPr lang="en-US" sz="2000" dirty="0"/>
          </a:p>
          <a:p>
            <a:pPr lvl="1"/>
            <a:r>
              <a:rPr lang="en-US" dirty="0"/>
              <a:t>	Lesson 3: Network defense technologies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356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Topics:</a:t>
            </a:r>
            <a:endParaRPr lang="en-US" dirty="0" smtClean="0"/>
          </a:p>
          <a:p>
            <a:pPr lvl="1"/>
            <a:r>
              <a:rPr lang="en-US" sz="2800" dirty="0" smtClean="0"/>
              <a:t>Network </a:t>
            </a:r>
            <a:r>
              <a:rPr lang="en-US" sz="2800" dirty="0"/>
              <a:t>encryption concepts and tools</a:t>
            </a:r>
          </a:p>
          <a:p>
            <a:pPr lvl="1"/>
            <a:r>
              <a:rPr lang="en-US" sz="2800" dirty="0"/>
              <a:t>Network protocols </a:t>
            </a:r>
            <a:endParaRPr lang="en-US" sz="2800" dirty="0" smtClean="0"/>
          </a:p>
          <a:p>
            <a:pPr lvl="2"/>
            <a:r>
              <a:rPr lang="en-US" sz="2400" dirty="0" smtClean="0"/>
              <a:t>IPv4</a:t>
            </a:r>
          </a:p>
          <a:p>
            <a:pPr lvl="2"/>
            <a:r>
              <a:rPr lang="en-US" sz="2400" dirty="0" smtClean="0"/>
              <a:t>IPv6</a:t>
            </a:r>
          </a:p>
          <a:p>
            <a:pPr lvl="2"/>
            <a:r>
              <a:rPr lang="en-US" sz="2400" dirty="0" smtClean="0"/>
              <a:t>SSH </a:t>
            </a:r>
          </a:p>
          <a:p>
            <a:pPr lvl="2"/>
            <a:r>
              <a:rPr lang="en-US" sz="2400" dirty="0" smtClean="0"/>
              <a:t>SSL/TLS</a:t>
            </a:r>
          </a:p>
          <a:p>
            <a:pPr lvl="2"/>
            <a:r>
              <a:rPr lang="en-US" sz="2400" dirty="0" err="1" smtClean="0"/>
              <a:t>IPSec</a:t>
            </a:r>
            <a:r>
              <a:rPr lang="en-US" sz="2400" dirty="0" smtClean="0"/>
              <a:t> </a:t>
            </a:r>
          </a:p>
          <a:p>
            <a:pPr lvl="2"/>
            <a:r>
              <a:rPr lang="en-US" sz="2400" dirty="0" smtClean="0"/>
              <a:t>HTTPS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43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992F630B-24C8-4726-85FB-CF06F2B1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ctr">
              <a:defRPr sz="1800"/>
            </a:lvl1pPr>
          </a:lstStyle>
          <a:p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Please attribute Dr. Jim Alves-Foss and Dr. Jia Song, University of Idaho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Except where otherwise noted, this work is licensed under https://creativecommons.org/licenses/by-nc-sa/4.0/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Not withstanding the non-commercial license terms, non-profit educational institutions are granted a non-exclusive license to adapt and use this material, with attribution.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endParaRPr lang="en-US" dirty="0">
              <a:solidFill>
                <a:srgbClr val="FF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70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2: Network encryption and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143" y="1404894"/>
            <a:ext cx="8099714" cy="4799100"/>
          </a:xfrm>
        </p:spPr>
        <p:txBody>
          <a:bodyPr/>
          <a:lstStyle/>
          <a:p>
            <a:r>
              <a:rPr lang="en-US" dirty="0" smtClean="0"/>
              <a:t>Topics:</a:t>
            </a:r>
          </a:p>
          <a:p>
            <a:pPr lvl="1"/>
            <a:r>
              <a:rPr lang="en-US" dirty="0"/>
              <a:t>Network encryption concepts and tools</a:t>
            </a:r>
          </a:p>
          <a:p>
            <a:pPr lvl="1"/>
            <a:r>
              <a:rPr lang="en-US" dirty="0"/>
              <a:t>Network protocols (IPv4, IPv6, SSH, SSL/TLS, </a:t>
            </a:r>
            <a:r>
              <a:rPr lang="en-US" dirty="0" err="1"/>
              <a:t>IPSec</a:t>
            </a:r>
            <a:r>
              <a:rPr lang="en-US" dirty="0"/>
              <a:t>, HTTPS)</a:t>
            </a:r>
          </a:p>
          <a:p>
            <a:endParaRPr lang="en-US" dirty="0" smtClean="0"/>
          </a:p>
          <a:p>
            <a:r>
              <a:rPr lang="en-US" dirty="0" smtClean="0"/>
              <a:t>Learning Outcomes:</a:t>
            </a:r>
          </a:p>
          <a:p>
            <a:pPr marL="342900" lvl="1" indent="0">
              <a:buNone/>
            </a:pPr>
            <a:r>
              <a:rPr lang="en-US" dirty="0" smtClean="0"/>
              <a:t>Upon completion of this lesson:</a:t>
            </a:r>
          </a:p>
          <a:p>
            <a:pPr lvl="1"/>
            <a:r>
              <a:rPr lang="en-US" dirty="0"/>
              <a:t>Students will be able to know some of the network protocols which have security features built in (such as SSH, SSL/TLS, HTTPS, </a:t>
            </a:r>
            <a:r>
              <a:rPr lang="en-US" dirty="0" err="1"/>
              <a:t>IPSec</a:t>
            </a:r>
            <a:r>
              <a:rPr lang="en-US" dirty="0"/>
              <a:t>).</a:t>
            </a:r>
            <a:endParaRPr lang="en-US" sz="2000" dirty="0"/>
          </a:p>
          <a:p>
            <a:pPr lvl="1"/>
            <a:r>
              <a:rPr lang="en-US" dirty="0"/>
              <a:t>Students will be able to describe network data encryption. 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0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Warm</a:t>
            </a:r>
            <a:r>
              <a:rPr lang="zh-CN" altLang="en-US" dirty="0" smtClean="0"/>
              <a:t> </a:t>
            </a:r>
            <a:r>
              <a:rPr lang="en-US" altLang="zh-CN" dirty="0" smtClean="0"/>
              <a:t>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</a:t>
            </a:r>
            <a:r>
              <a:rPr lang="en-US" dirty="0" smtClean="0"/>
              <a:t>ow </a:t>
            </a:r>
            <a:r>
              <a:rPr lang="en-US" altLang="zh-CN" dirty="0" smtClean="0"/>
              <a:t>does</a:t>
            </a:r>
            <a:r>
              <a:rPr lang="zh-CN" altLang="en-US" dirty="0" smtClean="0"/>
              <a:t> </a:t>
            </a:r>
            <a:r>
              <a:rPr lang="en-US" dirty="0" smtClean="0"/>
              <a:t>data transfer </a:t>
            </a:r>
            <a:r>
              <a:rPr lang="en-US" dirty="0"/>
              <a:t>from software/application, over the network, to the user at the other </a:t>
            </a:r>
            <a:r>
              <a:rPr lang="en-US" dirty="0" smtClean="0"/>
              <a:t>end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its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transferring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4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Encryption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Encryption</a:t>
            </a:r>
          </a:p>
          <a:p>
            <a:pPr lvl="1"/>
            <a:r>
              <a:rPr lang="en-US" altLang="zh-CN" sz="2800" dirty="0"/>
              <a:t>D</a:t>
            </a:r>
            <a:r>
              <a:rPr lang="en-US" sz="2800" dirty="0" smtClean="0"/>
              <a:t>ata are encrypted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right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before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transfer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over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the physical communications link and are decrypted </a:t>
            </a:r>
            <a:r>
              <a:rPr lang="en-US" altLang="zh-CN" sz="2800" dirty="0" smtClean="0"/>
              <a:t>when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they arrive at the destination system. </a:t>
            </a:r>
          </a:p>
          <a:p>
            <a:pPr lvl="1"/>
            <a:r>
              <a:rPr lang="en-US" sz="2800" dirty="0" smtClean="0"/>
              <a:t>Encryption occurs at layer 1 or layer 2 in the OSI model.</a:t>
            </a:r>
          </a:p>
          <a:p>
            <a:pPr lvl="1"/>
            <a:r>
              <a:rPr lang="en-US" sz="2800" dirty="0" smtClean="0"/>
              <a:t>Link encryption protects the message in transit between two computers, but the message is in plaintext inside the hosts.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620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Encryption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End-to-End </a:t>
            </a:r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End-to-end encryption provides security from one end of a transmission to the other. </a:t>
            </a:r>
          </a:p>
          <a:p>
            <a:pPr lvl="1"/>
            <a:r>
              <a:rPr lang="en-US" dirty="0" smtClean="0"/>
              <a:t>The encryption is performed at the highest levels (usually at level 7, sometimes at level 5 or level 6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OSI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en-US" dirty="0" smtClean="0"/>
              <a:t>). </a:t>
            </a:r>
          </a:p>
          <a:p>
            <a:pPr lvl="1"/>
            <a:r>
              <a:rPr lang="en-US" dirty="0" smtClean="0"/>
              <a:t>The encryption can be done by software running on the host computer.</a:t>
            </a:r>
          </a:p>
          <a:p>
            <a:pPr lvl="1"/>
            <a:r>
              <a:rPr lang="en-US" altLang="zh-CN" dirty="0" smtClean="0"/>
              <a:t>Decryption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done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software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3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Encryption vs. End-to-End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Link encryption:</a:t>
            </a:r>
          </a:p>
          <a:p>
            <a:pPr lvl="1"/>
            <a:r>
              <a:rPr lang="en-US" smtClean="0"/>
              <a:t>faster</a:t>
            </a:r>
          </a:p>
          <a:p>
            <a:pPr lvl="1"/>
            <a:r>
              <a:rPr lang="en-US" smtClean="0"/>
              <a:t>easier for the user</a:t>
            </a:r>
          </a:p>
          <a:p>
            <a:pPr lvl="1"/>
            <a:r>
              <a:rPr lang="en-US" smtClean="0"/>
              <a:t>uses fewer keys</a:t>
            </a:r>
          </a:p>
          <a:p>
            <a:r>
              <a:rPr lang="en-US" smtClean="0"/>
              <a:t>End-to-end encryption:</a:t>
            </a:r>
          </a:p>
          <a:p>
            <a:pPr lvl="1"/>
            <a:r>
              <a:rPr lang="en-US" smtClean="0"/>
              <a:t>more flexible</a:t>
            </a:r>
          </a:p>
          <a:p>
            <a:pPr lvl="1"/>
            <a:r>
              <a:rPr lang="en-US" smtClean="0"/>
              <a:t>can be used selectively</a:t>
            </a:r>
          </a:p>
          <a:p>
            <a:pPr lvl="1"/>
            <a:r>
              <a:rPr lang="en-US" smtClean="0"/>
              <a:t>done at the user level</a:t>
            </a:r>
          </a:p>
          <a:p>
            <a:pPr lvl="1"/>
            <a:r>
              <a:rPr lang="en-US" smtClean="0"/>
              <a:t>can be integrated with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Browsers can encrypt data for protection during transmission. </a:t>
            </a:r>
          </a:p>
          <a:p>
            <a:r>
              <a:rPr lang="en-US" dirty="0" smtClean="0"/>
              <a:t>The browser and the server negotiate a common encryption key, so even if an attacker does hijack a session at the TCP or IP protocol level, the attacker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exchange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/>
              <a:t> </a:t>
            </a:r>
            <a:r>
              <a:rPr lang="en-US" altLang="zh-CN" dirty="0" smtClean="0"/>
              <a:t>because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SSH encryption</a:t>
            </a:r>
          </a:p>
          <a:p>
            <a:r>
              <a:rPr lang="en-US" dirty="0" smtClean="0"/>
              <a:t>SSL and TLS encryption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79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Secure Shell (SSH)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developed for UNIX but now available on most Oss</a:t>
            </a:r>
            <a:r>
              <a:rPr lang="en-US" altLang="zh-CN" dirty="0" smtClean="0"/>
              <a:t>.</a:t>
            </a:r>
            <a:endParaRPr lang="en-US" dirty="0" smtClean="0"/>
          </a:p>
          <a:p>
            <a:r>
              <a:rPr lang="en-US" altLang="zh-CN" dirty="0" smtClean="0"/>
              <a:t>SSH</a:t>
            </a:r>
            <a:r>
              <a:rPr lang="zh-CN" altLang="en-US" dirty="0" smtClean="0"/>
              <a:t> </a:t>
            </a:r>
            <a:r>
              <a:rPr lang="en-US" altLang="zh-CN" dirty="0"/>
              <a:t>p</a:t>
            </a:r>
            <a:r>
              <a:rPr lang="en-US" dirty="0" smtClean="0"/>
              <a:t>rovides an authenticated, encrypted path to the shell over the network</a:t>
            </a:r>
            <a:r>
              <a:rPr lang="en-US" altLang="zh-CN" dirty="0" smtClean="0"/>
              <a:t>.</a:t>
            </a:r>
            <a:endParaRPr lang="en-US" dirty="0" smtClean="0"/>
          </a:p>
          <a:p>
            <a:r>
              <a:rPr lang="en-US" dirty="0" smtClean="0"/>
              <a:t>The SSH protocol involves negotiation between local and remote sites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agree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en-US" dirty="0" smtClean="0"/>
              <a:t> encryption algorithm and authentication.</a:t>
            </a:r>
          </a:p>
          <a:p>
            <a:r>
              <a:rPr lang="en-US" altLang="zh-CN" dirty="0" smtClean="0"/>
              <a:t>SSH</a:t>
            </a:r>
            <a:r>
              <a:rPr lang="zh-CN" altLang="en-US" dirty="0" smtClean="0"/>
              <a:t> </a:t>
            </a:r>
            <a:r>
              <a:rPr lang="en-US" altLang="zh-CN" dirty="0"/>
              <a:t>p</a:t>
            </a:r>
            <a:r>
              <a:rPr lang="en-US" dirty="0" smtClean="0"/>
              <a:t>rotects against spoofing attacks and modification of data in communication</a:t>
            </a:r>
            <a:r>
              <a:rPr lang="en-US" altLang="zh-C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84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ARTICULATE_REFERENCE_ID" val="2f45c498-e119-4297-9d9a-a24c8fa82bca"/>
  <p:tag name="ARTICULATE_SLIDE_COUNT" val="13"/>
  <p:tag name="ARTICULATE_META_COURSE_ID" val="48v5BWPvwPx_course_id"/>
  <p:tag name="ARTICULATE_META_NAME" val="jimaf"/>
  <p:tag name="ARTICULATE_META_NAME_SET" val="True"/>
  <p:tag name="ARTICULATE_PROJECT_OPEN" val="1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2165106-k:\cnap\netsec course\lectures\module_0\lesson_1_course_overview.pptx"/>
  <p:tag name="ARTICULATE_PRESENTER_VERSION" val="8"/>
  <p:tag name="ARTICULATE_USED_PAGE_ORIENTATION" val="1"/>
  <p:tag name="ARTICULATE_USED_PAGE_SIZ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NAV_LEVEL" val="1"/>
  <p:tag name="ARTICULATE_TOC_EXPANDED" val="True"/>
  <p:tag name="ARTICULATE_SLIDE_PRESENTER_GUID" val="ee58492c-7408-4409-b5d7-fc69e46ae5b4"/>
  <p:tag name="ARTICULATE_SLIDE_PAUSE" val="1"/>
  <p:tag name="ARTICULATE_HIDE_SLIDE" val="0"/>
  <p:tag name="ARTICULATE_PLAYER_CONTROL_PREVIOUS" val="True"/>
  <p:tag name="ARTICULATE_PLAYER_CONTROL_NEXT" val="True"/>
  <p:tag name="ARTICULATE_USED_LAYOUT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6301</TotalTime>
  <Words>1163</Words>
  <Application>Microsoft Macintosh PowerPoint</Application>
  <PresentationFormat>On-screen Show (4:3)</PresentationFormat>
  <Paragraphs>113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宋体</vt:lpstr>
      <vt:lpstr>Arial</vt:lpstr>
      <vt:lpstr>PP_C5Modules_CC_License_standard</vt:lpstr>
      <vt:lpstr>Model 6 Introduction to Network Security</vt:lpstr>
      <vt:lpstr>Module 6: Introduction to Network Security</vt:lpstr>
      <vt:lpstr>Lesson 2: Network encryption and protocols</vt:lpstr>
      <vt:lpstr>Warm up</vt:lpstr>
      <vt:lpstr>Encryption for network </vt:lpstr>
      <vt:lpstr>Encryption for network (cont.)</vt:lpstr>
      <vt:lpstr>Link Encryption vs. End-to-End Encryption</vt:lpstr>
      <vt:lpstr>Browser Encryption</vt:lpstr>
      <vt:lpstr>Secure Shell (SSH)</vt:lpstr>
      <vt:lpstr>SSL and TLS</vt:lpstr>
      <vt:lpstr>HTTPS (HTTP over SSL)</vt:lpstr>
      <vt:lpstr>Onion Routing</vt:lpstr>
      <vt:lpstr>Onion Routing example</vt:lpstr>
      <vt:lpstr>IP version 4</vt:lpstr>
      <vt:lpstr>IP version 6</vt:lpstr>
      <vt:lpstr>IPSec</vt:lpstr>
      <vt:lpstr>Goals of IPSec</vt:lpstr>
      <vt:lpstr>IPSec modes</vt:lpstr>
      <vt:lpstr>Virtual Private Network </vt:lpstr>
      <vt:lpstr>Summary</vt:lpstr>
      <vt:lpstr> Please attribute Dr. Jim Alves-Foss and Dr. Jia Song, University of Idaho         Except where otherwise noted, this work is licensed under https://creativecommons.org/licenses/by-nc-sa/4.0/  Not withstanding the non-commercial license terms, non-profit educational institutions are granted a non-exclusive license to adapt and use this material, with attribution.  Creative Commons and the double C in a circle are registered trademarks of Creative commons in the United States and other countries. Third party marks and brands are the property of their respective holders. </vt:lpstr>
    </vt:vector>
  </TitlesOfParts>
  <Company>University of California at Davis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Song, Jia (jsong@uidaho.edu)</cp:lastModifiedBy>
  <cp:revision>292</cp:revision>
  <cp:lastPrinted>2016-07-18T16:40:10Z</cp:lastPrinted>
  <dcterms:created xsi:type="dcterms:W3CDTF">2016-07-03T20:12:42Z</dcterms:created>
  <dcterms:modified xsi:type="dcterms:W3CDTF">2018-04-02T05:35:14Z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9EB520D0-E26E-44F0-AF4B-C22652CC9926</vt:lpwstr>
  </property>
  <property fmtid="{D5CDD505-2E9C-101B-9397-08002B2CF9AE}" pid="6" name="ArticulateProjectFull">
    <vt:lpwstr>K:\CNAP\NetSec Course\Lectures\Module_0\Lesson_1_Course_Overview.ppta</vt:lpwstr>
  </property>
</Properties>
</file>