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0"/>
  </p:notesMasterIdLst>
  <p:handoutMasterIdLst>
    <p:handoutMasterId r:id="rId31"/>
  </p:handoutMasterIdLst>
  <p:sldIdLst>
    <p:sldId id="340" r:id="rId2"/>
    <p:sldId id="363" r:id="rId3"/>
    <p:sldId id="364" r:id="rId4"/>
    <p:sldId id="396" r:id="rId5"/>
    <p:sldId id="397" r:id="rId6"/>
    <p:sldId id="370" r:id="rId7"/>
    <p:sldId id="372" r:id="rId8"/>
    <p:sldId id="373" r:id="rId9"/>
    <p:sldId id="374" r:id="rId10"/>
    <p:sldId id="376" r:id="rId11"/>
    <p:sldId id="377" r:id="rId12"/>
    <p:sldId id="378" r:id="rId13"/>
    <p:sldId id="379" r:id="rId14"/>
    <p:sldId id="380" r:id="rId15"/>
    <p:sldId id="381" r:id="rId16"/>
    <p:sldId id="384" r:id="rId17"/>
    <p:sldId id="385" r:id="rId18"/>
    <p:sldId id="386" r:id="rId19"/>
    <p:sldId id="387" r:id="rId20"/>
    <p:sldId id="388" r:id="rId21"/>
    <p:sldId id="389" r:id="rId22"/>
    <p:sldId id="390" r:id="rId23"/>
    <p:sldId id="391" r:id="rId24"/>
    <p:sldId id="392" r:id="rId25"/>
    <p:sldId id="368" r:id="rId26"/>
    <p:sldId id="398" r:id="rId27"/>
    <p:sldId id="399" r:id="rId28"/>
    <p:sldId id="333" r:id="rId29"/>
  </p:sldIdLst>
  <p:sldSz cx="9144000" cy="6858000" type="screen4x3"/>
  <p:notesSz cx="7315200" cy="96012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44" autoAdjust="0"/>
    <p:restoredTop sz="82014" autoAdjust="0"/>
  </p:normalViewPr>
  <p:slideViewPr>
    <p:cSldViewPr snapToGrid="0" snapToObjects="1">
      <p:cViewPr varScale="1">
        <p:scale>
          <a:sx n="93" d="100"/>
          <a:sy n="93" d="100"/>
        </p:scale>
        <p:origin x="208" y="7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D34B2BF-B542-344A-87F7-578F86272ED1}" type="datetimeFigureOut">
              <a:rPr lang="en-US" smtClean="0"/>
              <a:t>3/31/18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FA7B22CA-5894-7146-B2CE-B428DAE459CE}" type="slidenum">
              <a:rPr lang="en-US" smtClean="0"/>
              <a:t>‹#›</a:t>
            </a:fld>
            <a:endParaRPr lang="en-US"/>
          </a:p>
        </p:txBody>
      </p:sp>
    </p:spTree>
    <p:extLst>
      <p:ext uri="{BB962C8B-B14F-4D97-AF65-F5344CB8AC3E}">
        <p14:creationId xmlns:p14="http://schemas.microsoft.com/office/powerpoint/2010/main" val="18096412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96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946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983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smtClean="0"/>
              <a:t>Model 2</a:t>
            </a:r>
            <a:br>
              <a:rPr lang="en-US" sz="2800" smtClean="0"/>
            </a:br>
            <a:r>
              <a:rPr lang="en-US" sz="2800" smtClean="0"/>
              <a:t>Introduction to Cryptography</a:t>
            </a:r>
            <a:endParaRPr lang="en-US" sz="2800"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433989"/>
            <a:ext cx="6858000" cy="1241822"/>
          </a:xfrm>
          <a:prstGeom prst="rect">
            <a:avLst/>
          </a:prstGeom>
        </p:spPr>
        <p:txBody>
          <a:bodyPr/>
          <a:lstStyle/>
          <a:p>
            <a:endParaRPr lang="en-US" dirty="0" smtClean="0"/>
          </a:p>
          <a:p>
            <a:pPr marL="0" indent="0">
              <a:buNone/>
            </a:pPr>
            <a:r>
              <a:rPr lang="en-US" dirty="0" smtClean="0"/>
              <a:t>Lesson 1: Cryptography Overview </a:t>
            </a:r>
            <a:endParaRPr lang="en-US"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1BC21-26CD-4961-B7A3-40E63E654BD6}"/>
              </a:ext>
            </a:extLst>
          </p:cNvPr>
          <p:cNvSpPr>
            <a:spLocks noGrp="1"/>
          </p:cNvSpPr>
          <p:nvPr>
            <p:ph type="title"/>
          </p:nvPr>
        </p:nvSpPr>
        <p:spPr/>
        <p:txBody>
          <a:bodyPr/>
          <a:lstStyle/>
          <a:p>
            <a:r>
              <a:rPr lang="en-US" dirty="0" smtClean="0"/>
              <a:t>Asymmetric encryption (a pair of keys)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C8C16B92-8E9D-44A2-95A0-0A2F0C21743B}"/>
                  </a:ext>
                </a:extLst>
              </p:cNvPr>
              <p:cNvSpPr>
                <a:spLocks noGrp="1"/>
              </p:cNvSpPr>
              <p:nvPr>
                <p:ph idx="1"/>
              </p:nvPr>
            </p:nvSpPr>
            <p:spPr/>
            <p:txBody>
              <a:bodyPr/>
              <a:lstStyle/>
              <a:p>
                <a:r>
                  <a:rPr lang="en-US" sz="2400" b="1" dirty="0" smtClean="0"/>
                  <a:t>Asymmetric Cryptography </a:t>
                </a:r>
                <a:r>
                  <a:rPr lang="en-US" sz="2400" b="1" dirty="0"/>
                  <a:t>(Public </a:t>
                </a:r>
                <a:r>
                  <a:rPr lang="en-US" sz="2400" b="1" dirty="0" smtClean="0"/>
                  <a:t>key cryptography) </a:t>
                </a:r>
                <a:r>
                  <a:rPr lang="en-US" sz="2400" dirty="0" smtClean="0"/>
                  <a:t>- </a:t>
                </a:r>
                <a:r>
                  <a:rPr lang="en-US" sz="2400" dirty="0"/>
                  <a:t>Encryption system that uses a public-private key pair for encryption and/or digital signature. </a:t>
                </a:r>
                <a:endParaRPr lang="en-US" sz="2400" dirty="0" smtClean="0"/>
              </a:p>
              <a:p>
                <a:pPr marL="0" indent="0">
                  <a:buNone/>
                </a:pPr>
                <a14:m>
                  <m:oMathPara xmlns:m="http://schemas.openxmlformats.org/officeDocument/2006/math">
                    <m:oMathParaPr>
                      <m:jc m:val="center"/>
                    </m:oMathParaPr>
                    <m:oMath xmlns:m="http://schemas.openxmlformats.org/officeDocument/2006/math">
                      <m:r>
                        <m:rPr>
                          <m:sty m:val="p"/>
                        </m:rPr>
                        <a:rPr lang="en-US" sz="2400">
                          <a:latin typeface="Cambria Math" charset="0"/>
                        </a:rPr>
                        <m:t>P</m:t>
                      </m:r>
                      <m:r>
                        <a:rPr lang="en-US" sz="2400">
                          <a:latin typeface="Cambria Math" charset="0"/>
                        </a:rPr>
                        <m:t>=</m:t>
                      </m:r>
                      <m:r>
                        <a:rPr lang="en-US" sz="2400">
                          <a:latin typeface="Cambria Math" charset="0"/>
                        </a:rPr>
                        <m:t>𝐷</m:t>
                      </m:r>
                      <m:r>
                        <a:rPr lang="en-US" sz="2400">
                          <a:latin typeface="Cambria Math" charset="0"/>
                        </a:rPr>
                        <m:t>(</m:t>
                      </m:r>
                      <m:sSub>
                        <m:sSubPr>
                          <m:ctrlPr>
                            <a:rPr lang="en-US" sz="2400" i="1">
                              <a:latin typeface="Cambria Math" charset="0"/>
                            </a:rPr>
                          </m:ctrlPr>
                        </m:sSubPr>
                        <m:e>
                          <m:r>
                            <a:rPr lang="en-US" sz="2400">
                              <a:latin typeface="Cambria Math" charset="0"/>
                            </a:rPr>
                            <m:t>𝐾</m:t>
                          </m:r>
                        </m:e>
                        <m:sub>
                          <m:r>
                            <a:rPr lang="en-US" sz="2400">
                              <a:latin typeface="Cambria Math" charset="0"/>
                            </a:rPr>
                            <m:t>𝐷</m:t>
                          </m:r>
                        </m:sub>
                      </m:sSub>
                      <m:r>
                        <a:rPr lang="en-US" sz="2400">
                          <a:latin typeface="Cambria Math" charset="0"/>
                        </a:rPr>
                        <m:t>,</m:t>
                      </m:r>
                      <m:r>
                        <a:rPr lang="en-US" sz="2400">
                          <a:latin typeface="Cambria Math" charset="0"/>
                        </a:rPr>
                        <m:t>𝐸</m:t>
                      </m:r>
                      <m:d>
                        <m:dPr>
                          <m:ctrlPr>
                            <a:rPr lang="en-US" sz="2400" i="1">
                              <a:latin typeface="Cambria Math" charset="0"/>
                            </a:rPr>
                          </m:ctrlPr>
                        </m:dPr>
                        <m:e>
                          <m:sSub>
                            <m:sSubPr>
                              <m:ctrlPr>
                                <a:rPr lang="en-US" sz="2400" i="1">
                                  <a:latin typeface="Cambria Math" charset="0"/>
                                </a:rPr>
                              </m:ctrlPr>
                            </m:sSubPr>
                            <m:e>
                              <m:r>
                                <a:rPr lang="en-US" sz="2400">
                                  <a:latin typeface="Cambria Math" charset="0"/>
                                </a:rPr>
                                <m:t>𝐾</m:t>
                              </m:r>
                            </m:e>
                            <m:sub>
                              <m:r>
                                <a:rPr lang="en-US" sz="2400">
                                  <a:latin typeface="Cambria Math" charset="0"/>
                                </a:rPr>
                                <m:t>𝐸</m:t>
                              </m:r>
                            </m:sub>
                          </m:sSub>
                          <m:r>
                            <a:rPr lang="en-US" sz="2400">
                              <a:latin typeface="Cambria Math" charset="0"/>
                            </a:rPr>
                            <m:t>,</m:t>
                          </m:r>
                          <m:r>
                            <a:rPr lang="en-US" sz="2400">
                              <a:latin typeface="Cambria Math" charset="0"/>
                            </a:rPr>
                            <m:t>𝑃</m:t>
                          </m:r>
                        </m:e>
                      </m:d>
                      <m:r>
                        <a:rPr lang="en-US" sz="2400">
                          <a:latin typeface="Cambria Math" charset="0"/>
                        </a:rPr>
                        <m:t>)</m:t>
                      </m:r>
                    </m:oMath>
                  </m:oMathPara>
                </a14:m>
                <a:endParaRPr lang="en-US" sz="2400" dirty="0"/>
              </a:p>
              <a:p>
                <a:r>
                  <a:rPr lang="en-US" sz="2400" b="1" dirty="0" smtClean="0"/>
                  <a:t>Public key cryptographic algorithm </a:t>
                </a:r>
                <a:r>
                  <a:rPr lang="en-US" sz="2400" dirty="0" smtClean="0"/>
                  <a:t>- A </a:t>
                </a:r>
                <a:r>
                  <a:rPr lang="en-US" sz="2400" dirty="0"/>
                  <a:t>cryptographic algorithm that uses two related keys, a public key and a private key. The two keys have the property that deriving the private key from the public key is computationally infeasible. </a:t>
                </a:r>
                <a:endParaRPr lang="en-US" sz="2400" dirty="0" smtClean="0"/>
              </a:p>
              <a:p>
                <a:r>
                  <a:rPr lang="en-US" sz="2400" b="1" dirty="0" smtClean="0"/>
                  <a:t>Private key </a:t>
                </a:r>
                <a:r>
                  <a:rPr lang="en-US" sz="2400" dirty="0" smtClean="0"/>
                  <a:t>- The </a:t>
                </a:r>
                <a:r>
                  <a:rPr lang="en-US" sz="2400" dirty="0"/>
                  <a:t>secret part of an asymmetric key pair that is typically used to digitally sign or decrypt data</a:t>
                </a:r>
                <a:r>
                  <a:rPr lang="en-US" sz="2400" dirty="0" smtClean="0"/>
                  <a:t>.</a:t>
                </a:r>
              </a:p>
              <a:p>
                <a:r>
                  <a:rPr lang="en-US" sz="2400" b="1" dirty="0" smtClean="0"/>
                  <a:t>Public key </a:t>
                </a:r>
                <a:r>
                  <a:rPr lang="en-US" sz="2400" dirty="0" smtClean="0"/>
                  <a:t>- </a:t>
                </a:r>
                <a:r>
                  <a:rPr lang="en-US" sz="2400" dirty="0"/>
                  <a:t>The public part of an asymmetric key pair that is typically used to verify signatures or encrypt data. </a:t>
                </a:r>
              </a:p>
              <a:p>
                <a:endParaRPr lang="en-US" sz="2400" dirty="0"/>
              </a:p>
            </p:txBody>
          </p:sp>
        </mc:Choice>
        <mc:Fallback>
          <p:sp>
            <p:nvSpPr>
              <p:cNvPr id="3" name="Content Placeholder 2">
                <a:extLst>
                  <a:ext uri="{FF2B5EF4-FFF2-40B4-BE49-F238E27FC236}">
                    <a16:creationId xmlns:a16="http://schemas.microsoft.com/office/drawing/2014/main" xmlns:a14="http://schemas.microsoft.com/office/drawing/2010/main" xmlns="" id="{C8C16B92-8E9D-44A2-95A0-0A2F0C21743B}"/>
                  </a:ext>
                </a:extLst>
              </p:cNvPr>
              <p:cNvSpPr>
                <a:spLocks noGrp="1" noRot="1" noChangeAspect="1" noMove="1" noResize="1" noEditPoints="1" noAdjustHandles="1" noChangeArrowheads="1" noChangeShapeType="1" noTextEdit="1"/>
              </p:cNvSpPr>
              <p:nvPr>
                <p:ph idx="1"/>
              </p:nvPr>
            </p:nvSpPr>
            <p:spPr>
              <a:blipFill rotWithShape="0">
                <a:blip r:embed="rId2"/>
                <a:stretch>
                  <a:fillRect l="-1005" t="-1779" r="-1623"/>
                </a:stretch>
              </a:blipFill>
            </p:spPr>
            <p:txBody>
              <a:bodyPr/>
              <a:lstStyle/>
              <a:p>
                <a:r>
                  <a:rPr lang="en-US">
                    <a:noFill/>
                  </a:rPr>
                  <a:t> </a:t>
                </a:r>
              </a:p>
            </p:txBody>
          </p:sp>
        </mc:Fallback>
      </mc:AlternateContent>
    </p:spTree>
    <p:extLst>
      <p:ext uri="{BB962C8B-B14F-4D97-AF65-F5344CB8AC3E}">
        <p14:creationId xmlns:p14="http://schemas.microsoft.com/office/powerpoint/2010/main" val="144723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D53C0-0E21-4179-9350-5EF37AF3388C}"/>
              </a:ext>
            </a:extLst>
          </p:cNvPr>
          <p:cNvSpPr>
            <a:spLocks noGrp="1"/>
          </p:cNvSpPr>
          <p:nvPr>
            <p:ph type="title"/>
          </p:nvPr>
        </p:nvSpPr>
        <p:spPr/>
        <p:txBody>
          <a:bodyPr/>
          <a:lstStyle/>
          <a:p>
            <a:r>
              <a:rPr lang="en-US" smtClean="0"/>
              <a:t>Block cipher</a:t>
            </a:r>
            <a:endParaRPr lang="en-US" dirty="0"/>
          </a:p>
        </p:txBody>
      </p:sp>
      <p:sp>
        <p:nvSpPr>
          <p:cNvPr id="3" name="Content Placeholder 2">
            <a:extLst>
              <a:ext uri="{FF2B5EF4-FFF2-40B4-BE49-F238E27FC236}">
                <a16:creationId xmlns:a16="http://schemas.microsoft.com/office/drawing/2014/main" xmlns="" id="{EC8A9DF1-52E0-492F-8080-774F855DFC40}"/>
              </a:ext>
            </a:extLst>
          </p:cNvPr>
          <p:cNvSpPr>
            <a:spLocks noGrp="1"/>
          </p:cNvSpPr>
          <p:nvPr>
            <p:ph idx="1"/>
          </p:nvPr>
        </p:nvSpPr>
        <p:spPr/>
        <p:txBody>
          <a:bodyPr/>
          <a:lstStyle/>
          <a:p>
            <a:r>
              <a:rPr lang="en-US" dirty="0" smtClean="0"/>
              <a:t>Block cipher - </a:t>
            </a:r>
            <a:r>
              <a:rPr lang="en-US" dirty="0" smtClean="0"/>
              <a:t>A symmetric key cryptographic algorithm that transforms a block of information at a time using a cryptographic key. </a:t>
            </a:r>
          </a:p>
          <a:p>
            <a:r>
              <a:rPr lang="en-US" dirty="0" smtClean="0"/>
              <a:t>For a block cipher algorithm, the length of the input block is the same as the length of the output block.</a:t>
            </a:r>
          </a:p>
          <a:p>
            <a:pPr eaLnBrk="1" hangingPunct="1"/>
            <a:r>
              <a:rPr lang="en-US" dirty="0"/>
              <a:t>O</a:t>
            </a:r>
            <a:r>
              <a:rPr lang="en-US" dirty="0"/>
              <a:t>ne </a:t>
            </a:r>
            <a:r>
              <a:rPr lang="en-US" dirty="0"/>
              <a:t>block of elements </a:t>
            </a:r>
            <a:r>
              <a:rPr lang="en-US" dirty="0"/>
              <a:t>will be processed at </a:t>
            </a:r>
            <a:r>
              <a:rPr lang="en-US" dirty="0"/>
              <a:t>a time, </a:t>
            </a:r>
            <a:r>
              <a:rPr lang="en-US" dirty="0"/>
              <a:t>an output block will be generated for each input block.</a:t>
            </a:r>
            <a:endParaRPr lang="en-US" dirty="0"/>
          </a:p>
          <a:p>
            <a:endParaRPr lang="en-US" dirty="0"/>
          </a:p>
        </p:txBody>
      </p:sp>
    </p:spTree>
    <p:extLst>
      <p:ext uri="{BB962C8B-B14F-4D97-AF65-F5344CB8AC3E}">
        <p14:creationId xmlns:p14="http://schemas.microsoft.com/office/powerpoint/2010/main" val="13285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A4321-0F21-49B7-B25B-1BDFE1767D5E}"/>
              </a:ext>
            </a:extLst>
          </p:cNvPr>
          <p:cNvSpPr>
            <a:spLocks noGrp="1"/>
          </p:cNvSpPr>
          <p:nvPr>
            <p:ph type="title"/>
          </p:nvPr>
        </p:nvSpPr>
        <p:spPr/>
        <p:txBody>
          <a:bodyPr/>
          <a:lstStyle/>
          <a:p>
            <a:r>
              <a:rPr lang="en-US" dirty="0" smtClean="0"/>
              <a:t>Stream Cipher</a:t>
            </a:r>
            <a:endParaRPr lang="en-US" dirty="0"/>
          </a:p>
        </p:txBody>
      </p:sp>
      <p:sp>
        <p:nvSpPr>
          <p:cNvPr id="3" name="Content Placeholder 2">
            <a:extLst>
              <a:ext uri="{FF2B5EF4-FFF2-40B4-BE49-F238E27FC236}">
                <a16:creationId xmlns:a16="http://schemas.microsoft.com/office/drawing/2014/main" xmlns="" id="{2B48DD85-A4C2-42CB-95A5-EDF04B203BC7}"/>
              </a:ext>
            </a:extLst>
          </p:cNvPr>
          <p:cNvSpPr>
            <a:spLocks noGrp="1"/>
          </p:cNvSpPr>
          <p:nvPr>
            <p:ph idx="1"/>
          </p:nvPr>
        </p:nvSpPr>
        <p:spPr/>
        <p:txBody>
          <a:bodyPr/>
          <a:lstStyle/>
          <a:p>
            <a:r>
              <a:rPr lang="en-US" dirty="0" smtClean="0"/>
              <a:t>Stream cipher</a:t>
            </a:r>
            <a:r>
              <a:rPr lang="en-US" dirty="0" smtClean="0"/>
              <a:t>, each bit or each byte of the data stream is encrypted separately. </a:t>
            </a:r>
          </a:p>
          <a:p>
            <a:pPr eaLnBrk="1" hangingPunct="1"/>
            <a:r>
              <a:rPr lang="en-US" dirty="0"/>
              <a:t>It processes </a:t>
            </a:r>
            <a:r>
              <a:rPr lang="en-US" dirty="0"/>
              <a:t>the input </a:t>
            </a:r>
            <a:r>
              <a:rPr lang="en-US" dirty="0"/>
              <a:t>elements continuously</a:t>
            </a:r>
            <a:r>
              <a:rPr lang="en-US" dirty="0"/>
              <a:t>, producing output one element at a </a:t>
            </a:r>
            <a:r>
              <a:rPr lang="en-US" dirty="0" smtClean="0"/>
              <a:t>time.</a:t>
            </a:r>
            <a:endParaRPr lang="en-US" dirty="0"/>
          </a:p>
          <a:p>
            <a:endParaRPr lang="en-US" dirty="0"/>
          </a:p>
        </p:txBody>
      </p:sp>
    </p:spTree>
    <p:extLst>
      <p:ext uri="{BB962C8B-B14F-4D97-AF65-F5344CB8AC3E}">
        <p14:creationId xmlns:p14="http://schemas.microsoft.com/office/powerpoint/2010/main" val="167635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t>
            </a:r>
            <a:r>
              <a:rPr lang="en-US" dirty="0" smtClean="0"/>
              <a:t>cipher </a:t>
            </a:r>
            <a:r>
              <a:rPr lang="en-US" dirty="0"/>
              <a:t>vs. Block </a:t>
            </a:r>
            <a:r>
              <a:rPr lang="en-US" dirty="0" smtClean="0"/>
              <a:t>cipher</a:t>
            </a:r>
            <a:endParaRPr lang="en-US" dirty="0"/>
          </a:p>
        </p:txBody>
      </p:sp>
      <p:graphicFrame>
        <p:nvGraphicFramePr>
          <p:cNvPr id="3" name="Table 2" title="Stream cipher vs. Block cipher"/>
          <p:cNvGraphicFramePr>
            <a:graphicFrameLocks noGrp="1"/>
          </p:cNvGraphicFramePr>
          <p:nvPr>
            <p:extLst>
              <p:ext uri="{D42A27DB-BD31-4B8C-83A1-F6EECF244321}">
                <p14:modId xmlns:p14="http://schemas.microsoft.com/office/powerpoint/2010/main" val="2045331913"/>
              </p:ext>
            </p:extLst>
          </p:nvPr>
        </p:nvGraphicFramePr>
        <p:xfrm>
          <a:off x="1238862" y="1652639"/>
          <a:ext cx="7276488" cy="3744724"/>
        </p:xfrm>
        <a:graphic>
          <a:graphicData uri="http://schemas.openxmlformats.org/drawingml/2006/table">
            <a:tbl>
              <a:tblPr firstRow="1" bandRow="1">
                <a:tableStyleId>{5C22544A-7EE6-4342-B048-85BDC9FD1C3A}</a:tableStyleId>
              </a:tblPr>
              <a:tblGrid>
                <a:gridCol w="2035280"/>
                <a:gridCol w="2536723"/>
                <a:gridCol w="2704485"/>
              </a:tblGrid>
              <a:tr h="635764">
                <a:tc>
                  <a:txBody>
                    <a:bodyPr/>
                    <a:lstStyle/>
                    <a:p>
                      <a:endParaRPr lang="en-US" sz="2400" dirty="0"/>
                    </a:p>
                  </a:txBody>
                  <a:tcPr/>
                </a:tc>
                <a:tc>
                  <a:txBody>
                    <a:bodyPr/>
                    <a:lstStyle/>
                    <a:p>
                      <a:r>
                        <a:rPr lang="en-US" sz="2400" dirty="0" smtClean="0"/>
                        <a:t>Advantages</a:t>
                      </a:r>
                      <a:endParaRPr lang="en-US" sz="2400" dirty="0"/>
                    </a:p>
                  </a:txBody>
                  <a:tcPr/>
                </a:tc>
                <a:tc>
                  <a:txBody>
                    <a:bodyPr/>
                    <a:lstStyle/>
                    <a:p>
                      <a:r>
                        <a:rPr lang="en-US" sz="2400" dirty="0" smtClean="0"/>
                        <a:t>Disadvantages</a:t>
                      </a:r>
                      <a:endParaRPr lang="en-US" sz="2400" dirty="0"/>
                    </a:p>
                  </a:txBody>
                  <a:tcPr/>
                </a:tc>
              </a:tr>
              <a:tr h="121491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Block cipher</a:t>
                      </a:r>
                    </a:p>
                    <a:p>
                      <a:endParaRPr lang="en-US" sz="2400" dirty="0"/>
                    </a:p>
                  </a:txBody>
                  <a:tcPr/>
                </a:tc>
                <a:tc>
                  <a:txBody>
                    <a:bodyPr/>
                    <a:lstStyle/>
                    <a:p>
                      <a:pPr marL="342900" indent="-342900">
                        <a:buFont typeface="Arial" charset="0"/>
                        <a:buChar char="•"/>
                      </a:pPr>
                      <a:r>
                        <a:rPr lang="en-US" sz="2400" dirty="0" smtClean="0"/>
                        <a:t>High diffusion</a:t>
                      </a:r>
                    </a:p>
                    <a:p>
                      <a:pPr marL="342900" indent="-342900">
                        <a:buFont typeface="Arial" charset="0"/>
                        <a:buChar char="•"/>
                      </a:pPr>
                      <a:r>
                        <a:rPr lang="en-US" sz="2400" dirty="0" smtClean="0"/>
                        <a:t>Insertions</a:t>
                      </a:r>
                      <a:r>
                        <a:rPr lang="en-US" sz="2400" baseline="0" dirty="0" smtClean="0"/>
                        <a:t> have low impact</a:t>
                      </a:r>
                      <a:endParaRPr lang="en-US" sz="2400" dirty="0"/>
                    </a:p>
                  </a:txBody>
                  <a:tcPr/>
                </a:tc>
                <a:tc>
                  <a:txBody>
                    <a:bodyPr/>
                    <a:lstStyle/>
                    <a:p>
                      <a:pPr marL="342900" indent="-342900">
                        <a:buFont typeface="Arial" charset="0"/>
                        <a:buChar char="•"/>
                      </a:pPr>
                      <a:r>
                        <a:rPr lang="en-US" sz="2400" dirty="0" smtClean="0"/>
                        <a:t>Slower than</a:t>
                      </a:r>
                      <a:r>
                        <a:rPr lang="en-US" sz="2400" baseline="0" dirty="0" smtClean="0"/>
                        <a:t> stream cipher</a:t>
                      </a:r>
                    </a:p>
                    <a:p>
                      <a:pPr marL="342900" indent="-342900">
                        <a:buFont typeface="Arial" charset="0"/>
                        <a:buChar char="•"/>
                      </a:pPr>
                      <a:r>
                        <a:rPr lang="en-US" sz="2400" baseline="0" dirty="0" smtClean="0"/>
                        <a:t>Padding needed</a:t>
                      </a:r>
                    </a:p>
                    <a:p>
                      <a:pPr marL="342900" indent="-342900">
                        <a:buFont typeface="Arial" charset="0"/>
                        <a:buChar char="•"/>
                      </a:pPr>
                      <a:r>
                        <a:rPr lang="en-US" sz="2400" baseline="0" dirty="0" smtClean="0"/>
                        <a:t>High error propagation</a:t>
                      </a:r>
                      <a:endParaRPr lang="en-US" sz="2400" dirty="0"/>
                    </a:p>
                  </a:txBody>
                  <a:tcPr/>
                </a:tc>
              </a:tr>
              <a:tr h="862201">
                <a:tc>
                  <a:txBody>
                    <a:bodyPr/>
                    <a:lstStyle/>
                    <a:p>
                      <a:r>
                        <a:rPr lang="en-US" sz="2400" dirty="0" smtClean="0"/>
                        <a:t>Stream </a:t>
                      </a:r>
                      <a:r>
                        <a:rPr lang="en-US" sz="2400" dirty="0" smtClean="0"/>
                        <a:t>cipher</a:t>
                      </a:r>
                      <a:endParaRPr lang="en-US" sz="2400" dirty="0"/>
                    </a:p>
                  </a:txBody>
                  <a:tcPr/>
                </a:tc>
                <a:tc>
                  <a:txBody>
                    <a:bodyPr/>
                    <a:lstStyle/>
                    <a:p>
                      <a:pPr marL="342900" indent="-342900">
                        <a:buFont typeface="Arial" charset="0"/>
                        <a:buChar char="•"/>
                      </a:pPr>
                      <a:r>
                        <a:rPr lang="en-US" sz="2400" dirty="0" smtClean="0"/>
                        <a:t>Fast</a:t>
                      </a:r>
                    </a:p>
                    <a:p>
                      <a:pPr marL="342900" indent="-342900">
                        <a:buFont typeface="Arial" charset="0"/>
                        <a:buChar char="•"/>
                      </a:pPr>
                      <a:r>
                        <a:rPr lang="en-US" sz="2400" dirty="0" smtClean="0"/>
                        <a:t>Low</a:t>
                      </a:r>
                      <a:r>
                        <a:rPr lang="en-US" sz="2400" baseline="0" dirty="0" smtClean="0"/>
                        <a:t> error propagation</a:t>
                      </a:r>
                      <a:endParaRPr lang="en-US" sz="2400" dirty="0"/>
                    </a:p>
                  </a:txBody>
                  <a:tcPr/>
                </a:tc>
                <a:tc>
                  <a:txBody>
                    <a:bodyPr/>
                    <a:lstStyle/>
                    <a:p>
                      <a:pPr marL="342900" indent="-342900">
                        <a:buFont typeface="Arial" charset="0"/>
                        <a:buChar char="•"/>
                      </a:pPr>
                      <a:r>
                        <a:rPr lang="en-US" sz="2400" dirty="0" smtClean="0"/>
                        <a:t>Low</a:t>
                      </a:r>
                      <a:r>
                        <a:rPr lang="en-US" sz="2400" baseline="0" dirty="0" smtClean="0"/>
                        <a:t> diffusion</a:t>
                      </a:r>
                    </a:p>
                    <a:p>
                      <a:pPr marL="342900" indent="-342900">
                        <a:buFont typeface="Arial" charset="0"/>
                        <a:buChar char="•"/>
                      </a:pPr>
                      <a:r>
                        <a:rPr lang="en-US" sz="2400" baseline="0" dirty="0" smtClean="0"/>
                        <a:t>Susceptibility to insertions</a:t>
                      </a:r>
                      <a:endParaRPr lang="en-US" sz="2400" dirty="0"/>
                    </a:p>
                  </a:txBody>
                  <a:tcPr/>
                </a:tc>
              </a:tr>
            </a:tbl>
          </a:graphicData>
        </a:graphic>
      </p:graphicFrame>
    </p:spTree>
    <p:extLst>
      <p:ext uri="{BB962C8B-B14F-4D97-AF65-F5344CB8AC3E}">
        <p14:creationId xmlns:p14="http://schemas.microsoft.com/office/powerpoint/2010/main" val="170052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02F04-5D80-4207-92E1-2D3E2C92213C}"/>
              </a:ext>
            </a:extLst>
          </p:cNvPr>
          <p:cNvSpPr>
            <a:spLocks noGrp="1"/>
          </p:cNvSpPr>
          <p:nvPr>
            <p:ph type="title"/>
          </p:nvPr>
        </p:nvSpPr>
        <p:spPr/>
        <p:txBody>
          <a:bodyPr/>
          <a:lstStyle/>
          <a:p>
            <a:r>
              <a:rPr lang="en-US" smtClean="0"/>
              <a:t>Transposition Cipher</a:t>
            </a:r>
            <a:endParaRPr lang="en-US" dirty="0"/>
          </a:p>
        </p:txBody>
      </p:sp>
      <p:sp>
        <p:nvSpPr>
          <p:cNvPr id="3" name="Content Placeholder 2">
            <a:extLst>
              <a:ext uri="{FF2B5EF4-FFF2-40B4-BE49-F238E27FC236}">
                <a16:creationId xmlns:a16="http://schemas.microsoft.com/office/drawing/2014/main" xmlns="" id="{7A7DE6E2-CC17-4EF9-BFD6-469F0741DC20}"/>
              </a:ext>
            </a:extLst>
          </p:cNvPr>
          <p:cNvSpPr>
            <a:spLocks noGrp="1"/>
          </p:cNvSpPr>
          <p:nvPr>
            <p:ph idx="1"/>
          </p:nvPr>
        </p:nvSpPr>
        <p:spPr/>
        <p:txBody>
          <a:bodyPr/>
          <a:lstStyle/>
          <a:p>
            <a:r>
              <a:rPr lang="en-US" altLang="en-US" dirty="0" smtClean="0"/>
              <a:t>Transposition cipher: Rearrange letters in plaintext to produce </a:t>
            </a:r>
            <a:r>
              <a:rPr lang="en-US" altLang="en-US" dirty="0" err="1" smtClean="0"/>
              <a:t>ciphertext</a:t>
            </a:r>
            <a:r>
              <a:rPr lang="en-US" altLang="en-US" dirty="0" smtClean="0"/>
              <a:t>.</a:t>
            </a:r>
          </a:p>
          <a:p>
            <a:r>
              <a:rPr lang="en-US" altLang="en-US" dirty="0" smtClean="0"/>
              <a:t>Example (Rail fence cipher): </a:t>
            </a:r>
          </a:p>
          <a:p>
            <a:pPr marL="342900" lvl="1" indent="0">
              <a:buNone/>
            </a:pPr>
            <a:r>
              <a:rPr lang="en-US" altLang="en-US" dirty="0" smtClean="0"/>
              <a:t>Plaintext is HELLO WORLD</a:t>
            </a:r>
          </a:p>
          <a:p>
            <a:pPr marL="342900" lvl="1" indent="0">
              <a:buNone/>
            </a:pPr>
            <a:r>
              <a:rPr lang="en-US" altLang="en-US" dirty="0" smtClean="0"/>
              <a:t>Rearrange as</a:t>
            </a:r>
          </a:p>
          <a:p>
            <a:pPr marL="342900" lvl="1" indent="0">
              <a:buNone/>
            </a:pPr>
            <a:r>
              <a:rPr lang="en-US" altLang="en-US" dirty="0" smtClean="0"/>
              <a:t>				HLOOL</a:t>
            </a:r>
          </a:p>
          <a:p>
            <a:pPr marL="342900" lvl="1" indent="0">
              <a:buNone/>
            </a:pPr>
            <a:r>
              <a:rPr lang="en-US" altLang="en-US" dirty="0" smtClean="0"/>
              <a:t>				ELWRD</a:t>
            </a:r>
          </a:p>
          <a:p>
            <a:pPr lvl="1"/>
            <a:endParaRPr lang="en-US" altLang="en-US" dirty="0" smtClean="0"/>
          </a:p>
          <a:p>
            <a:pPr marL="342900" lvl="1" indent="0">
              <a:buNone/>
            </a:pPr>
            <a:r>
              <a:rPr lang="en-US" altLang="en-US" dirty="0" err="1" smtClean="0"/>
              <a:t>Ciphertext</a:t>
            </a:r>
            <a:r>
              <a:rPr lang="en-US" altLang="en-US" dirty="0" smtClean="0"/>
              <a:t> is HLOOL ELWRD</a:t>
            </a:r>
          </a:p>
          <a:p>
            <a:r>
              <a:rPr lang="en-US" dirty="0" smtClean="0"/>
              <a:t>Letters stay the same, but the order is all mixed up.</a:t>
            </a:r>
            <a:endParaRPr lang="en-US" dirty="0"/>
          </a:p>
        </p:txBody>
      </p:sp>
    </p:spTree>
    <p:extLst>
      <p:ext uri="{BB962C8B-B14F-4D97-AF65-F5344CB8AC3E}">
        <p14:creationId xmlns:p14="http://schemas.microsoft.com/office/powerpoint/2010/main" val="19384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EB705-4F3F-4E82-B5A6-3FAC5A6B8C4F}"/>
              </a:ext>
            </a:extLst>
          </p:cNvPr>
          <p:cNvSpPr>
            <a:spLocks noGrp="1"/>
          </p:cNvSpPr>
          <p:nvPr>
            <p:ph type="title"/>
          </p:nvPr>
        </p:nvSpPr>
        <p:spPr/>
        <p:txBody>
          <a:bodyPr/>
          <a:lstStyle/>
          <a:p>
            <a:r>
              <a:rPr lang="en-US" dirty="0" smtClean="0"/>
              <a:t>Transposition Cipher cont.</a:t>
            </a:r>
            <a:endParaRPr lang="en-US" dirty="0"/>
          </a:p>
        </p:txBody>
      </p:sp>
      <p:sp>
        <p:nvSpPr>
          <p:cNvPr id="3" name="Content Placeholder 2">
            <a:extLst>
              <a:ext uri="{FF2B5EF4-FFF2-40B4-BE49-F238E27FC236}">
                <a16:creationId xmlns:a16="http://schemas.microsoft.com/office/drawing/2014/main" xmlns="" id="{BE6719A3-FEB7-4FD8-ACEE-23C38C7BB711}"/>
              </a:ext>
            </a:extLst>
          </p:cNvPr>
          <p:cNvSpPr>
            <a:spLocks noGrp="1"/>
          </p:cNvSpPr>
          <p:nvPr>
            <p:ph idx="1"/>
          </p:nvPr>
        </p:nvSpPr>
        <p:spPr/>
        <p:txBody>
          <a:bodyPr/>
          <a:lstStyle/>
          <a:p>
            <a:r>
              <a:rPr lang="en-US" dirty="0" smtClean="0"/>
              <a:t>Example:</a:t>
            </a:r>
          </a:p>
          <a:p>
            <a:r>
              <a:rPr lang="en-US" dirty="0" smtClean="0"/>
              <a:t>Plaintext: troops heading </a:t>
            </a:r>
            <a:r>
              <a:rPr lang="en-US" dirty="0" smtClean="0"/>
              <a:t>east</a:t>
            </a:r>
            <a:r>
              <a:rPr lang="en-US" dirty="0" smtClean="0"/>
              <a:t> need more supplies. send more people to </a:t>
            </a:r>
            <a:r>
              <a:rPr lang="en-US" dirty="0" smtClean="0"/>
              <a:t>help</a:t>
            </a:r>
            <a:endParaRPr lang="en-US" dirty="0" smtClean="0"/>
          </a:p>
          <a:p>
            <a:endParaRPr lang="en-US" dirty="0" smtClean="0"/>
          </a:p>
          <a:p>
            <a:endParaRPr lang="en-US" dirty="0" smtClean="0"/>
          </a:p>
          <a:p>
            <a:endParaRPr lang="en-US" dirty="0" smtClean="0"/>
          </a:p>
          <a:p>
            <a:endParaRPr lang="en-US" dirty="0"/>
          </a:p>
          <a:p>
            <a:endParaRPr lang="en-US" dirty="0" smtClean="0"/>
          </a:p>
          <a:p>
            <a:r>
              <a:rPr lang="en-US" dirty="0" err="1" smtClean="0"/>
              <a:t>Ciphertext</a:t>
            </a:r>
            <a:r>
              <a:rPr lang="en-US" dirty="0" smtClean="0"/>
              <a:t>: </a:t>
            </a:r>
            <a:r>
              <a:rPr lang="en-US" dirty="0" err="1" smtClean="0"/>
              <a:t>tidie</a:t>
            </a:r>
            <a:r>
              <a:rPr lang="en-US" dirty="0" smtClean="0"/>
              <a:t> </a:t>
            </a:r>
            <a:r>
              <a:rPr lang="en-US" dirty="0" err="1" smtClean="0"/>
              <a:t>e</a:t>
            </a:r>
            <a:r>
              <a:rPr lang="en-US" dirty="0" err="1" smtClean="0"/>
              <a:t>rnme</a:t>
            </a:r>
            <a:r>
              <a:rPr lang="en-US" dirty="0" smtClean="0"/>
              <a:t> </a:t>
            </a:r>
            <a:r>
              <a:rPr lang="en-US" dirty="0" err="1" smtClean="0"/>
              <a:t>plogo</a:t>
            </a:r>
            <a:r>
              <a:rPr lang="en-US" dirty="0" smtClean="0"/>
              <a:t> </a:t>
            </a:r>
            <a:r>
              <a:rPr lang="en-US" dirty="0" err="1" smtClean="0"/>
              <a:t>sepoe</a:t>
            </a:r>
            <a:r>
              <a:rPr lang="en-US" dirty="0" smtClean="0"/>
              <a:t> </a:t>
            </a:r>
            <a:r>
              <a:rPr lang="en-US" dirty="0" err="1" smtClean="0"/>
              <a:t>rsopa</a:t>
            </a:r>
            <a:r>
              <a:rPr lang="en-US" dirty="0" smtClean="0"/>
              <a:t>  </a:t>
            </a:r>
            <a:r>
              <a:rPr lang="en-US" dirty="0" err="1" smtClean="0"/>
              <a:t>eepss</a:t>
            </a:r>
            <a:r>
              <a:rPr lang="en-US" dirty="0" smtClean="0"/>
              <a:t> </a:t>
            </a:r>
            <a:r>
              <a:rPr lang="en-US" dirty="0" err="1" smtClean="0"/>
              <a:t>snlht</a:t>
            </a:r>
            <a:r>
              <a:rPr lang="en-US" dirty="0" smtClean="0"/>
              <a:t> </a:t>
            </a:r>
            <a:r>
              <a:rPr lang="en-US" dirty="0" err="1" smtClean="0"/>
              <a:t>udeen</a:t>
            </a:r>
            <a:r>
              <a:rPr lang="en-US" dirty="0" smtClean="0"/>
              <a:t> </a:t>
            </a:r>
            <a:r>
              <a:rPr lang="en-US" dirty="0" err="1" smtClean="0"/>
              <a:t>pmtae</a:t>
            </a:r>
            <a:r>
              <a:rPr lang="en-US" dirty="0" smtClean="0"/>
              <a:t> </a:t>
            </a:r>
            <a:r>
              <a:rPr lang="en-US" dirty="0" err="1" smtClean="0"/>
              <a:t>poode</a:t>
            </a:r>
            <a:r>
              <a:rPr lang="en-US" dirty="0" smtClean="0"/>
              <a:t> </a:t>
            </a:r>
            <a:r>
              <a:rPr lang="en-US" dirty="0" err="1" smtClean="0"/>
              <a:t>lrh</a:t>
            </a:r>
            <a:endParaRPr lang="en-US" dirty="0"/>
          </a:p>
        </p:txBody>
      </p:sp>
      <p:graphicFrame>
        <p:nvGraphicFramePr>
          <p:cNvPr id="6" name="Table 5" title="Plaintext table">
            <a:extLst>
              <a:ext uri="{FF2B5EF4-FFF2-40B4-BE49-F238E27FC236}">
                <a16:creationId xmlns:a16="http://schemas.microsoft.com/office/drawing/2014/main" xmlns="" id="{E59772D2-706D-4640-AB85-3C4BBA4EB534}"/>
              </a:ext>
            </a:extLst>
          </p:cNvPr>
          <p:cNvGraphicFramePr>
            <a:graphicFrameLocks noGrp="1"/>
          </p:cNvGraphicFramePr>
          <p:nvPr>
            <p:extLst>
              <p:ext uri="{D42A27DB-BD31-4B8C-83A1-F6EECF244321}">
                <p14:modId xmlns:p14="http://schemas.microsoft.com/office/powerpoint/2010/main" val="1380115690"/>
              </p:ext>
            </p:extLst>
          </p:nvPr>
        </p:nvGraphicFramePr>
        <p:xfrm>
          <a:off x="1624408" y="2797738"/>
          <a:ext cx="3653450" cy="2240280"/>
        </p:xfrm>
        <a:graphic>
          <a:graphicData uri="http://schemas.openxmlformats.org/drawingml/2006/table">
            <a:tbl>
              <a:tblPr firstRow="1" bandRow="1">
                <a:tableStyleId>{0505E3EF-67EA-436B-97B2-0124C06EBD24}</a:tableStyleId>
              </a:tblPr>
              <a:tblGrid>
                <a:gridCol w="365345">
                  <a:extLst>
                    <a:ext uri="{9D8B030D-6E8A-4147-A177-3AD203B41FA5}">
                      <a16:colId xmlns:a16="http://schemas.microsoft.com/office/drawing/2014/main" xmlns="" val="3637892095"/>
                    </a:ext>
                  </a:extLst>
                </a:gridCol>
                <a:gridCol w="365345">
                  <a:extLst>
                    <a:ext uri="{9D8B030D-6E8A-4147-A177-3AD203B41FA5}">
                      <a16:colId xmlns:a16="http://schemas.microsoft.com/office/drawing/2014/main" xmlns="" val="3490136778"/>
                    </a:ext>
                  </a:extLst>
                </a:gridCol>
                <a:gridCol w="365345">
                  <a:extLst>
                    <a:ext uri="{9D8B030D-6E8A-4147-A177-3AD203B41FA5}">
                      <a16:colId xmlns:a16="http://schemas.microsoft.com/office/drawing/2014/main" xmlns="" val="2049845943"/>
                    </a:ext>
                  </a:extLst>
                </a:gridCol>
                <a:gridCol w="365345">
                  <a:extLst>
                    <a:ext uri="{9D8B030D-6E8A-4147-A177-3AD203B41FA5}">
                      <a16:colId xmlns:a16="http://schemas.microsoft.com/office/drawing/2014/main" xmlns="" val="1636246869"/>
                    </a:ext>
                  </a:extLst>
                </a:gridCol>
                <a:gridCol w="365345">
                  <a:extLst>
                    <a:ext uri="{9D8B030D-6E8A-4147-A177-3AD203B41FA5}">
                      <a16:colId xmlns:a16="http://schemas.microsoft.com/office/drawing/2014/main" xmlns="" val="3963510027"/>
                    </a:ext>
                  </a:extLst>
                </a:gridCol>
                <a:gridCol w="365345">
                  <a:extLst>
                    <a:ext uri="{9D8B030D-6E8A-4147-A177-3AD203B41FA5}">
                      <a16:colId xmlns:a16="http://schemas.microsoft.com/office/drawing/2014/main" xmlns="" val="1063405023"/>
                    </a:ext>
                  </a:extLst>
                </a:gridCol>
                <a:gridCol w="365345">
                  <a:extLst>
                    <a:ext uri="{9D8B030D-6E8A-4147-A177-3AD203B41FA5}">
                      <a16:colId xmlns:a16="http://schemas.microsoft.com/office/drawing/2014/main" xmlns="" val="282131237"/>
                    </a:ext>
                  </a:extLst>
                </a:gridCol>
                <a:gridCol w="365345">
                  <a:extLst>
                    <a:ext uri="{9D8B030D-6E8A-4147-A177-3AD203B41FA5}">
                      <a16:colId xmlns:a16="http://schemas.microsoft.com/office/drawing/2014/main" xmlns="" val="2448844444"/>
                    </a:ext>
                  </a:extLst>
                </a:gridCol>
                <a:gridCol w="365345">
                  <a:extLst>
                    <a:ext uri="{9D8B030D-6E8A-4147-A177-3AD203B41FA5}">
                      <a16:colId xmlns:a16="http://schemas.microsoft.com/office/drawing/2014/main" xmlns="" val="1604923736"/>
                    </a:ext>
                  </a:extLst>
                </a:gridCol>
                <a:gridCol w="365345">
                  <a:extLst>
                    <a:ext uri="{9D8B030D-6E8A-4147-A177-3AD203B41FA5}">
                      <a16:colId xmlns:a16="http://schemas.microsoft.com/office/drawing/2014/main" xmlns="" val="3140763612"/>
                    </a:ext>
                  </a:extLst>
                </a:gridCol>
              </a:tblGrid>
              <a:tr h="304984">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r</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h</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a</a:t>
                      </a:r>
                    </a:p>
                  </a:txBody>
                  <a:tcPr marL="68580" marR="68580" marT="34290" marB="34290"/>
                </a:tc>
                <a:tc>
                  <a:txBody>
                    <a:bodyPr/>
                    <a:lstStyle/>
                    <a:p>
                      <a:pPr algn="ctr"/>
                      <a:r>
                        <a:rPr lang="en-US" sz="2000" b="1" dirty="0">
                          <a:latin typeface="+mj-lt"/>
                        </a:rPr>
                        <a:t>d</a:t>
                      </a:r>
                    </a:p>
                  </a:txBody>
                  <a:tcPr marL="68580" marR="68580" marT="34290" marB="34290"/>
                </a:tc>
                <a:extLst>
                  <a:ext uri="{0D108BD9-81ED-4DB2-BD59-A6C34878D82A}">
                    <a16:rowId xmlns:a16="http://schemas.microsoft.com/office/drawing/2014/main" xmlns="" val="2995235944"/>
                  </a:ext>
                </a:extLst>
              </a:tr>
              <a:tr h="304984">
                <a:tc>
                  <a:txBody>
                    <a:bodyPr/>
                    <a:lstStyle/>
                    <a:p>
                      <a:pPr algn="ctr"/>
                      <a:r>
                        <a:rPr lang="en-US" sz="2000" b="1" dirty="0" err="1">
                          <a:latin typeface="+mj-lt"/>
                        </a:rPr>
                        <a:t>i</a:t>
                      </a:r>
                      <a:endParaRPr lang="en-US" sz="2000" b="1" dirty="0">
                        <a:latin typeface="+mj-lt"/>
                      </a:endParaRP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g</a:t>
                      </a:r>
                    </a:p>
                  </a:txBody>
                  <a:tcPr marL="68580" marR="68580" marT="34290" marB="34290"/>
                </a:tc>
                <a:tc>
                  <a:txBody>
                    <a:bodyPr/>
                    <a:lstStyle/>
                    <a:p>
                      <a:pPr algn="ctr"/>
                      <a:r>
                        <a:rPr lang="en-US" sz="2000" b="1" dirty="0">
                          <a:latin typeface="+mj-lt"/>
                        </a:rPr>
                        <a:t>e</a:t>
                      </a:r>
                      <a:endParaRPr lang="en-US" sz="2000" b="1" dirty="0">
                        <a:latin typeface="+mj-lt"/>
                      </a:endParaRPr>
                    </a:p>
                  </a:txBody>
                  <a:tcPr marL="68580" marR="68580" marT="34290" marB="34290"/>
                </a:tc>
                <a:tc>
                  <a:txBody>
                    <a:bodyPr/>
                    <a:lstStyle/>
                    <a:p>
                      <a:pPr algn="ctr"/>
                      <a:r>
                        <a:rPr lang="en-US" sz="2000" b="1" dirty="0">
                          <a:latin typeface="+mj-lt"/>
                        </a:rPr>
                        <a:t>a</a:t>
                      </a:r>
                      <a:endParaRPr lang="en-US" sz="2000" b="1" dirty="0">
                        <a:latin typeface="+mj-lt"/>
                      </a:endParaRP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e</a:t>
                      </a:r>
                    </a:p>
                  </a:txBody>
                  <a:tcPr marL="68580" marR="68580" marT="34290" marB="34290"/>
                </a:tc>
                <a:extLst>
                  <a:ext uri="{0D108BD9-81ED-4DB2-BD59-A6C34878D82A}">
                    <a16:rowId xmlns:a16="http://schemas.microsoft.com/office/drawing/2014/main" xmlns="" val="2146286947"/>
                  </a:ext>
                </a:extLst>
              </a:tr>
              <a:tr h="304984">
                <a:tc>
                  <a:txBody>
                    <a:bodyPr/>
                    <a:lstStyle/>
                    <a:p>
                      <a:pPr algn="ctr"/>
                      <a:r>
                        <a:rPr lang="en-US" sz="2000" b="1" dirty="0">
                          <a:latin typeface="+mj-lt"/>
                        </a:rPr>
                        <a:t>d</a:t>
                      </a:r>
                    </a:p>
                  </a:txBody>
                  <a:tcPr marL="68580" marR="68580" marT="34290" marB="34290"/>
                </a:tc>
                <a:tc>
                  <a:txBody>
                    <a:bodyPr/>
                    <a:lstStyle/>
                    <a:p>
                      <a:pPr algn="ctr"/>
                      <a:r>
                        <a:rPr lang="en-US" sz="2000" b="1" dirty="0">
                          <a:latin typeface="+mj-lt"/>
                        </a:rPr>
                        <a:t>m</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r</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u</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l</a:t>
                      </a:r>
                    </a:p>
                  </a:txBody>
                  <a:tcPr marL="68580" marR="68580" marT="34290" marB="34290"/>
                </a:tc>
                <a:extLst>
                  <a:ext uri="{0D108BD9-81ED-4DB2-BD59-A6C34878D82A}">
                    <a16:rowId xmlns:a16="http://schemas.microsoft.com/office/drawing/2014/main" xmlns="" val="1037191930"/>
                  </a:ext>
                </a:extLst>
              </a:tr>
              <a:tr h="304984">
                <a:tc>
                  <a:txBody>
                    <a:bodyPr/>
                    <a:lstStyle/>
                    <a:p>
                      <a:pPr algn="ctr"/>
                      <a:r>
                        <a:rPr lang="en-US" sz="2000" b="1" dirty="0" err="1">
                          <a:latin typeface="+mj-lt"/>
                        </a:rPr>
                        <a:t>i</a:t>
                      </a:r>
                      <a:endParaRPr lang="en-US" sz="2000" b="1" dirty="0">
                        <a:latin typeface="+mj-lt"/>
                      </a:endParaRP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d</a:t>
                      </a:r>
                    </a:p>
                  </a:txBody>
                  <a:tcPr marL="68580" marR="68580" marT="34290" marB="34290"/>
                </a:tc>
                <a:tc>
                  <a:txBody>
                    <a:bodyPr/>
                    <a:lstStyle/>
                    <a:p>
                      <a:pPr algn="ctr"/>
                      <a:r>
                        <a:rPr lang="en-US" sz="2000" b="1" dirty="0">
                          <a:latin typeface="+mj-lt"/>
                        </a:rPr>
                        <a:t>m</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r</a:t>
                      </a:r>
                    </a:p>
                  </a:txBody>
                  <a:tcPr marL="68580" marR="68580" marT="34290" marB="34290"/>
                </a:tc>
                <a:extLst>
                  <a:ext uri="{0D108BD9-81ED-4DB2-BD59-A6C34878D82A}">
                    <a16:rowId xmlns:a16="http://schemas.microsoft.com/office/drawing/2014/main" xmlns="" val="3624942504"/>
                  </a:ext>
                </a:extLst>
              </a:tr>
              <a:tr h="304984">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l</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h</a:t>
                      </a:r>
                      <a:endParaRPr lang="en-US" sz="2000" b="1" dirty="0">
                        <a:latin typeface="+mj-lt"/>
                      </a:endParaRPr>
                    </a:p>
                  </a:txBody>
                  <a:tcPr marL="68580" marR="68580" marT="34290" marB="34290"/>
                </a:tc>
                <a:extLst>
                  <a:ext uri="{0D108BD9-81ED-4DB2-BD59-A6C34878D82A}">
                    <a16:rowId xmlns:a16="http://schemas.microsoft.com/office/drawing/2014/main" xmlns="" val="2656263583"/>
                  </a:ext>
                </a:extLst>
              </a:tr>
              <a:tr h="304984">
                <a:tc>
                  <a:txBody>
                    <a:bodyPr/>
                    <a:lstStyle/>
                    <a:p>
                      <a:pPr algn="ctr"/>
                      <a:r>
                        <a:rPr lang="en-US" sz="2000" b="1" dirty="0" err="1">
                          <a:latin typeface="+mj-lt"/>
                        </a:rPr>
                        <a:t>e</a:t>
                      </a:r>
                      <a:endParaRPr lang="en-US" sz="2000" b="1" dirty="0">
                        <a:latin typeface="+mj-lt"/>
                      </a:endParaRPr>
                    </a:p>
                  </a:txBody>
                  <a:tcPr marL="68580" marR="68580" marT="34290" marB="34290"/>
                </a:tc>
                <a:tc>
                  <a:txBody>
                    <a:bodyPr/>
                    <a:lstStyle/>
                    <a:p>
                      <a:pPr algn="ctr"/>
                      <a:r>
                        <a:rPr lang="en-US" sz="2000" b="1" dirty="0">
                          <a:latin typeface="+mj-lt"/>
                        </a:rPr>
                        <a:t>l</a:t>
                      </a:r>
                      <a:endParaRPr lang="en-US" sz="2000" b="1" dirty="0">
                        <a:latin typeface="+mj-lt"/>
                      </a:endParaRPr>
                    </a:p>
                  </a:txBody>
                  <a:tcPr marL="68580" marR="68580" marT="34290" marB="34290"/>
                </a:tc>
                <a:tc>
                  <a:txBody>
                    <a:bodyPr/>
                    <a:lstStyle/>
                    <a:p>
                      <a:pPr algn="ctr"/>
                      <a:r>
                        <a:rPr lang="en-US" sz="2000" b="1" dirty="0" smtClean="0">
                          <a:latin typeface="+mj-lt"/>
                        </a:rPr>
                        <a:t>p</a:t>
                      </a:r>
                      <a:endParaRPr lang="en-US" sz="2000" b="1" dirty="0">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dirty="0">
                        <a:latin typeface="+mj-lt"/>
                      </a:endParaRPr>
                    </a:p>
                  </a:txBody>
                  <a:tcPr marL="68580" marR="68580" marT="34290" marB="34290"/>
                </a:tc>
                <a:extLst>
                  <a:ext uri="{0D108BD9-81ED-4DB2-BD59-A6C34878D82A}">
                    <a16:rowId xmlns:a16="http://schemas.microsoft.com/office/drawing/2014/main" xmlns="" val="1275603011"/>
                  </a:ext>
                </a:extLst>
              </a:tr>
            </a:tbl>
          </a:graphicData>
        </a:graphic>
      </p:graphicFrame>
    </p:spTree>
    <p:extLst>
      <p:ext uri="{BB962C8B-B14F-4D97-AF65-F5344CB8AC3E}">
        <p14:creationId xmlns:p14="http://schemas.microsoft.com/office/powerpoint/2010/main" val="49160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Row Transposition Cipher</a:t>
            </a:r>
            <a:endParaRPr lang="en-US" dirty="0"/>
          </a:p>
        </p:txBody>
      </p:sp>
      <p:sp>
        <p:nvSpPr>
          <p:cNvPr id="3" name="Content Placeholder 2"/>
          <p:cNvSpPr>
            <a:spLocks noGrp="1"/>
          </p:cNvSpPr>
          <p:nvPr>
            <p:ph idx="1"/>
          </p:nvPr>
        </p:nvSpPr>
        <p:spPr/>
        <p:txBody>
          <a:bodyPr/>
          <a:lstStyle/>
          <a:p>
            <a:r>
              <a:rPr lang="en-US" dirty="0" smtClean="0"/>
              <a:t>Row Transposition Ciphers: Write letters in rows, reorder the columns according to the key before reading off.</a:t>
            </a:r>
          </a:p>
          <a:p>
            <a:r>
              <a:rPr lang="en-US" dirty="0" smtClean="0"/>
              <a:t>Key: 4312567 </a:t>
            </a:r>
          </a:p>
          <a:p>
            <a:pPr marL="342900" lvl="1" indent="0">
              <a:buNone/>
            </a:pPr>
            <a:r>
              <a:rPr lang="en-US" dirty="0" smtClean="0"/>
              <a:t>Column Out  4 3 1 2  5 6  7 </a:t>
            </a:r>
          </a:p>
          <a:p>
            <a:pPr marL="342900" lvl="1" indent="0">
              <a:buNone/>
            </a:pPr>
            <a:r>
              <a:rPr lang="en-US" dirty="0" smtClean="0"/>
              <a:t>                       a  t  t  a c  k  p </a:t>
            </a:r>
          </a:p>
          <a:p>
            <a:pPr marL="342900" lvl="1" indent="0">
              <a:buNone/>
            </a:pPr>
            <a:r>
              <a:rPr lang="en-US" dirty="0" smtClean="0"/>
              <a:t>                       o  s  t  p o n e</a:t>
            </a:r>
          </a:p>
          <a:p>
            <a:pPr marL="342900" lvl="1" indent="0">
              <a:buNone/>
            </a:pPr>
            <a:r>
              <a:rPr lang="en-US" dirty="0" smtClean="0"/>
              <a:t>                       d  u n  t  </a:t>
            </a:r>
            <a:r>
              <a:rPr lang="en-US" dirty="0" err="1" smtClean="0"/>
              <a:t>i</a:t>
            </a:r>
            <a:r>
              <a:rPr lang="en-US" dirty="0" smtClean="0"/>
              <a:t>  l  t </a:t>
            </a:r>
          </a:p>
          <a:p>
            <a:pPr marL="342900" lvl="1" indent="0">
              <a:buNone/>
            </a:pPr>
            <a:r>
              <a:rPr lang="en-US" dirty="0" smtClean="0"/>
              <a:t>                       w o a m  x y z </a:t>
            </a:r>
          </a:p>
          <a:p>
            <a:r>
              <a:rPr lang="en-US" dirty="0" err="1" smtClean="0"/>
              <a:t>Ciphertext</a:t>
            </a:r>
            <a:r>
              <a:rPr lang="en-US" dirty="0" smtClean="0"/>
              <a:t>: TTNAAPTMTSUOAODWCOIXKNLYPETZ </a:t>
            </a:r>
            <a:endParaRPr lang="en-US" dirty="0"/>
          </a:p>
        </p:txBody>
      </p:sp>
    </p:spTree>
    <p:extLst>
      <p:ext uri="{BB962C8B-B14F-4D97-AF65-F5344CB8AC3E}">
        <p14:creationId xmlns:p14="http://schemas.microsoft.com/office/powerpoint/2010/main" val="197544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D42DF3-CD18-4DE5-929C-FD96EBBA995D}"/>
              </a:ext>
            </a:extLst>
          </p:cNvPr>
          <p:cNvSpPr>
            <a:spLocks noGrp="1"/>
          </p:cNvSpPr>
          <p:nvPr>
            <p:ph type="title"/>
          </p:nvPr>
        </p:nvSpPr>
        <p:spPr/>
        <p:txBody>
          <a:bodyPr/>
          <a:lstStyle/>
          <a:p>
            <a:r>
              <a:rPr lang="en-US" smtClean="0"/>
              <a:t>Substitution Cipher</a:t>
            </a:r>
            <a:endParaRPr lang="en-US" dirty="0"/>
          </a:p>
        </p:txBody>
      </p:sp>
      <p:sp>
        <p:nvSpPr>
          <p:cNvPr id="3" name="Content Placeholder 2">
            <a:extLst>
              <a:ext uri="{FF2B5EF4-FFF2-40B4-BE49-F238E27FC236}">
                <a16:creationId xmlns:a16="http://schemas.microsoft.com/office/drawing/2014/main" xmlns="" id="{B1461FBD-989E-49D5-B457-C99C771AB133}"/>
              </a:ext>
            </a:extLst>
          </p:cNvPr>
          <p:cNvSpPr>
            <a:spLocks noGrp="1"/>
          </p:cNvSpPr>
          <p:nvPr>
            <p:ph idx="1"/>
          </p:nvPr>
        </p:nvSpPr>
        <p:spPr/>
        <p:txBody>
          <a:bodyPr/>
          <a:lstStyle/>
          <a:p>
            <a:r>
              <a:rPr lang="en-US" altLang="en-US" dirty="0" smtClean="0"/>
              <a:t>Change characters in plaintext to produce </a:t>
            </a:r>
            <a:r>
              <a:rPr lang="en-US" altLang="en-US" dirty="0" err="1" smtClean="0"/>
              <a:t>ciphertext</a:t>
            </a:r>
            <a:endParaRPr lang="en-US" altLang="en-US" dirty="0" smtClean="0"/>
          </a:p>
          <a:p>
            <a:r>
              <a:rPr lang="en-US" altLang="en-US" dirty="0" smtClean="0"/>
              <a:t>First recorded use of Substitution Cipher is </a:t>
            </a:r>
            <a:r>
              <a:rPr lang="en-US" altLang="en-US" dirty="0" err="1" smtClean="0"/>
              <a:t>Ceasar</a:t>
            </a:r>
            <a:r>
              <a:rPr lang="en-US" altLang="en-US" dirty="0" smtClean="0"/>
              <a:t> cipher.</a:t>
            </a:r>
          </a:p>
          <a:p>
            <a:pPr lvl="1"/>
            <a:r>
              <a:rPr lang="en-US" altLang="en-US" dirty="0" smtClean="0"/>
              <a:t>Plaintext is HELLO WORLD</a:t>
            </a:r>
          </a:p>
          <a:p>
            <a:pPr lvl="1"/>
            <a:r>
              <a:rPr lang="en-US" altLang="en-US" dirty="0" smtClean="0"/>
              <a:t>Change each letter to the third letter following it (A to D, X to A, Y to B, Z to C)</a:t>
            </a:r>
          </a:p>
          <a:p>
            <a:pPr lvl="2"/>
            <a:r>
              <a:rPr lang="en-US" altLang="en-US" dirty="0" smtClean="0"/>
              <a:t>Key is 3, usually written as letter ‘D’</a:t>
            </a:r>
          </a:p>
          <a:p>
            <a:pPr lvl="1"/>
            <a:r>
              <a:rPr lang="en-US" altLang="en-US" dirty="0" err="1" smtClean="0"/>
              <a:t>Ciphertext</a:t>
            </a:r>
            <a:r>
              <a:rPr lang="en-US" altLang="en-US" dirty="0" smtClean="0"/>
              <a:t> is KHOOR ZRUOG</a:t>
            </a:r>
          </a:p>
          <a:p>
            <a:endParaRPr lang="en-US" dirty="0"/>
          </a:p>
        </p:txBody>
      </p:sp>
    </p:spTree>
    <p:extLst>
      <p:ext uri="{BB962C8B-B14F-4D97-AF65-F5344CB8AC3E}">
        <p14:creationId xmlns:p14="http://schemas.microsoft.com/office/powerpoint/2010/main" val="124644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3F212-82CD-4B56-AC78-1238D362DD8E}"/>
              </a:ext>
            </a:extLst>
          </p:cNvPr>
          <p:cNvSpPr>
            <a:spLocks noGrp="1"/>
          </p:cNvSpPr>
          <p:nvPr>
            <p:ph type="title"/>
          </p:nvPr>
        </p:nvSpPr>
        <p:spPr/>
        <p:txBody>
          <a:bodyPr/>
          <a:lstStyle/>
          <a:p>
            <a:r>
              <a:rPr lang="en-US" smtClean="0"/>
              <a:t>Ceaser Cipher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FCB6AC1B-4F46-4C49-8421-AA5588009ADE}"/>
                  </a:ext>
                </a:extLst>
              </p:cNvPr>
              <p:cNvSpPr>
                <a:spLocks noGrp="1"/>
              </p:cNvSpPr>
              <p:nvPr>
                <p:ph idx="1"/>
              </p:nvPr>
            </p:nvSpPr>
            <p:spPr/>
            <p:txBody>
              <a:bodyPr/>
              <a:lstStyle/>
              <a:p>
                <a:r>
                  <a:rPr lang="en-US" dirty="0" smtClean="0"/>
                  <a:t>Encode</a:t>
                </a:r>
              </a:p>
              <a:p>
                <a:endParaRPr lang="en-US" dirty="0"/>
              </a:p>
              <a:p>
                <a:endParaRPr lang="en-US" dirty="0"/>
              </a:p>
              <a:p>
                <a:endParaRPr lang="en-US" dirty="0"/>
              </a:p>
              <a:p>
                <a:endParaRPr lang="en-US" dirty="0"/>
              </a:p>
              <a:p>
                <a:endParaRPr lang="en-US" dirty="0"/>
              </a:p>
              <a:p>
                <a:r>
                  <a:rPr lang="en-US" dirty="0"/>
                  <a:t>Key is 3 (A -&gt; D, L -&gt; O, X -&gt; A, Z -&gt; C)</a:t>
                </a:r>
              </a:p>
              <a:p>
                <a14:m>
                  <m:oMath xmlns:m="http://schemas.openxmlformats.org/officeDocument/2006/math">
                    <m:r>
                      <a:rPr lang="en-US" smtClean="0"/>
                      <m:t>𝐶𝑖</m:t>
                    </m:r>
                    <m:r>
                      <a:rPr lang="en-US" smtClean="0"/>
                      <m:t>=</m:t>
                    </m:r>
                    <m:r>
                      <a:rPr lang="en-US" smtClean="0"/>
                      <m:t>𝐸</m:t>
                    </m:r>
                    <m:d>
                      <m:dPr>
                        <m:ctrlPr>
                          <a:rPr lang="en-US" smtClean="0"/>
                        </m:ctrlPr>
                      </m:dPr>
                      <m:e>
                        <m:r>
                          <a:rPr lang="en-US" smtClean="0"/>
                          <m:t>𝑝𝑖</m:t>
                        </m:r>
                      </m:e>
                    </m:d>
                    <m:r>
                      <a:rPr lang="en-US" smtClean="0"/>
                      <m:t>=</m:t>
                    </m:r>
                    <m:d>
                      <m:dPr>
                        <m:ctrlPr>
                          <a:rPr lang="en-US" smtClean="0"/>
                        </m:ctrlPr>
                      </m:dPr>
                      <m:e>
                        <m:r>
                          <a:rPr lang="en-US" smtClean="0"/>
                          <m:t>𝑝𝑖</m:t>
                        </m:r>
                        <m:r>
                          <a:rPr lang="en-US" smtClean="0"/>
                          <m:t>+3</m:t>
                        </m:r>
                      </m:e>
                    </m:d>
                    <m:r>
                      <a:rPr lang="en-US" smtClean="0"/>
                      <m:t> </m:t>
                    </m:r>
                    <m:r>
                      <a:rPr lang="en-US" smtClean="0"/>
                      <m:t>𝑚𝑜𝑑</m:t>
                    </m:r>
                    <m:r>
                      <a:rPr lang="en-US" smtClean="0"/>
                      <m:t> 26</m:t>
                    </m:r>
                  </m:oMath>
                </a14:m>
                <a:endParaRPr lang="en-US" dirty="0"/>
              </a:p>
              <a:p>
                <a:r>
                  <a:rPr lang="en-US" dirty="0"/>
                  <a:t>Y + 3 = B       (24 + 3) mod 26 = 1</a:t>
                </a:r>
              </a:p>
              <a:p>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FCB6AC1B-4F46-4C49-8421-AA5588009ADE}"/>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graphicFrame>
        <p:nvGraphicFramePr>
          <p:cNvPr id="4"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556304111"/>
              </p:ext>
            </p:extLst>
          </p:nvPr>
        </p:nvGraphicFramePr>
        <p:xfrm>
          <a:off x="874240" y="2027330"/>
          <a:ext cx="7276701" cy="2057400"/>
        </p:xfrm>
        <a:graphic>
          <a:graphicData uri="http://schemas.openxmlformats.org/drawingml/2006/table">
            <a:tbl>
              <a:tblPr firstRow="1" bandRow="1">
                <a:tableStyleId>{E8B1032C-EA38-4F05-BA0D-38AFFFC7BED3}</a:tableStyleId>
              </a:tblPr>
              <a:tblGrid>
                <a:gridCol w="922964">
                  <a:extLst>
                    <a:ext uri="{9D8B030D-6E8A-4147-A177-3AD203B41FA5}">
                      <a16:colId xmlns:a16="http://schemas.microsoft.com/office/drawing/2014/main" xmlns="" val="3636808494"/>
                    </a:ext>
                  </a:extLst>
                </a:gridCol>
                <a:gridCol w="621531">
                  <a:extLst>
                    <a:ext uri="{9D8B030D-6E8A-4147-A177-3AD203B41FA5}">
                      <a16:colId xmlns:a16="http://schemas.microsoft.com/office/drawing/2014/main" xmlns="" val="3462040187"/>
                    </a:ext>
                  </a:extLst>
                </a:gridCol>
                <a:gridCol w="638516">
                  <a:extLst>
                    <a:ext uri="{9D8B030D-6E8A-4147-A177-3AD203B41FA5}">
                      <a16:colId xmlns:a16="http://schemas.microsoft.com/office/drawing/2014/main" xmlns="" val="2288223094"/>
                    </a:ext>
                  </a:extLst>
                </a:gridCol>
                <a:gridCol w="727670">
                  <a:extLst>
                    <a:ext uri="{9D8B030D-6E8A-4147-A177-3AD203B41FA5}">
                      <a16:colId xmlns:a16="http://schemas.microsoft.com/office/drawing/2014/main" xmlns="" val="3852134344"/>
                    </a:ext>
                  </a:extLst>
                </a:gridCol>
                <a:gridCol w="727670">
                  <a:extLst>
                    <a:ext uri="{9D8B030D-6E8A-4147-A177-3AD203B41FA5}">
                      <a16:colId xmlns:a16="http://schemas.microsoft.com/office/drawing/2014/main" xmlns="" val="3891390626"/>
                    </a:ext>
                  </a:extLst>
                </a:gridCol>
                <a:gridCol w="727670">
                  <a:extLst>
                    <a:ext uri="{9D8B030D-6E8A-4147-A177-3AD203B41FA5}">
                      <a16:colId xmlns:a16="http://schemas.microsoft.com/office/drawing/2014/main" xmlns="" val="3538745628"/>
                    </a:ext>
                  </a:extLst>
                </a:gridCol>
                <a:gridCol w="727670">
                  <a:extLst>
                    <a:ext uri="{9D8B030D-6E8A-4147-A177-3AD203B41FA5}">
                      <a16:colId xmlns:a16="http://schemas.microsoft.com/office/drawing/2014/main" xmlns="" val="2896087975"/>
                    </a:ext>
                  </a:extLst>
                </a:gridCol>
                <a:gridCol w="727670">
                  <a:extLst>
                    <a:ext uri="{9D8B030D-6E8A-4147-A177-3AD203B41FA5}">
                      <a16:colId xmlns:a16="http://schemas.microsoft.com/office/drawing/2014/main" xmlns="" val="1472760441"/>
                    </a:ext>
                  </a:extLst>
                </a:gridCol>
                <a:gridCol w="727670">
                  <a:extLst>
                    <a:ext uri="{9D8B030D-6E8A-4147-A177-3AD203B41FA5}">
                      <a16:colId xmlns:a16="http://schemas.microsoft.com/office/drawing/2014/main" xmlns="" val="1372163404"/>
                    </a:ext>
                  </a:extLst>
                </a:gridCol>
                <a:gridCol w="727670">
                  <a:extLst>
                    <a:ext uri="{9D8B030D-6E8A-4147-A177-3AD203B41FA5}">
                      <a16:colId xmlns:a16="http://schemas.microsoft.com/office/drawing/2014/main" xmlns="" val="1111038328"/>
                    </a:ext>
                  </a:extLst>
                </a:gridCol>
              </a:tblGrid>
              <a:tr h="278130">
                <a:tc>
                  <a:txBody>
                    <a:bodyPr/>
                    <a:lstStyle/>
                    <a:p>
                      <a:r>
                        <a:rPr lang="en-US" sz="1800" dirty="0"/>
                        <a:t>LETTER</a:t>
                      </a:r>
                    </a:p>
                  </a:txBody>
                  <a:tcPr marL="68580" marR="68580" marT="34290" marB="34290"/>
                </a:tc>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r>
                        <a:rPr lang="en-US" sz="1800" dirty="0"/>
                        <a:t>CODE</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r>
                        <a:rPr lang="en-US" sz="1800" dirty="0"/>
                        <a:t>LETTER</a:t>
                      </a:r>
                    </a:p>
                  </a:txBody>
                  <a:tcPr marL="68580" marR="68580" marT="34290" marB="34290"/>
                </a:tc>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r>
                        <a:rPr lang="en-US" sz="1800" dirty="0"/>
                        <a:t>CODE</a:t>
                      </a:r>
                    </a:p>
                  </a:txBody>
                  <a:tcPr marL="68580" marR="68580" marT="34290" marB="34290"/>
                </a:tc>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r>
                        <a:rPr lang="en-US" sz="1800" dirty="0"/>
                        <a:t>LETTER</a:t>
                      </a:r>
                    </a:p>
                  </a:txBody>
                  <a:tcPr marL="68580" marR="68580" marT="34290" marB="34290"/>
                </a:tc>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r>
                        <a:rPr lang="en-US" sz="1800" dirty="0"/>
                        <a:t>CODE</a:t>
                      </a:r>
                    </a:p>
                  </a:txBody>
                  <a:tcPr marL="68580" marR="68580" marT="34290" marB="34290"/>
                </a:tc>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30884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8133F-7762-4811-87CB-51009CB364FE}"/>
              </a:ext>
            </a:extLst>
          </p:cNvPr>
          <p:cNvSpPr>
            <a:spLocks noGrp="1"/>
          </p:cNvSpPr>
          <p:nvPr>
            <p:ph type="title"/>
          </p:nvPr>
        </p:nvSpPr>
        <p:spPr/>
        <p:txBody>
          <a:bodyPr/>
          <a:lstStyle/>
          <a:p>
            <a:r>
              <a:rPr lang="en-US" smtClean="0"/>
              <a:t>Exercise 2</a:t>
            </a:r>
            <a:endParaRPr lang="en-US" dirty="0"/>
          </a:p>
        </p:txBody>
      </p:sp>
      <p:sp>
        <p:nvSpPr>
          <p:cNvPr id="3" name="Content Placeholder 2">
            <a:extLst>
              <a:ext uri="{FF2B5EF4-FFF2-40B4-BE49-F238E27FC236}">
                <a16:creationId xmlns:a16="http://schemas.microsoft.com/office/drawing/2014/main" xmlns="" id="{5210CB14-CD1E-4849-B51E-338A8EC8222E}"/>
              </a:ext>
            </a:extLst>
          </p:cNvPr>
          <p:cNvSpPr>
            <a:spLocks noGrp="1"/>
          </p:cNvSpPr>
          <p:nvPr>
            <p:ph idx="1"/>
          </p:nvPr>
        </p:nvSpPr>
        <p:spPr/>
        <p:txBody>
          <a:bodyPr/>
          <a:lstStyle/>
          <a:p>
            <a:r>
              <a:rPr lang="en-US" smtClean="0"/>
              <a:t>Ciphertext:</a:t>
            </a:r>
          </a:p>
          <a:p>
            <a:r>
              <a:rPr lang="en-US" smtClean="0"/>
              <a:t>LEWLJAPUN  ADV  OVTLDVYR  HZZPNUTLUAZ  AOPZ  DLLR</a:t>
            </a:r>
          </a:p>
          <a:p>
            <a:endParaRPr lang="en-US" smtClean="0"/>
          </a:p>
          <a:p>
            <a:r>
              <a:rPr lang="en-US" smtClean="0"/>
              <a:t>Hint: Character Frequency</a:t>
            </a:r>
            <a:endParaRPr lang="en-US" dirty="0"/>
          </a:p>
        </p:txBody>
      </p:sp>
      <p:graphicFrame>
        <p:nvGraphicFramePr>
          <p:cNvPr id="4"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449585455"/>
              </p:ext>
            </p:extLst>
          </p:nvPr>
        </p:nvGraphicFramePr>
        <p:xfrm>
          <a:off x="873191" y="3790371"/>
          <a:ext cx="7023900" cy="1874520"/>
        </p:xfrm>
        <a:graphic>
          <a:graphicData uri="http://schemas.openxmlformats.org/drawingml/2006/table">
            <a:tbl>
              <a:tblPr firstRow="1" bandRow="1">
                <a:tableStyleId>{E8B1032C-EA38-4F05-BA0D-38AFFFC7BED3}</a:tableStyleId>
              </a:tblPr>
              <a:tblGrid>
                <a:gridCol w="817064">
                  <a:extLst>
                    <a:ext uri="{9D8B030D-6E8A-4147-A177-3AD203B41FA5}">
                      <a16:colId xmlns:a16="http://schemas.microsoft.com/office/drawing/2014/main" xmlns="" val="3636808494"/>
                    </a:ext>
                  </a:extLst>
                </a:gridCol>
                <a:gridCol w="587716">
                  <a:extLst>
                    <a:ext uri="{9D8B030D-6E8A-4147-A177-3AD203B41FA5}">
                      <a16:colId xmlns:a16="http://schemas.microsoft.com/office/drawing/2014/main" xmlns="" val="3462040187"/>
                    </a:ext>
                  </a:extLst>
                </a:gridCol>
                <a:gridCol w="702390">
                  <a:extLst>
                    <a:ext uri="{9D8B030D-6E8A-4147-A177-3AD203B41FA5}">
                      <a16:colId xmlns:a16="http://schemas.microsoft.com/office/drawing/2014/main" xmlns="" val="2288223094"/>
                    </a:ext>
                  </a:extLst>
                </a:gridCol>
                <a:gridCol w="702390">
                  <a:extLst>
                    <a:ext uri="{9D8B030D-6E8A-4147-A177-3AD203B41FA5}">
                      <a16:colId xmlns:a16="http://schemas.microsoft.com/office/drawing/2014/main" xmlns="" val="3852134344"/>
                    </a:ext>
                  </a:extLst>
                </a:gridCol>
                <a:gridCol w="702390">
                  <a:extLst>
                    <a:ext uri="{9D8B030D-6E8A-4147-A177-3AD203B41FA5}">
                      <a16:colId xmlns:a16="http://schemas.microsoft.com/office/drawing/2014/main" xmlns="" val="3891390626"/>
                    </a:ext>
                  </a:extLst>
                </a:gridCol>
                <a:gridCol w="702390">
                  <a:extLst>
                    <a:ext uri="{9D8B030D-6E8A-4147-A177-3AD203B41FA5}">
                      <a16:colId xmlns:a16="http://schemas.microsoft.com/office/drawing/2014/main" xmlns="" val="3538745628"/>
                    </a:ext>
                  </a:extLst>
                </a:gridCol>
                <a:gridCol w="702390">
                  <a:extLst>
                    <a:ext uri="{9D8B030D-6E8A-4147-A177-3AD203B41FA5}">
                      <a16:colId xmlns:a16="http://schemas.microsoft.com/office/drawing/2014/main" xmlns="" val="2896087975"/>
                    </a:ext>
                  </a:extLst>
                </a:gridCol>
                <a:gridCol w="702390">
                  <a:extLst>
                    <a:ext uri="{9D8B030D-6E8A-4147-A177-3AD203B41FA5}">
                      <a16:colId xmlns:a16="http://schemas.microsoft.com/office/drawing/2014/main" xmlns="" val="1472760441"/>
                    </a:ext>
                  </a:extLst>
                </a:gridCol>
                <a:gridCol w="702390">
                  <a:extLst>
                    <a:ext uri="{9D8B030D-6E8A-4147-A177-3AD203B41FA5}">
                      <a16:colId xmlns:a16="http://schemas.microsoft.com/office/drawing/2014/main" xmlns="" val="1372163404"/>
                    </a:ext>
                  </a:extLst>
                </a:gridCol>
                <a:gridCol w="702390">
                  <a:extLst>
                    <a:ext uri="{9D8B030D-6E8A-4147-A177-3AD203B41FA5}">
                      <a16:colId xmlns:a16="http://schemas.microsoft.com/office/drawing/2014/main" xmlns="" val="1111038328"/>
                    </a:ext>
                  </a:extLst>
                </a:gridCol>
              </a:tblGrid>
              <a:tr h="278130">
                <a:tc>
                  <a:txBody>
                    <a:bodyPr/>
                    <a:lstStyle/>
                    <a:p>
                      <a:r>
                        <a:rPr lang="en-US" sz="1600" dirty="0"/>
                        <a:t>LETTER</a:t>
                      </a:r>
                    </a:p>
                  </a:txBody>
                  <a:tcPr marL="68580" marR="68580" marT="34290" marB="34290"/>
                </a:tc>
                <a:tc>
                  <a:txBody>
                    <a:bodyPr/>
                    <a:lstStyle/>
                    <a:p>
                      <a:pPr algn="ctr"/>
                      <a:r>
                        <a:rPr lang="en-US" sz="1600" dirty="0"/>
                        <a:t>A</a:t>
                      </a:r>
                    </a:p>
                  </a:txBody>
                  <a:tcPr marL="68580" marR="68580" marT="34290" marB="34290"/>
                </a:tc>
                <a:tc>
                  <a:txBody>
                    <a:bodyPr/>
                    <a:lstStyle/>
                    <a:p>
                      <a:pPr algn="ctr"/>
                      <a:r>
                        <a:rPr lang="en-US" sz="1600" dirty="0"/>
                        <a:t>B</a:t>
                      </a:r>
                    </a:p>
                  </a:txBody>
                  <a:tcPr marL="68580" marR="68580" marT="34290" marB="34290"/>
                </a:tc>
                <a:tc>
                  <a:txBody>
                    <a:bodyPr/>
                    <a:lstStyle/>
                    <a:p>
                      <a:pPr algn="ctr"/>
                      <a:r>
                        <a:rPr lang="en-US" sz="1600" dirty="0"/>
                        <a:t>C</a:t>
                      </a:r>
                    </a:p>
                  </a:txBody>
                  <a:tcPr marL="68580" marR="68580" marT="34290" marB="34290"/>
                </a:tc>
                <a:tc>
                  <a:txBody>
                    <a:bodyPr/>
                    <a:lstStyle/>
                    <a:p>
                      <a:pPr algn="ctr"/>
                      <a:r>
                        <a:rPr lang="en-US" sz="1600" dirty="0"/>
                        <a:t>D</a:t>
                      </a:r>
                    </a:p>
                  </a:txBody>
                  <a:tcPr marL="68580" marR="68580" marT="34290" marB="34290"/>
                </a:tc>
                <a:tc>
                  <a:txBody>
                    <a:bodyPr/>
                    <a:lstStyle/>
                    <a:p>
                      <a:pPr algn="ctr"/>
                      <a:r>
                        <a:rPr lang="en-US" sz="1600" dirty="0"/>
                        <a:t>E</a:t>
                      </a:r>
                    </a:p>
                  </a:txBody>
                  <a:tcPr marL="68580" marR="68580" marT="34290" marB="34290"/>
                </a:tc>
                <a:tc>
                  <a:txBody>
                    <a:bodyPr/>
                    <a:lstStyle/>
                    <a:p>
                      <a:pPr algn="ctr"/>
                      <a:r>
                        <a:rPr lang="en-US" sz="1600" dirty="0"/>
                        <a:t>F</a:t>
                      </a:r>
                    </a:p>
                  </a:txBody>
                  <a:tcPr marL="68580" marR="68580" marT="34290" marB="34290"/>
                </a:tc>
                <a:tc>
                  <a:txBody>
                    <a:bodyPr/>
                    <a:lstStyle/>
                    <a:p>
                      <a:pPr algn="ctr"/>
                      <a:r>
                        <a:rPr lang="en-US" sz="1600" dirty="0"/>
                        <a:t>G</a:t>
                      </a:r>
                    </a:p>
                  </a:txBody>
                  <a:tcPr marL="68580" marR="68580" marT="34290" marB="34290"/>
                </a:tc>
                <a:tc>
                  <a:txBody>
                    <a:bodyPr/>
                    <a:lstStyle/>
                    <a:p>
                      <a:pPr algn="ctr"/>
                      <a:r>
                        <a:rPr lang="en-US" sz="1600" dirty="0"/>
                        <a:t>H</a:t>
                      </a:r>
                    </a:p>
                  </a:txBody>
                  <a:tcPr marL="68580" marR="68580" marT="34290" marB="34290"/>
                </a:tc>
                <a:tc>
                  <a:txBody>
                    <a:bodyPr/>
                    <a:lstStyle/>
                    <a:p>
                      <a:pPr algn="ctr"/>
                      <a:r>
                        <a:rPr lang="en-US" sz="1600" dirty="0"/>
                        <a:t>I</a:t>
                      </a:r>
                    </a:p>
                  </a:txBody>
                  <a:tcPr marL="68580" marR="68580" marT="34290" marB="34290"/>
                </a:tc>
                <a:extLst>
                  <a:ext uri="{0D108BD9-81ED-4DB2-BD59-A6C34878D82A}">
                    <a16:rowId xmlns:a16="http://schemas.microsoft.com/office/drawing/2014/main" xmlns="" val="869857019"/>
                  </a:ext>
                </a:extLst>
              </a:tr>
              <a:tr h="278130">
                <a:tc>
                  <a:txBody>
                    <a:bodyPr/>
                    <a:lstStyle/>
                    <a:p>
                      <a:r>
                        <a:rPr lang="en-US" sz="1600" dirty="0"/>
                        <a:t>CODE</a:t>
                      </a:r>
                    </a:p>
                  </a:txBody>
                  <a:tcPr marL="68580" marR="68580" marT="34290" marB="34290"/>
                </a:tc>
                <a:tc>
                  <a:txBody>
                    <a:bodyPr/>
                    <a:lstStyle/>
                    <a:p>
                      <a:pPr algn="ctr"/>
                      <a:r>
                        <a:rPr lang="en-US" sz="1600" dirty="0"/>
                        <a:t>0</a:t>
                      </a:r>
                    </a:p>
                  </a:txBody>
                  <a:tcPr marL="68580" marR="68580" marT="34290" marB="34290"/>
                </a:tc>
                <a:tc>
                  <a:txBody>
                    <a:bodyPr/>
                    <a:lstStyle/>
                    <a:p>
                      <a:pPr algn="ctr"/>
                      <a:r>
                        <a:rPr lang="en-US" sz="1600" dirty="0"/>
                        <a:t>1</a:t>
                      </a:r>
                    </a:p>
                  </a:txBody>
                  <a:tcPr marL="68580" marR="68580" marT="34290" marB="34290"/>
                </a:tc>
                <a:tc>
                  <a:txBody>
                    <a:bodyPr/>
                    <a:lstStyle/>
                    <a:p>
                      <a:pPr algn="ctr"/>
                      <a:r>
                        <a:rPr lang="en-US" sz="1600" dirty="0"/>
                        <a:t>2</a:t>
                      </a:r>
                    </a:p>
                  </a:txBody>
                  <a:tcPr marL="68580" marR="68580" marT="34290" marB="34290"/>
                </a:tc>
                <a:tc>
                  <a:txBody>
                    <a:bodyPr/>
                    <a:lstStyle/>
                    <a:p>
                      <a:pPr algn="ctr"/>
                      <a:r>
                        <a:rPr lang="en-US" sz="1600" dirty="0"/>
                        <a:t>3</a:t>
                      </a:r>
                    </a:p>
                  </a:txBody>
                  <a:tcPr marL="68580" marR="68580" marT="34290" marB="34290"/>
                </a:tc>
                <a:tc>
                  <a:txBody>
                    <a:bodyPr/>
                    <a:lstStyle/>
                    <a:p>
                      <a:pPr algn="ctr"/>
                      <a:r>
                        <a:rPr lang="en-US" sz="1600" dirty="0"/>
                        <a:t>4</a:t>
                      </a:r>
                    </a:p>
                  </a:txBody>
                  <a:tcPr marL="68580" marR="68580" marT="34290" marB="34290"/>
                </a:tc>
                <a:tc>
                  <a:txBody>
                    <a:bodyPr/>
                    <a:lstStyle/>
                    <a:p>
                      <a:pPr algn="ctr"/>
                      <a:r>
                        <a:rPr lang="en-US" sz="1600" dirty="0"/>
                        <a:t>5</a:t>
                      </a:r>
                    </a:p>
                  </a:txBody>
                  <a:tcPr marL="68580" marR="68580" marT="34290" marB="34290"/>
                </a:tc>
                <a:tc>
                  <a:txBody>
                    <a:bodyPr/>
                    <a:lstStyle/>
                    <a:p>
                      <a:pPr algn="ctr"/>
                      <a:r>
                        <a:rPr lang="en-US" sz="1600" dirty="0"/>
                        <a:t>6</a:t>
                      </a:r>
                    </a:p>
                  </a:txBody>
                  <a:tcPr marL="68580" marR="68580" marT="34290" marB="34290"/>
                </a:tc>
                <a:tc>
                  <a:txBody>
                    <a:bodyPr/>
                    <a:lstStyle/>
                    <a:p>
                      <a:pPr algn="ctr"/>
                      <a:r>
                        <a:rPr lang="en-US" sz="1600" dirty="0"/>
                        <a:t>7</a:t>
                      </a:r>
                    </a:p>
                  </a:txBody>
                  <a:tcPr marL="68580" marR="68580" marT="34290" marB="34290"/>
                </a:tc>
                <a:tc>
                  <a:txBody>
                    <a:bodyPr/>
                    <a:lstStyle/>
                    <a:p>
                      <a:pPr algn="ctr"/>
                      <a:r>
                        <a:rPr lang="en-US" sz="1600" dirty="0"/>
                        <a:t>8</a:t>
                      </a:r>
                    </a:p>
                  </a:txBody>
                  <a:tcPr marL="68580" marR="68580" marT="34290" marB="34290"/>
                </a:tc>
                <a:extLst>
                  <a:ext uri="{0D108BD9-81ED-4DB2-BD59-A6C34878D82A}">
                    <a16:rowId xmlns:a16="http://schemas.microsoft.com/office/drawing/2014/main" xmlns="" val="3318875305"/>
                  </a:ext>
                </a:extLst>
              </a:tr>
              <a:tr h="278130">
                <a:tc>
                  <a:txBody>
                    <a:bodyPr/>
                    <a:lstStyle/>
                    <a:p>
                      <a:r>
                        <a:rPr lang="en-US" sz="1600" dirty="0"/>
                        <a:t>LETTER</a:t>
                      </a:r>
                    </a:p>
                  </a:txBody>
                  <a:tcPr marL="68580" marR="68580" marT="34290" marB="34290"/>
                </a:tc>
                <a:tc>
                  <a:txBody>
                    <a:bodyPr/>
                    <a:lstStyle/>
                    <a:p>
                      <a:pPr algn="ctr"/>
                      <a:r>
                        <a:rPr lang="en-US" sz="1600" b="1" dirty="0"/>
                        <a:t>J</a:t>
                      </a:r>
                    </a:p>
                  </a:txBody>
                  <a:tcPr marL="68580" marR="68580" marT="34290" marB="34290"/>
                </a:tc>
                <a:tc>
                  <a:txBody>
                    <a:bodyPr/>
                    <a:lstStyle/>
                    <a:p>
                      <a:pPr algn="ctr"/>
                      <a:r>
                        <a:rPr lang="en-US" sz="1600" b="1" dirty="0"/>
                        <a:t>K</a:t>
                      </a:r>
                    </a:p>
                  </a:txBody>
                  <a:tcPr marL="68580" marR="68580" marT="34290" marB="34290"/>
                </a:tc>
                <a:tc>
                  <a:txBody>
                    <a:bodyPr/>
                    <a:lstStyle/>
                    <a:p>
                      <a:pPr algn="ctr"/>
                      <a:r>
                        <a:rPr lang="en-US" sz="1600" b="1" dirty="0"/>
                        <a:t>L</a:t>
                      </a:r>
                    </a:p>
                  </a:txBody>
                  <a:tcPr marL="68580" marR="68580" marT="34290" marB="34290"/>
                </a:tc>
                <a:tc>
                  <a:txBody>
                    <a:bodyPr/>
                    <a:lstStyle/>
                    <a:p>
                      <a:pPr algn="ctr"/>
                      <a:r>
                        <a:rPr lang="en-US" sz="1600" b="1" dirty="0"/>
                        <a:t>M</a:t>
                      </a:r>
                    </a:p>
                  </a:txBody>
                  <a:tcPr marL="68580" marR="68580" marT="34290" marB="34290"/>
                </a:tc>
                <a:tc>
                  <a:txBody>
                    <a:bodyPr/>
                    <a:lstStyle/>
                    <a:p>
                      <a:pPr algn="ctr"/>
                      <a:r>
                        <a:rPr lang="en-US" sz="1600" b="1" dirty="0"/>
                        <a:t>N</a:t>
                      </a:r>
                    </a:p>
                  </a:txBody>
                  <a:tcPr marL="68580" marR="68580" marT="34290" marB="34290"/>
                </a:tc>
                <a:tc>
                  <a:txBody>
                    <a:bodyPr/>
                    <a:lstStyle/>
                    <a:p>
                      <a:pPr algn="ctr"/>
                      <a:r>
                        <a:rPr lang="en-US" sz="1600" b="1" dirty="0"/>
                        <a:t>O</a:t>
                      </a:r>
                    </a:p>
                  </a:txBody>
                  <a:tcPr marL="68580" marR="68580" marT="34290" marB="34290"/>
                </a:tc>
                <a:tc>
                  <a:txBody>
                    <a:bodyPr/>
                    <a:lstStyle/>
                    <a:p>
                      <a:pPr algn="ctr"/>
                      <a:r>
                        <a:rPr lang="en-US" sz="1600" b="1" dirty="0"/>
                        <a:t>P</a:t>
                      </a:r>
                    </a:p>
                  </a:txBody>
                  <a:tcPr marL="68580" marR="68580" marT="34290" marB="34290"/>
                </a:tc>
                <a:tc>
                  <a:txBody>
                    <a:bodyPr/>
                    <a:lstStyle/>
                    <a:p>
                      <a:pPr algn="ctr"/>
                      <a:r>
                        <a:rPr lang="en-US" sz="1600" b="1" dirty="0"/>
                        <a:t>Q</a:t>
                      </a:r>
                    </a:p>
                  </a:txBody>
                  <a:tcPr marL="68580" marR="68580" marT="34290" marB="34290"/>
                </a:tc>
                <a:tc>
                  <a:txBody>
                    <a:bodyPr/>
                    <a:lstStyle/>
                    <a:p>
                      <a:pPr algn="ctr"/>
                      <a:r>
                        <a:rPr lang="en-US" sz="1600" b="1" dirty="0"/>
                        <a:t>R</a:t>
                      </a:r>
                    </a:p>
                  </a:txBody>
                  <a:tcPr marL="68580" marR="68580" marT="34290" marB="34290"/>
                </a:tc>
                <a:extLst>
                  <a:ext uri="{0D108BD9-81ED-4DB2-BD59-A6C34878D82A}">
                    <a16:rowId xmlns:a16="http://schemas.microsoft.com/office/drawing/2014/main" xmlns="" val="786886679"/>
                  </a:ext>
                </a:extLst>
              </a:tr>
              <a:tr h="278130">
                <a:tc>
                  <a:txBody>
                    <a:bodyPr/>
                    <a:lstStyle/>
                    <a:p>
                      <a:r>
                        <a:rPr lang="en-US" sz="1600" dirty="0"/>
                        <a:t>CODE</a:t>
                      </a:r>
                    </a:p>
                  </a:txBody>
                  <a:tcPr marL="68580" marR="68580" marT="34290" marB="34290"/>
                </a:tc>
                <a:tc>
                  <a:txBody>
                    <a:bodyPr/>
                    <a:lstStyle/>
                    <a:p>
                      <a:pPr algn="ctr"/>
                      <a:r>
                        <a:rPr lang="en-US" sz="1600" dirty="0"/>
                        <a:t>9</a:t>
                      </a:r>
                    </a:p>
                  </a:txBody>
                  <a:tcPr marL="68580" marR="68580" marT="34290" marB="34290"/>
                </a:tc>
                <a:tc>
                  <a:txBody>
                    <a:bodyPr/>
                    <a:lstStyle/>
                    <a:p>
                      <a:pPr algn="ctr"/>
                      <a:r>
                        <a:rPr lang="en-US" sz="1600" dirty="0"/>
                        <a:t>10</a:t>
                      </a:r>
                    </a:p>
                  </a:txBody>
                  <a:tcPr marL="68580" marR="68580" marT="34290" marB="34290"/>
                </a:tc>
                <a:tc>
                  <a:txBody>
                    <a:bodyPr/>
                    <a:lstStyle/>
                    <a:p>
                      <a:pPr algn="ctr"/>
                      <a:r>
                        <a:rPr lang="en-US" sz="1600" dirty="0"/>
                        <a:t>11</a:t>
                      </a:r>
                    </a:p>
                  </a:txBody>
                  <a:tcPr marL="68580" marR="68580" marT="34290" marB="34290"/>
                </a:tc>
                <a:tc>
                  <a:txBody>
                    <a:bodyPr/>
                    <a:lstStyle/>
                    <a:p>
                      <a:pPr algn="ctr"/>
                      <a:r>
                        <a:rPr lang="en-US" sz="1600" dirty="0"/>
                        <a:t>12</a:t>
                      </a:r>
                    </a:p>
                  </a:txBody>
                  <a:tcPr marL="68580" marR="68580" marT="34290" marB="34290"/>
                </a:tc>
                <a:tc>
                  <a:txBody>
                    <a:bodyPr/>
                    <a:lstStyle/>
                    <a:p>
                      <a:pPr algn="ctr"/>
                      <a:r>
                        <a:rPr lang="en-US" sz="1600" dirty="0"/>
                        <a:t>13</a:t>
                      </a:r>
                    </a:p>
                  </a:txBody>
                  <a:tcPr marL="68580" marR="68580" marT="34290" marB="34290"/>
                </a:tc>
                <a:tc>
                  <a:txBody>
                    <a:bodyPr/>
                    <a:lstStyle/>
                    <a:p>
                      <a:pPr algn="ctr"/>
                      <a:r>
                        <a:rPr lang="en-US" sz="1600" dirty="0"/>
                        <a:t>14</a:t>
                      </a:r>
                    </a:p>
                  </a:txBody>
                  <a:tcPr marL="68580" marR="68580" marT="34290" marB="34290"/>
                </a:tc>
                <a:tc>
                  <a:txBody>
                    <a:bodyPr/>
                    <a:lstStyle/>
                    <a:p>
                      <a:pPr algn="ctr"/>
                      <a:r>
                        <a:rPr lang="en-US" sz="1600" dirty="0"/>
                        <a:t>15</a:t>
                      </a:r>
                    </a:p>
                  </a:txBody>
                  <a:tcPr marL="68580" marR="68580" marT="34290" marB="34290"/>
                </a:tc>
                <a:tc>
                  <a:txBody>
                    <a:bodyPr/>
                    <a:lstStyle/>
                    <a:p>
                      <a:pPr algn="ctr"/>
                      <a:r>
                        <a:rPr lang="en-US" sz="1600" dirty="0"/>
                        <a:t>16</a:t>
                      </a:r>
                    </a:p>
                  </a:txBody>
                  <a:tcPr marL="68580" marR="68580" marT="34290" marB="34290"/>
                </a:tc>
                <a:tc>
                  <a:txBody>
                    <a:bodyPr/>
                    <a:lstStyle/>
                    <a:p>
                      <a:pPr algn="ctr"/>
                      <a:r>
                        <a:rPr lang="en-US" sz="1600" dirty="0"/>
                        <a:t>17</a:t>
                      </a:r>
                    </a:p>
                  </a:txBody>
                  <a:tcPr marL="68580" marR="68580" marT="34290" marB="34290"/>
                </a:tc>
                <a:extLst>
                  <a:ext uri="{0D108BD9-81ED-4DB2-BD59-A6C34878D82A}">
                    <a16:rowId xmlns:a16="http://schemas.microsoft.com/office/drawing/2014/main" xmlns="" val="2393004046"/>
                  </a:ext>
                </a:extLst>
              </a:tr>
              <a:tr h="278130">
                <a:tc>
                  <a:txBody>
                    <a:bodyPr/>
                    <a:lstStyle/>
                    <a:p>
                      <a:r>
                        <a:rPr lang="en-US" sz="1600" dirty="0"/>
                        <a:t>LETTER</a:t>
                      </a:r>
                    </a:p>
                  </a:txBody>
                  <a:tcPr marL="68580" marR="68580" marT="34290" marB="34290"/>
                </a:tc>
                <a:tc>
                  <a:txBody>
                    <a:bodyPr/>
                    <a:lstStyle/>
                    <a:p>
                      <a:pPr algn="ctr"/>
                      <a:r>
                        <a:rPr lang="en-US" sz="1600" b="1" dirty="0"/>
                        <a:t>S</a:t>
                      </a:r>
                    </a:p>
                  </a:txBody>
                  <a:tcPr marL="68580" marR="68580" marT="34290" marB="34290"/>
                </a:tc>
                <a:tc>
                  <a:txBody>
                    <a:bodyPr/>
                    <a:lstStyle/>
                    <a:p>
                      <a:pPr algn="ctr"/>
                      <a:r>
                        <a:rPr lang="en-US" sz="1600" b="1" dirty="0"/>
                        <a:t>T</a:t>
                      </a:r>
                    </a:p>
                  </a:txBody>
                  <a:tcPr marL="68580" marR="68580" marT="34290" marB="34290"/>
                </a:tc>
                <a:tc>
                  <a:txBody>
                    <a:bodyPr/>
                    <a:lstStyle/>
                    <a:p>
                      <a:pPr algn="ctr"/>
                      <a:r>
                        <a:rPr lang="en-US" sz="1600" b="1" dirty="0"/>
                        <a:t>U</a:t>
                      </a:r>
                    </a:p>
                  </a:txBody>
                  <a:tcPr marL="68580" marR="68580" marT="34290" marB="34290"/>
                </a:tc>
                <a:tc>
                  <a:txBody>
                    <a:bodyPr/>
                    <a:lstStyle/>
                    <a:p>
                      <a:pPr algn="ctr"/>
                      <a:r>
                        <a:rPr lang="en-US" sz="1600" b="1" dirty="0"/>
                        <a:t>V</a:t>
                      </a:r>
                    </a:p>
                  </a:txBody>
                  <a:tcPr marL="68580" marR="68580" marT="34290" marB="34290"/>
                </a:tc>
                <a:tc>
                  <a:txBody>
                    <a:bodyPr/>
                    <a:lstStyle/>
                    <a:p>
                      <a:pPr algn="ctr"/>
                      <a:r>
                        <a:rPr lang="en-US" sz="1600" b="1" dirty="0"/>
                        <a:t>W</a:t>
                      </a:r>
                    </a:p>
                  </a:txBody>
                  <a:tcPr marL="68580" marR="68580" marT="34290" marB="34290"/>
                </a:tc>
                <a:tc>
                  <a:txBody>
                    <a:bodyPr/>
                    <a:lstStyle/>
                    <a:p>
                      <a:pPr algn="ctr"/>
                      <a:r>
                        <a:rPr lang="en-US" sz="1600" b="1" dirty="0"/>
                        <a:t>X</a:t>
                      </a:r>
                    </a:p>
                  </a:txBody>
                  <a:tcPr marL="68580" marR="68580" marT="34290" marB="34290"/>
                </a:tc>
                <a:tc>
                  <a:txBody>
                    <a:bodyPr/>
                    <a:lstStyle/>
                    <a:p>
                      <a:pPr algn="ctr"/>
                      <a:r>
                        <a:rPr lang="en-US" sz="1600" b="1" dirty="0"/>
                        <a:t>Y</a:t>
                      </a:r>
                    </a:p>
                  </a:txBody>
                  <a:tcPr marL="68580" marR="68580" marT="34290" marB="34290"/>
                </a:tc>
                <a:tc>
                  <a:txBody>
                    <a:bodyPr/>
                    <a:lstStyle/>
                    <a:p>
                      <a:pPr algn="ctr"/>
                      <a:r>
                        <a:rPr lang="en-US" sz="1600" b="1" dirty="0"/>
                        <a:t>Z</a:t>
                      </a:r>
                    </a:p>
                  </a:txBody>
                  <a:tcPr marL="68580" marR="68580" marT="34290" marB="34290"/>
                </a:tc>
                <a:tc>
                  <a:txBody>
                    <a:bodyPr/>
                    <a:lstStyle/>
                    <a:p>
                      <a:pPr algn="ctr"/>
                      <a:endParaRPr lang="en-US" sz="1600" dirty="0"/>
                    </a:p>
                  </a:txBody>
                  <a:tcPr marL="68580" marR="68580" marT="34290" marB="34290"/>
                </a:tc>
                <a:extLst>
                  <a:ext uri="{0D108BD9-81ED-4DB2-BD59-A6C34878D82A}">
                    <a16:rowId xmlns:a16="http://schemas.microsoft.com/office/drawing/2014/main" xmlns="" val="1701180944"/>
                  </a:ext>
                </a:extLst>
              </a:tr>
              <a:tr h="278130">
                <a:tc>
                  <a:txBody>
                    <a:bodyPr/>
                    <a:lstStyle/>
                    <a:p>
                      <a:r>
                        <a:rPr lang="en-US" sz="1600" dirty="0"/>
                        <a:t>CODE</a:t>
                      </a:r>
                    </a:p>
                  </a:txBody>
                  <a:tcPr marL="68580" marR="68580" marT="34290" marB="34290"/>
                </a:tc>
                <a:tc>
                  <a:txBody>
                    <a:bodyPr/>
                    <a:lstStyle/>
                    <a:p>
                      <a:pPr algn="ctr"/>
                      <a:r>
                        <a:rPr lang="en-US" sz="1600" dirty="0"/>
                        <a:t>18</a:t>
                      </a:r>
                    </a:p>
                  </a:txBody>
                  <a:tcPr marL="68580" marR="68580" marT="34290" marB="34290"/>
                </a:tc>
                <a:tc>
                  <a:txBody>
                    <a:bodyPr/>
                    <a:lstStyle/>
                    <a:p>
                      <a:pPr algn="ctr"/>
                      <a:r>
                        <a:rPr lang="en-US" sz="1600" dirty="0"/>
                        <a:t>19</a:t>
                      </a:r>
                    </a:p>
                  </a:txBody>
                  <a:tcPr marL="68580" marR="68580" marT="34290" marB="34290"/>
                </a:tc>
                <a:tc>
                  <a:txBody>
                    <a:bodyPr/>
                    <a:lstStyle/>
                    <a:p>
                      <a:pPr algn="ctr"/>
                      <a:r>
                        <a:rPr lang="en-US" sz="1600" dirty="0"/>
                        <a:t>20</a:t>
                      </a:r>
                    </a:p>
                  </a:txBody>
                  <a:tcPr marL="68580" marR="68580" marT="34290" marB="34290"/>
                </a:tc>
                <a:tc>
                  <a:txBody>
                    <a:bodyPr/>
                    <a:lstStyle/>
                    <a:p>
                      <a:pPr algn="ctr"/>
                      <a:r>
                        <a:rPr lang="en-US" sz="1600" dirty="0"/>
                        <a:t>21</a:t>
                      </a:r>
                    </a:p>
                  </a:txBody>
                  <a:tcPr marL="68580" marR="68580" marT="34290" marB="34290"/>
                </a:tc>
                <a:tc>
                  <a:txBody>
                    <a:bodyPr/>
                    <a:lstStyle/>
                    <a:p>
                      <a:pPr algn="ctr"/>
                      <a:r>
                        <a:rPr lang="en-US" sz="1600" dirty="0"/>
                        <a:t>22</a:t>
                      </a:r>
                    </a:p>
                  </a:txBody>
                  <a:tcPr marL="68580" marR="68580" marT="34290" marB="34290"/>
                </a:tc>
                <a:tc>
                  <a:txBody>
                    <a:bodyPr/>
                    <a:lstStyle/>
                    <a:p>
                      <a:pPr algn="ctr"/>
                      <a:r>
                        <a:rPr lang="en-US" sz="1600" dirty="0"/>
                        <a:t>23</a:t>
                      </a:r>
                    </a:p>
                  </a:txBody>
                  <a:tcPr marL="68580" marR="68580" marT="34290" marB="34290"/>
                </a:tc>
                <a:tc>
                  <a:txBody>
                    <a:bodyPr/>
                    <a:lstStyle/>
                    <a:p>
                      <a:pPr algn="ctr"/>
                      <a:r>
                        <a:rPr lang="en-US" sz="1600" dirty="0"/>
                        <a:t>24</a:t>
                      </a:r>
                    </a:p>
                  </a:txBody>
                  <a:tcPr marL="68580" marR="68580" marT="34290" marB="34290"/>
                </a:tc>
                <a:tc>
                  <a:txBody>
                    <a:bodyPr/>
                    <a:lstStyle/>
                    <a:p>
                      <a:pPr algn="ctr"/>
                      <a:r>
                        <a:rPr lang="en-US" sz="1600" dirty="0"/>
                        <a:t>25</a:t>
                      </a:r>
                    </a:p>
                  </a:txBody>
                  <a:tcPr marL="68580" marR="68580" marT="34290" marB="34290"/>
                </a:tc>
                <a:tc>
                  <a:txBody>
                    <a:bodyPr/>
                    <a:lstStyle/>
                    <a:p>
                      <a:pPr algn="ctr"/>
                      <a:endParaRPr lang="en-US" sz="16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28278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Introduction to Cryptography</a:t>
            </a:r>
            <a:endParaRPr lang="en-US" dirty="0"/>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endParaRPr lang="en-US" sz="2400" dirty="0" smtClean="0"/>
          </a:p>
          <a:p>
            <a:pPr marL="0" indent="0">
              <a:buNone/>
            </a:pPr>
            <a:r>
              <a:rPr lang="en-US" sz="2400" dirty="0" smtClean="0"/>
              <a:t>This </a:t>
            </a:r>
            <a:r>
              <a:rPr lang="en-US" sz="2400" dirty="0"/>
              <a:t>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p>
          <a:p>
            <a:pPr marL="0" indent="0">
              <a:buNone/>
            </a:pPr>
            <a:endParaRPr lang="en-US" sz="2400" b="1" dirty="0" smtClean="0"/>
          </a:p>
          <a:p>
            <a:pPr marL="0" indent="0">
              <a:buNone/>
            </a:pPr>
            <a:r>
              <a:rPr lang="en-US" sz="2400" b="1" dirty="0" smtClean="0"/>
              <a:t>Topics:</a:t>
            </a:r>
          </a:p>
          <a:p>
            <a:pPr lvl="1"/>
            <a:r>
              <a:rPr lang="en-US" dirty="0" smtClean="0"/>
              <a:t>Lesson </a:t>
            </a:r>
            <a:r>
              <a:rPr lang="en-US" dirty="0"/>
              <a:t>1: Cryptography Overview </a:t>
            </a:r>
          </a:p>
          <a:p>
            <a:pPr lvl="1"/>
            <a:r>
              <a:rPr lang="en-US" dirty="0" smtClean="0"/>
              <a:t>Lesson </a:t>
            </a:r>
            <a:r>
              <a:rPr lang="en-US" dirty="0"/>
              <a:t>2: Symmetric and Asymmetric Cryptography </a:t>
            </a:r>
          </a:p>
          <a:p>
            <a:pPr lvl="1"/>
            <a:r>
              <a:rPr lang="en-US" dirty="0" smtClean="0"/>
              <a:t>Lesson </a:t>
            </a:r>
            <a:r>
              <a:rPr lang="en-US" dirty="0"/>
              <a:t>3: Cryptographic Applications </a:t>
            </a:r>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CA0EE-4C53-4879-905A-523D038462D1}"/>
              </a:ext>
            </a:extLst>
          </p:cNvPr>
          <p:cNvSpPr>
            <a:spLocks noGrp="1"/>
          </p:cNvSpPr>
          <p:nvPr>
            <p:ph type="title"/>
          </p:nvPr>
        </p:nvSpPr>
        <p:spPr/>
        <p:txBody>
          <a:bodyPr/>
          <a:lstStyle/>
          <a:p>
            <a:r>
              <a:rPr lang="en-US" smtClean="0"/>
              <a:t>Exercise 2 Answer</a:t>
            </a:r>
            <a:endParaRPr lang="en-US" dirty="0"/>
          </a:p>
        </p:txBody>
      </p:sp>
      <p:sp>
        <p:nvSpPr>
          <p:cNvPr id="3" name="Content Placeholder 2">
            <a:extLst>
              <a:ext uri="{FF2B5EF4-FFF2-40B4-BE49-F238E27FC236}">
                <a16:creationId xmlns:a16="http://schemas.microsoft.com/office/drawing/2014/main" xmlns="" id="{F79FE625-8937-41B0-B2B4-4E55F7A91098}"/>
              </a:ext>
            </a:extLst>
          </p:cNvPr>
          <p:cNvSpPr>
            <a:spLocks noGrp="1"/>
          </p:cNvSpPr>
          <p:nvPr>
            <p:ph idx="1"/>
          </p:nvPr>
        </p:nvSpPr>
        <p:spPr/>
        <p:txBody>
          <a:bodyPr/>
          <a:lstStyle/>
          <a:p>
            <a:r>
              <a:rPr lang="en-US" smtClean="0"/>
              <a:t>Ciphertext:</a:t>
            </a:r>
          </a:p>
          <a:p>
            <a:r>
              <a:rPr lang="en-US" smtClean="0"/>
              <a:t>LEWLJAPUN  ADV  OVTLDVYR  HZZPNUTLUAZ  AOPZ  DLLR</a:t>
            </a:r>
          </a:p>
          <a:p>
            <a:endParaRPr lang="en-US" smtClean="0"/>
          </a:p>
          <a:p>
            <a:r>
              <a:rPr lang="en-US" smtClean="0"/>
              <a:t>Plaintext: </a:t>
            </a:r>
          </a:p>
          <a:p>
            <a:r>
              <a:rPr lang="en-US" smtClean="0"/>
              <a:t>Expecting two homework assignments this week</a:t>
            </a:r>
          </a:p>
          <a:p>
            <a:endParaRPr lang="en-US" smtClean="0"/>
          </a:p>
          <a:p>
            <a:r>
              <a:rPr lang="en-US" smtClean="0"/>
              <a:t>Key is 7</a:t>
            </a:r>
            <a:endParaRPr lang="en-US" dirty="0"/>
          </a:p>
        </p:txBody>
      </p:sp>
    </p:spTree>
    <p:extLst>
      <p:ext uri="{BB962C8B-B14F-4D97-AF65-F5344CB8AC3E}">
        <p14:creationId xmlns:p14="http://schemas.microsoft.com/office/powerpoint/2010/main" val="30919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Statistical Analysis</a:t>
            </a:r>
            <a:endParaRPr lang="en-US" dirty="0"/>
          </a:p>
        </p:txBody>
      </p:sp>
      <p:sp>
        <p:nvSpPr>
          <p:cNvPr id="3" name="Content Placeholder 2"/>
          <p:cNvSpPr>
            <a:spLocks noGrp="1"/>
          </p:cNvSpPr>
          <p:nvPr>
            <p:ph idx="1"/>
          </p:nvPr>
        </p:nvSpPr>
        <p:spPr/>
        <p:txBody>
          <a:bodyPr/>
          <a:lstStyle/>
          <a:p>
            <a:r>
              <a:rPr lang="en-US" dirty="0" smtClean="0"/>
              <a:t>Text in any natural language has patterns.</a:t>
            </a:r>
          </a:p>
          <a:p>
            <a:r>
              <a:rPr lang="en-US" dirty="0" smtClean="0"/>
              <a:t>Character frequencies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Certain letter pairs: EN, RE, ER, and NT</a:t>
            </a:r>
          </a:p>
          <a:p>
            <a:r>
              <a:rPr lang="en-US" dirty="0" smtClean="0"/>
              <a:t>Certain letter triples: ION, AND, and ING</a:t>
            </a:r>
          </a:p>
          <a:p>
            <a:endParaRPr lang="en-US" dirty="0" smtClean="0"/>
          </a:p>
          <a:p>
            <a:endParaRPr lang="en-US" dirty="0"/>
          </a:p>
        </p:txBody>
      </p:sp>
      <p:sp>
        <p:nvSpPr>
          <p:cNvPr id="5" name="TextBox 4"/>
          <p:cNvSpPr txBox="1"/>
          <p:nvPr/>
        </p:nvSpPr>
        <p:spPr>
          <a:xfrm>
            <a:off x="6727916" y="2069253"/>
            <a:ext cx="1433245" cy="3416320"/>
          </a:xfrm>
          <a:prstGeom prst="rect">
            <a:avLst/>
          </a:prstGeom>
          <a:noFill/>
        </p:spPr>
        <p:txBody>
          <a:bodyPr wrap="square" rtlCol="0">
            <a:spAutoFit/>
          </a:bodyPr>
          <a:lstStyle/>
          <a:p>
            <a:r>
              <a:rPr lang="en-US" sz="2000" dirty="0">
                <a:solidFill>
                  <a:schemeClr val="accent2">
                    <a:lumMod val="75000"/>
                  </a:schemeClr>
                </a:solidFill>
              </a:rPr>
              <a:t>TOP  9:</a:t>
            </a:r>
          </a:p>
          <a:p>
            <a:r>
              <a:rPr lang="en-US" sz="2000" dirty="0"/>
              <a:t>E   0.130</a:t>
            </a:r>
          </a:p>
          <a:p>
            <a:r>
              <a:rPr lang="en-US" sz="2000" dirty="0"/>
              <a:t>T   0.090</a:t>
            </a:r>
          </a:p>
          <a:p>
            <a:r>
              <a:rPr lang="en-US" sz="2000" dirty="0"/>
              <a:t>A   0.080</a:t>
            </a:r>
          </a:p>
          <a:p>
            <a:r>
              <a:rPr lang="en-US" sz="2000" dirty="0"/>
              <a:t>O   0.080</a:t>
            </a:r>
          </a:p>
          <a:p>
            <a:r>
              <a:rPr lang="en-US" sz="2000" dirty="0"/>
              <a:t>N   0.070</a:t>
            </a:r>
          </a:p>
          <a:p>
            <a:r>
              <a:rPr lang="en-US" sz="2000" dirty="0"/>
              <a:t>I    0.065</a:t>
            </a:r>
          </a:p>
          <a:p>
            <a:r>
              <a:rPr lang="en-US" sz="2000" dirty="0"/>
              <a:t>R   0.065</a:t>
            </a:r>
          </a:p>
          <a:p>
            <a:r>
              <a:rPr lang="en-US" sz="2000" dirty="0"/>
              <a:t>H   0.060</a:t>
            </a:r>
          </a:p>
          <a:p>
            <a:r>
              <a:rPr lang="en-US" sz="2000" dirty="0"/>
              <a:t>S    0.060</a:t>
            </a:r>
          </a:p>
          <a:p>
            <a:endParaRPr lang="en-US" dirty="0"/>
          </a:p>
        </p:txBody>
      </p:sp>
      <p:pic>
        <p:nvPicPr>
          <p:cNvPr id="2050" name="Picture 2" title="character frequencies"/>
          <p:cNvPicPr>
            <a:picLocks noChangeAspect="1" noChangeArrowheads="1"/>
          </p:cNvPicPr>
          <p:nvPr/>
        </p:nvPicPr>
        <p:blipFill>
          <a:blip r:embed="rId2" cstate="print"/>
          <a:srcRect/>
          <a:stretch>
            <a:fillRect/>
          </a:stretch>
        </p:blipFill>
        <p:spPr bwMode="auto">
          <a:xfrm>
            <a:off x="1092713" y="2502235"/>
            <a:ext cx="4462513" cy="2440373"/>
          </a:xfrm>
          <a:prstGeom prst="rect">
            <a:avLst/>
          </a:prstGeom>
          <a:noFill/>
        </p:spPr>
      </p:pic>
    </p:spTree>
    <p:extLst>
      <p:ext uri="{BB962C8B-B14F-4D97-AF65-F5344CB8AC3E}">
        <p14:creationId xmlns:p14="http://schemas.microsoft.com/office/powerpoint/2010/main" val="181560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Vigènere Cipher</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Ceasar</a:t>
            </a:r>
            <a:r>
              <a:rPr lang="en-US" dirty="0" smtClean="0"/>
              <a:t> cipher, but use a phrase</a:t>
            </a:r>
          </a:p>
          <a:p>
            <a:r>
              <a:rPr lang="en-US" dirty="0" smtClean="0"/>
              <a:t>Example</a:t>
            </a:r>
          </a:p>
          <a:p>
            <a:pPr lvl="1"/>
            <a:r>
              <a:rPr lang="en-US" dirty="0" smtClean="0"/>
              <a:t>Plaintext: THE BOY HAS THE BALL</a:t>
            </a:r>
          </a:p>
          <a:p>
            <a:pPr lvl="1"/>
            <a:r>
              <a:rPr lang="en-US" dirty="0" smtClean="0"/>
              <a:t>Key: VIG</a:t>
            </a:r>
          </a:p>
          <a:p>
            <a:pPr lvl="1"/>
            <a:r>
              <a:rPr lang="en-US" dirty="0" smtClean="0"/>
              <a:t>Encipher using </a:t>
            </a:r>
            <a:r>
              <a:rPr lang="en-US" dirty="0" err="1" smtClean="0"/>
              <a:t>Ceasar</a:t>
            </a:r>
            <a:r>
              <a:rPr lang="en-US" dirty="0" smtClean="0"/>
              <a:t> cipher for each letter:</a:t>
            </a:r>
          </a:p>
          <a:p>
            <a:pPr marL="685800" lvl="2" indent="0">
              <a:buNone/>
            </a:pPr>
            <a:r>
              <a:rPr lang="en-US" dirty="0" smtClean="0"/>
              <a:t> key     V IGV IGV IGV IGV IGV</a:t>
            </a:r>
          </a:p>
          <a:p>
            <a:pPr marL="685800" lvl="2" indent="0">
              <a:buNone/>
            </a:pPr>
            <a:r>
              <a:rPr lang="en-US" dirty="0" smtClean="0"/>
              <a:t>plain    THEBOYHASTHEBALL</a:t>
            </a:r>
          </a:p>
          <a:p>
            <a:pPr marL="685800" lvl="2" indent="0">
              <a:buNone/>
            </a:pPr>
            <a:r>
              <a:rPr lang="en-US" dirty="0" smtClean="0"/>
              <a:t>cipher OPKWWECIYOPKWIRG</a:t>
            </a:r>
            <a:endParaRPr lang="en-US" dirty="0"/>
          </a:p>
        </p:txBody>
      </p:sp>
      <p:graphicFrame>
        <p:nvGraphicFramePr>
          <p:cNvPr id="4"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948289475"/>
              </p:ext>
            </p:extLst>
          </p:nvPr>
        </p:nvGraphicFramePr>
        <p:xfrm>
          <a:off x="4345195" y="3777413"/>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a16="http://schemas.microsoft.com/office/drawing/2014/main" xmlns="" val="3462040187"/>
                    </a:ext>
                  </a:extLst>
                </a:gridCol>
                <a:gridCol w="496056">
                  <a:extLst>
                    <a:ext uri="{9D8B030D-6E8A-4147-A177-3AD203B41FA5}">
                      <a16:colId xmlns:a16="http://schemas.microsoft.com/office/drawing/2014/main" xmlns="" val="2288223094"/>
                    </a:ext>
                  </a:extLst>
                </a:gridCol>
                <a:gridCol w="496056">
                  <a:extLst>
                    <a:ext uri="{9D8B030D-6E8A-4147-A177-3AD203B41FA5}">
                      <a16:colId xmlns:a16="http://schemas.microsoft.com/office/drawing/2014/main" xmlns="" val="3852134344"/>
                    </a:ext>
                  </a:extLst>
                </a:gridCol>
                <a:gridCol w="496056">
                  <a:extLst>
                    <a:ext uri="{9D8B030D-6E8A-4147-A177-3AD203B41FA5}">
                      <a16:colId xmlns:a16="http://schemas.microsoft.com/office/drawing/2014/main" xmlns="" val="3891390626"/>
                    </a:ext>
                  </a:extLst>
                </a:gridCol>
                <a:gridCol w="496056">
                  <a:extLst>
                    <a:ext uri="{9D8B030D-6E8A-4147-A177-3AD203B41FA5}">
                      <a16:colId xmlns:a16="http://schemas.microsoft.com/office/drawing/2014/main" xmlns="" val="3538745628"/>
                    </a:ext>
                  </a:extLst>
                </a:gridCol>
                <a:gridCol w="496056">
                  <a:extLst>
                    <a:ext uri="{9D8B030D-6E8A-4147-A177-3AD203B41FA5}">
                      <a16:colId xmlns:a16="http://schemas.microsoft.com/office/drawing/2014/main" xmlns="" val="2896087975"/>
                    </a:ext>
                  </a:extLst>
                </a:gridCol>
                <a:gridCol w="496056">
                  <a:extLst>
                    <a:ext uri="{9D8B030D-6E8A-4147-A177-3AD203B41FA5}">
                      <a16:colId xmlns:a16="http://schemas.microsoft.com/office/drawing/2014/main" xmlns="" val="1472760441"/>
                    </a:ext>
                  </a:extLst>
                </a:gridCol>
                <a:gridCol w="496056">
                  <a:extLst>
                    <a:ext uri="{9D8B030D-6E8A-4147-A177-3AD203B41FA5}">
                      <a16:colId xmlns:a16="http://schemas.microsoft.com/office/drawing/2014/main" xmlns="" val="1372163404"/>
                    </a:ext>
                  </a:extLst>
                </a:gridCol>
                <a:gridCol w="496056">
                  <a:extLst>
                    <a:ext uri="{9D8B030D-6E8A-4147-A177-3AD203B41FA5}">
                      <a16:colId xmlns:a16="http://schemas.microsoft.com/office/drawing/2014/main" xmlns=""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130769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a:t>
            </a:r>
            <a:endParaRPr lang="en-US" dirty="0"/>
          </a:p>
        </p:txBody>
      </p:sp>
      <p:sp>
        <p:nvSpPr>
          <p:cNvPr id="3" name="Content Placeholder 2"/>
          <p:cNvSpPr>
            <a:spLocks noGrp="1"/>
          </p:cNvSpPr>
          <p:nvPr>
            <p:ph idx="1"/>
          </p:nvPr>
        </p:nvSpPr>
        <p:spPr/>
        <p:txBody>
          <a:bodyPr/>
          <a:lstStyle/>
          <a:p>
            <a:r>
              <a:rPr lang="en-US" smtClean="0"/>
              <a:t>Ciphertext:</a:t>
            </a:r>
          </a:p>
          <a:p>
            <a:r>
              <a:rPr lang="pl-PL" smtClean="0"/>
              <a:t>I I P Q I F Y S T Q W W B T N U I U R E U F</a:t>
            </a:r>
            <a:endParaRPr lang="en-US" smtClean="0"/>
          </a:p>
          <a:p>
            <a:r>
              <a:rPr lang="en-US" smtClean="0"/>
              <a:t>Key is MEC</a:t>
            </a:r>
            <a:endParaRPr lang="en-US" dirty="0"/>
          </a:p>
        </p:txBody>
      </p:sp>
      <p:graphicFrame>
        <p:nvGraphicFramePr>
          <p:cNvPr id="7"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344534490"/>
              </p:ext>
            </p:extLst>
          </p:nvPr>
        </p:nvGraphicFramePr>
        <p:xfrm>
          <a:off x="3569341" y="3140104"/>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a16="http://schemas.microsoft.com/office/drawing/2014/main" xmlns="" val="3462040187"/>
                    </a:ext>
                  </a:extLst>
                </a:gridCol>
                <a:gridCol w="496056">
                  <a:extLst>
                    <a:ext uri="{9D8B030D-6E8A-4147-A177-3AD203B41FA5}">
                      <a16:colId xmlns:a16="http://schemas.microsoft.com/office/drawing/2014/main" xmlns="" val="2288223094"/>
                    </a:ext>
                  </a:extLst>
                </a:gridCol>
                <a:gridCol w="496056">
                  <a:extLst>
                    <a:ext uri="{9D8B030D-6E8A-4147-A177-3AD203B41FA5}">
                      <a16:colId xmlns:a16="http://schemas.microsoft.com/office/drawing/2014/main" xmlns="" val="3852134344"/>
                    </a:ext>
                  </a:extLst>
                </a:gridCol>
                <a:gridCol w="496056">
                  <a:extLst>
                    <a:ext uri="{9D8B030D-6E8A-4147-A177-3AD203B41FA5}">
                      <a16:colId xmlns:a16="http://schemas.microsoft.com/office/drawing/2014/main" xmlns="" val="3891390626"/>
                    </a:ext>
                  </a:extLst>
                </a:gridCol>
                <a:gridCol w="496056">
                  <a:extLst>
                    <a:ext uri="{9D8B030D-6E8A-4147-A177-3AD203B41FA5}">
                      <a16:colId xmlns:a16="http://schemas.microsoft.com/office/drawing/2014/main" xmlns="" val="3538745628"/>
                    </a:ext>
                  </a:extLst>
                </a:gridCol>
                <a:gridCol w="496056">
                  <a:extLst>
                    <a:ext uri="{9D8B030D-6E8A-4147-A177-3AD203B41FA5}">
                      <a16:colId xmlns:a16="http://schemas.microsoft.com/office/drawing/2014/main" xmlns="" val="2896087975"/>
                    </a:ext>
                  </a:extLst>
                </a:gridCol>
                <a:gridCol w="496056">
                  <a:extLst>
                    <a:ext uri="{9D8B030D-6E8A-4147-A177-3AD203B41FA5}">
                      <a16:colId xmlns:a16="http://schemas.microsoft.com/office/drawing/2014/main" xmlns="" val="1472760441"/>
                    </a:ext>
                  </a:extLst>
                </a:gridCol>
                <a:gridCol w="496056">
                  <a:extLst>
                    <a:ext uri="{9D8B030D-6E8A-4147-A177-3AD203B41FA5}">
                      <a16:colId xmlns:a16="http://schemas.microsoft.com/office/drawing/2014/main" xmlns="" val="1372163404"/>
                    </a:ext>
                  </a:extLst>
                </a:gridCol>
                <a:gridCol w="496056">
                  <a:extLst>
                    <a:ext uri="{9D8B030D-6E8A-4147-A177-3AD203B41FA5}">
                      <a16:colId xmlns:a16="http://schemas.microsoft.com/office/drawing/2014/main" xmlns=""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103018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 Answer</a:t>
            </a:r>
            <a:endParaRPr lang="en-US" dirty="0"/>
          </a:p>
        </p:txBody>
      </p:sp>
      <p:sp>
        <p:nvSpPr>
          <p:cNvPr id="3" name="Content Placeholder 2"/>
          <p:cNvSpPr>
            <a:spLocks noGrp="1"/>
          </p:cNvSpPr>
          <p:nvPr>
            <p:ph idx="1"/>
          </p:nvPr>
        </p:nvSpPr>
        <p:spPr/>
        <p:txBody>
          <a:bodyPr/>
          <a:lstStyle/>
          <a:p>
            <a:r>
              <a:rPr lang="en-US" smtClean="0"/>
              <a:t>Ciphertext:</a:t>
            </a:r>
          </a:p>
          <a:p>
            <a:r>
              <a:rPr lang="pl-PL" smtClean="0"/>
              <a:t>I I P Q I F Y S T Q W W B T N U I U R E U F </a:t>
            </a:r>
            <a:endParaRPr lang="en-US" smtClean="0"/>
          </a:p>
          <a:p>
            <a:r>
              <a:rPr lang="en-US" smtClean="0"/>
              <a:t>Key is MEC</a:t>
            </a:r>
          </a:p>
          <a:p>
            <a:r>
              <a:rPr lang="pt-BR" smtClean="0"/>
              <a:t>W E N E E D M O R E S U P P L I E S F A S T</a:t>
            </a:r>
          </a:p>
          <a:p>
            <a:pPr lvl="1"/>
            <a:r>
              <a:rPr lang="pt-BR" smtClean="0"/>
              <a:t>I (8) – M (12) = W (22)</a:t>
            </a:r>
          </a:p>
          <a:p>
            <a:pPr lvl="1"/>
            <a:r>
              <a:rPr lang="pt-BR" smtClean="0"/>
              <a:t>I (8) – E (4) = E (4)</a:t>
            </a:r>
          </a:p>
          <a:p>
            <a:pPr lvl="1"/>
            <a:r>
              <a:rPr lang="pt-BR" smtClean="0"/>
              <a:t>P (15) – C (2) = N (13)</a:t>
            </a:r>
            <a:endParaRPr lang="en-US" dirty="0"/>
          </a:p>
        </p:txBody>
      </p:sp>
      <p:graphicFrame>
        <p:nvGraphicFramePr>
          <p:cNvPr id="7"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044894963"/>
              </p:ext>
            </p:extLst>
          </p:nvPr>
        </p:nvGraphicFramePr>
        <p:xfrm>
          <a:off x="4345195" y="3777413"/>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a16="http://schemas.microsoft.com/office/drawing/2014/main" xmlns="" val="3462040187"/>
                    </a:ext>
                  </a:extLst>
                </a:gridCol>
                <a:gridCol w="496056">
                  <a:extLst>
                    <a:ext uri="{9D8B030D-6E8A-4147-A177-3AD203B41FA5}">
                      <a16:colId xmlns:a16="http://schemas.microsoft.com/office/drawing/2014/main" xmlns="" val="2288223094"/>
                    </a:ext>
                  </a:extLst>
                </a:gridCol>
                <a:gridCol w="496056">
                  <a:extLst>
                    <a:ext uri="{9D8B030D-6E8A-4147-A177-3AD203B41FA5}">
                      <a16:colId xmlns:a16="http://schemas.microsoft.com/office/drawing/2014/main" xmlns="" val="3852134344"/>
                    </a:ext>
                  </a:extLst>
                </a:gridCol>
                <a:gridCol w="496056">
                  <a:extLst>
                    <a:ext uri="{9D8B030D-6E8A-4147-A177-3AD203B41FA5}">
                      <a16:colId xmlns:a16="http://schemas.microsoft.com/office/drawing/2014/main" xmlns="" val="3891390626"/>
                    </a:ext>
                  </a:extLst>
                </a:gridCol>
                <a:gridCol w="496056">
                  <a:extLst>
                    <a:ext uri="{9D8B030D-6E8A-4147-A177-3AD203B41FA5}">
                      <a16:colId xmlns:a16="http://schemas.microsoft.com/office/drawing/2014/main" xmlns="" val="3538745628"/>
                    </a:ext>
                  </a:extLst>
                </a:gridCol>
                <a:gridCol w="496056">
                  <a:extLst>
                    <a:ext uri="{9D8B030D-6E8A-4147-A177-3AD203B41FA5}">
                      <a16:colId xmlns:a16="http://schemas.microsoft.com/office/drawing/2014/main" xmlns="" val="2896087975"/>
                    </a:ext>
                  </a:extLst>
                </a:gridCol>
                <a:gridCol w="496056">
                  <a:extLst>
                    <a:ext uri="{9D8B030D-6E8A-4147-A177-3AD203B41FA5}">
                      <a16:colId xmlns:a16="http://schemas.microsoft.com/office/drawing/2014/main" xmlns="" val="1472760441"/>
                    </a:ext>
                  </a:extLst>
                </a:gridCol>
                <a:gridCol w="496056">
                  <a:extLst>
                    <a:ext uri="{9D8B030D-6E8A-4147-A177-3AD203B41FA5}">
                      <a16:colId xmlns:a16="http://schemas.microsoft.com/office/drawing/2014/main" xmlns="" val="1372163404"/>
                    </a:ext>
                  </a:extLst>
                </a:gridCol>
                <a:gridCol w="496056">
                  <a:extLst>
                    <a:ext uri="{9D8B030D-6E8A-4147-A177-3AD203B41FA5}">
                      <a16:colId xmlns:a16="http://schemas.microsoft.com/office/drawing/2014/main" xmlns=""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134193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vs Diffusion</a:t>
            </a:r>
            <a:endParaRPr lang="en-US" dirty="0"/>
          </a:p>
        </p:txBody>
      </p:sp>
      <p:sp>
        <p:nvSpPr>
          <p:cNvPr id="3" name="Content Placeholder 2"/>
          <p:cNvSpPr>
            <a:spLocks noGrp="1"/>
          </p:cNvSpPr>
          <p:nvPr>
            <p:ph idx="1"/>
          </p:nvPr>
        </p:nvSpPr>
        <p:spPr/>
        <p:txBody>
          <a:bodyPr/>
          <a:lstStyle/>
          <a:p>
            <a:r>
              <a:rPr lang="en-US" dirty="0" smtClean="0"/>
              <a:t>Confusion: An encryption operation where the relationship between the key and </a:t>
            </a:r>
            <a:r>
              <a:rPr lang="en-US" dirty="0" err="1" smtClean="0"/>
              <a:t>ciphertext</a:t>
            </a:r>
            <a:r>
              <a:rPr lang="en-US" dirty="0" smtClean="0"/>
              <a:t> is obscured.</a:t>
            </a:r>
          </a:p>
          <a:p>
            <a:pPr lvl="1"/>
            <a:r>
              <a:rPr lang="en-US" dirty="0" smtClean="0"/>
              <a:t>by doing substitution</a:t>
            </a:r>
          </a:p>
          <a:p>
            <a:pPr lvl="1"/>
            <a:r>
              <a:rPr lang="en-US" dirty="0"/>
              <a:t>each letter can be mapped to any </a:t>
            </a:r>
            <a:r>
              <a:rPr lang="en-US" dirty="0" smtClean="0"/>
              <a:t>other letters</a:t>
            </a:r>
          </a:p>
          <a:p>
            <a:r>
              <a:rPr lang="en-US" dirty="0" smtClean="0"/>
              <a:t>Diffusion: </a:t>
            </a:r>
            <a:r>
              <a:rPr lang="en-US" dirty="0" smtClean="0">
                <a:sym typeface="Gloria Hallelujah"/>
              </a:rPr>
              <a:t>An encryption operation where the influence of one plaintext bit is spread over many </a:t>
            </a:r>
            <a:r>
              <a:rPr lang="en-US" dirty="0" err="1" smtClean="0">
                <a:sym typeface="Gloria Hallelujah"/>
              </a:rPr>
              <a:t>ciphertext</a:t>
            </a:r>
            <a:r>
              <a:rPr lang="en-US" dirty="0" smtClean="0">
                <a:sym typeface="Gloria Hallelujah"/>
              </a:rPr>
              <a:t> bits.</a:t>
            </a:r>
          </a:p>
          <a:p>
            <a:pPr lvl="1"/>
            <a:r>
              <a:rPr lang="en-US" dirty="0" smtClean="0">
                <a:sym typeface="Gloria Hallelujah"/>
              </a:rPr>
              <a:t>hiding statistical properties of the plaintext</a:t>
            </a:r>
          </a:p>
          <a:p>
            <a:pPr lvl="1"/>
            <a:r>
              <a:rPr lang="en-US" dirty="0"/>
              <a:t>a letter is not just mapped to another letter in the English alphabet</a:t>
            </a:r>
            <a:endParaRPr lang="en-US" dirty="0" smtClean="0">
              <a:sym typeface="Gloria Hallelujah"/>
            </a:endParaRPr>
          </a:p>
          <a:p>
            <a:pPr lvl="1"/>
            <a:r>
              <a:rPr lang="en-US" dirty="0" smtClean="0">
                <a:sym typeface="Gloria Hallelujah"/>
              </a:rPr>
              <a:t>by doing permutation</a:t>
            </a:r>
          </a:p>
          <a:p>
            <a:endParaRPr lang="en-US" dirty="0" smtClean="0"/>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111895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Encryption	</a:t>
            </a:r>
            <a:endParaRPr lang="en-US" dirty="0"/>
          </a:p>
        </p:txBody>
      </p:sp>
      <p:sp>
        <p:nvSpPr>
          <p:cNvPr id="3" name="Content Placeholder 2"/>
          <p:cNvSpPr>
            <a:spLocks noGrp="1"/>
          </p:cNvSpPr>
          <p:nvPr>
            <p:ph idx="1"/>
          </p:nvPr>
        </p:nvSpPr>
        <p:spPr/>
        <p:txBody>
          <a:bodyPr/>
          <a:lstStyle/>
          <a:p>
            <a:r>
              <a:rPr lang="en-US" dirty="0" smtClean="0"/>
              <a:t>Brute-force attack</a:t>
            </a:r>
          </a:p>
          <a:p>
            <a:pPr lvl="1"/>
            <a:r>
              <a:rPr lang="en-US" dirty="0" smtClean="0"/>
              <a:t>Try all possible keys </a:t>
            </a:r>
          </a:p>
          <a:p>
            <a:r>
              <a:rPr lang="en-US" dirty="0" smtClean="0"/>
              <a:t>Implementation attacks</a:t>
            </a:r>
          </a:p>
          <a:p>
            <a:pPr lvl="1"/>
            <a:r>
              <a:rPr lang="en-US" dirty="0" smtClean="0"/>
              <a:t>Exploit implementation or systems issues</a:t>
            </a:r>
          </a:p>
          <a:p>
            <a:r>
              <a:rPr lang="en-US" dirty="0" smtClean="0"/>
              <a:t>Cryptanalysis</a:t>
            </a:r>
          </a:p>
          <a:p>
            <a:pPr lvl="1"/>
            <a:r>
              <a:rPr lang="en-US" dirty="0" smtClean="0"/>
              <a:t>Analysis the algorithm and characteristics of the data</a:t>
            </a:r>
          </a:p>
          <a:p>
            <a:r>
              <a:rPr lang="en-US" dirty="0" smtClean="0"/>
              <a:t>Social-engineering attacks</a:t>
            </a:r>
            <a:endParaRPr lang="en-US" dirty="0"/>
          </a:p>
        </p:txBody>
      </p:sp>
    </p:spTree>
    <p:extLst>
      <p:ext uri="{BB962C8B-B14F-4D97-AF65-F5344CB8AC3E}">
        <p14:creationId xmlns:p14="http://schemas.microsoft.com/office/powerpoint/2010/main" val="205127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Topics:</a:t>
            </a:r>
          </a:p>
          <a:p>
            <a:pPr lvl="0"/>
            <a:r>
              <a:rPr lang="en-US" dirty="0"/>
              <a:t>Basic concepts of cryptography (encryption, decryption, plaintext, </a:t>
            </a:r>
            <a:r>
              <a:rPr lang="en-US" dirty="0" err="1"/>
              <a:t>ciphertext</a:t>
            </a:r>
            <a:r>
              <a:rPr lang="en-US" dirty="0"/>
              <a:t>, key)</a:t>
            </a:r>
          </a:p>
          <a:p>
            <a:pPr lvl="0"/>
            <a:r>
              <a:rPr lang="en-US" dirty="0"/>
              <a:t>Different methods of encryption (substitution, Transposition, diffusion, permutation, symmetric encryption, asymmetric encryption, block encryption, stream encryption)</a:t>
            </a:r>
          </a:p>
          <a:p>
            <a:endParaRPr lang="en-US" dirty="0"/>
          </a:p>
        </p:txBody>
      </p:sp>
    </p:spTree>
    <p:extLst>
      <p:ext uri="{BB962C8B-B14F-4D97-AF65-F5344CB8AC3E}">
        <p14:creationId xmlns:p14="http://schemas.microsoft.com/office/powerpoint/2010/main" val="66260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Lesson </a:t>
            </a:r>
            <a:r>
              <a:rPr lang="en-US" dirty="0" smtClean="0"/>
              <a:t>1</a:t>
            </a:r>
            <a:r>
              <a:rPr lang="en-US" dirty="0"/>
              <a:t>: Cryptography Overview </a:t>
            </a:r>
          </a:p>
        </p:txBody>
      </p:sp>
      <p:sp>
        <p:nvSpPr>
          <p:cNvPr id="3" name="Content Placeholder 2"/>
          <p:cNvSpPr>
            <a:spLocks noGrp="1"/>
          </p:cNvSpPr>
          <p:nvPr>
            <p:ph idx="1"/>
          </p:nvPr>
        </p:nvSpPr>
        <p:spPr/>
        <p:txBody>
          <a:bodyPr/>
          <a:lstStyle/>
          <a:p>
            <a:pPr marL="0" indent="0">
              <a:buNone/>
            </a:pPr>
            <a:r>
              <a:rPr lang="en-US" dirty="0" smtClean="0"/>
              <a:t>Topics:</a:t>
            </a:r>
          </a:p>
          <a:p>
            <a:pPr lvl="0"/>
            <a:r>
              <a:rPr lang="en-US" sz="2400" dirty="0" smtClean="0"/>
              <a:t>Basic concepts of cryptography (encryption, decryption, plaintext, </a:t>
            </a:r>
            <a:r>
              <a:rPr lang="en-US" sz="2400" dirty="0" err="1" smtClean="0"/>
              <a:t>ciphertext</a:t>
            </a:r>
            <a:r>
              <a:rPr lang="en-US" sz="2400" dirty="0" smtClean="0"/>
              <a:t>, key)</a:t>
            </a:r>
          </a:p>
          <a:p>
            <a:pPr lvl="0"/>
            <a:r>
              <a:rPr lang="en-US" sz="2400" dirty="0" smtClean="0"/>
              <a:t>Different methods of encryption (substitution, Transposition, diffusion, permutation, symmetric encryption, asymmetric encryption, block encryption, stream encryption)</a:t>
            </a:r>
          </a:p>
          <a:p>
            <a:pPr marL="0" indent="0">
              <a:buNone/>
            </a:pPr>
            <a:r>
              <a:rPr lang="en-US" dirty="0" smtClean="0"/>
              <a:t>Learning </a:t>
            </a:r>
            <a:r>
              <a:rPr lang="en-US" dirty="0" smtClean="0"/>
              <a:t>Outcomes:</a:t>
            </a:r>
          </a:p>
          <a:p>
            <a:pPr marL="0" indent="0">
              <a:buNone/>
            </a:pPr>
            <a:r>
              <a:rPr lang="en-US" sz="2400" dirty="0" smtClean="0"/>
              <a:t>Upon </a:t>
            </a:r>
            <a:r>
              <a:rPr lang="en-US" sz="2400" dirty="0"/>
              <a:t>completion of this lesson:</a:t>
            </a:r>
          </a:p>
          <a:p>
            <a:pPr lvl="1"/>
            <a:r>
              <a:rPr lang="en-US" dirty="0"/>
              <a:t>Students will be able to list the elements of a cryptographic system.</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Where do we need encryption?</a:t>
            </a:r>
          </a:p>
          <a:p>
            <a:r>
              <a:rPr lang="en-US" dirty="0" smtClean="0"/>
              <a:t>Do you use encryption? How?</a:t>
            </a:r>
          </a:p>
          <a:p>
            <a:endParaRPr lang="en-US" dirty="0"/>
          </a:p>
        </p:txBody>
      </p:sp>
    </p:spTree>
    <p:extLst>
      <p:ext uri="{BB962C8B-B14F-4D97-AF65-F5344CB8AC3E}">
        <p14:creationId xmlns:p14="http://schemas.microsoft.com/office/powerpoint/2010/main" val="57481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Terminology (1)</a:t>
            </a:r>
            <a:endParaRPr lang="en-US" dirty="0"/>
          </a:p>
        </p:txBody>
      </p:sp>
      <p:sp>
        <p:nvSpPr>
          <p:cNvPr id="3" name="Content Placeholder 2"/>
          <p:cNvSpPr>
            <a:spLocks noGrp="1"/>
          </p:cNvSpPr>
          <p:nvPr>
            <p:ph idx="1"/>
          </p:nvPr>
        </p:nvSpPr>
        <p:spPr/>
        <p:txBody>
          <a:bodyPr/>
          <a:lstStyle/>
          <a:p>
            <a:r>
              <a:rPr lang="en-US" b="1" dirty="0" smtClean="0"/>
              <a:t>Cryptographic system</a:t>
            </a:r>
            <a:r>
              <a:rPr lang="en-US" dirty="0" smtClean="0"/>
              <a:t> - Associated information assurance items interacting to provide a single means of encryption or decryption. </a:t>
            </a:r>
          </a:p>
          <a:p>
            <a:r>
              <a:rPr lang="en-US" b="1" dirty="0"/>
              <a:t>Plaintext</a:t>
            </a:r>
            <a:r>
              <a:rPr lang="en-US" dirty="0"/>
              <a:t> - Data input to the Cipher or output from the Inverse Cipher. </a:t>
            </a:r>
          </a:p>
          <a:p>
            <a:r>
              <a:rPr lang="en-US" b="1" dirty="0" err="1"/>
              <a:t>Ciphertext</a:t>
            </a:r>
            <a:r>
              <a:rPr lang="en-US" dirty="0"/>
              <a:t> - Data output from the Cipher or input to the Inverse Cipher. </a:t>
            </a:r>
            <a:endParaRPr lang="en-US" dirty="0" smtClean="0"/>
          </a:p>
          <a:p>
            <a:r>
              <a:rPr lang="en-US" b="1" dirty="0" smtClean="0"/>
              <a:t>Cipher</a:t>
            </a:r>
            <a:r>
              <a:rPr lang="en-US" dirty="0" smtClean="0"/>
              <a:t> - Any cryptographic system in which arbitrary symbols or groups of symbols, represent units of plain text, or in which units of plaintext are rearranged, or both. </a:t>
            </a:r>
          </a:p>
          <a:p>
            <a:endParaRPr lang="en-US" dirty="0"/>
          </a:p>
        </p:txBody>
      </p:sp>
    </p:spTree>
    <p:extLst>
      <p:ext uri="{BB962C8B-B14F-4D97-AF65-F5344CB8AC3E}">
        <p14:creationId xmlns:p14="http://schemas.microsoft.com/office/powerpoint/2010/main" val="194857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79898-B3A7-4AF9-867A-4C6EA26EE9E2}"/>
              </a:ext>
            </a:extLst>
          </p:cNvPr>
          <p:cNvSpPr>
            <a:spLocks noGrp="1"/>
          </p:cNvSpPr>
          <p:nvPr>
            <p:ph type="title"/>
          </p:nvPr>
        </p:nvSpPr>
        <p:spPr/>
        <p:txBody>
          <a:bodyPr/>
          <a:lstStyle/>
          <a:p>
            <a:r>
              <a:rPr lang="en-US" smtClean="0"/>
              <a:t>Terminology (2) </a:t>
            </a:r>
            <a:endParaRPr lang="en-US" dirty="0"/>
          </a:p>
        </p:txBody>
      </p:sp>
      <p:sp>
        <p:nvSpPr>
          <p:cNvPr id="3" name="Content Placeholder 2">
            <a:extLst>
              <a:ext uri="{FF2B5EF4-FFF2-40B4-BE49-F238E27FC236}">
                <a16:creationId xmlns:a16="http://schemas.microsoft.com/office/drawing/2014/main" xmlns="" id="{D7B1E5C8-855D-4C2B-82E6-9B7A893763AF}"/>
              </a:ext>
            </a:extLst>
          </p:cNvPr>
          <p:cNvSpPr>
            <a:spLocks noGrp="1"/>
          </p:cNvSpPr>
          <p:nvPr>
            <p:ph idx="1"/>
          </p:nvPr>
        </p:nvSpPr>
        <p:spPr/>
        <p:txBody>
          <a:bodyPr/>
          <a:lstStyle/>
          <a:p>
            <a:r>
              <a:rPr lang="en-US" sz="2500" b="1" dirty="0" smtClean="0"/>
              <a:t>Encryption</a:t>
            </a:r>
            <a:r>
              <a:rPr lang="en-US" sz="2500" dirty="0" smtClean="0"/>
              <a:t> (encode, encipher) - </a:t>
            </a:r>
            <a:r>
              <a:rPr lang="en-US" sz="2500" dirty="0" smtClean="0"/>
              <a:t>Conversion of plaintext to </a:t>
            </a:r>
            <a:r>
              <a:rPr lang="en-US" sz="2500" dirty="0" err="1" smtClean="0"/>
              <a:t>ciphertext</a:t>
            </a:r>
            <a:r>
              <a:rPr lang="en-US" sz="2500" dirty="0" smtClean="0"/>
              <a:t> through the use of a cryptographic algorithm. </a:t>
            </a:r>
          </a:p>
          <a:p>
            <a:r>
              <a:rPr lang="en-US" sz="2500" b="1" dirty="0" smtClean="0"/>
              <a:t>Decryption</a:t>
            </a:r>
            <a:r>
              <a:rPr lang="en-US" sz="2500" dirty="0" smtClean="0"/>
              <a:t> (decode, decipher) -</a:t>
            </a:r>
            <a:r>
              <a:rPr lang="en-US" sz="2500" dirty="0" smtClean="0"/>
              <a:t> </a:t>
            </a:r>
            <a:r>
              <a:rPr lang="en-US" sz="2500" dirty="0"/>
              <a:t>Conversion of </a:t>
            </a:r>
            <a:r>
              <a:rPr lang="en-US" sz="2500" dirty="0" err="1"/>
              <a:t>ciphertext</a:t>
            </a:r>
            <a:r>
              <a:rPr lang="en-US" sz="2500" dirty="0"/>
              <a:t> to plaintext through the use of a cryptographic algorithm. </a:t>
            </a:r>
            <a:endParaRPr lang="en-US" sz="2500" dirty="0"/>
          </a:p>
          <a:p>
            <a:r>
              <a:rPr lang="en-US" sz="2500" b="1" dirty="0"/>
              <a:t>Cryptography</a:t>
            </a:r>
            <a:r>
              <a:rPr lang="en-US" sz="2500" dirty="0"/>
              <a:t> - The discipline that embodies the principles, means, and methods for the transformation of data in order to hide their semantic content, prevent their unauthorized use, or prevent their undetected modification. </a:t>
            </a:r>
          </a:p>
          <a:p>
            <a:r>
              <a:rPr lang="en-US" sz="2500" b="1" dirty="0"/>
              <a:t>Cryptology</a:t>
            </a:r>
            <a:r>
              <a:rPr lang="en-US" sz="2500" dirty="0"/>
              <a:t> - The science that deals with hidden, disguised, or encrypted communications. It includes communications security and communications intelligence. </a:t>
            </a:r>
          </a:p>
          <a:p>
            <a:endParaRPr lang="en-US" sz="2400" dirty="0"/>
          </a:p>
        </p:txBody>
      </p:sp>
    </p:spTree>
    <p:extLst>
      <p:ext uri="{BB962C8B-B14F-4D97-AF65-F5344CB8AC3E}">
        <p14:creationId xmlns:p14="http://schemas.microsoft.com/office/powerpoint/2010/main" val="134449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79B6E-204D-40DE-80EA-3E6898C3350C}"/>
              </a:ext>
            </a:extLst>
          </p:cNvPr>
          <p:cNvSpPr>
            <a:spLocks noGrp="1"/>
          </p:cNvSpPr>
          <p:nvPr>
            <p:ph type="title"/>
          </p:nvPr>
        </p:nvSpPr>
        <p:spPr/>
        <p:txBody>
          <a:bodyPr/>
          <a:lstStyle/>
          <a:p>
            <a:r>
              <a:rPr lang="en-US" smtClean="0"/>
              <a:t>Encryption </a:t>
            </a:r>
            <a:r>
              <a:rPr lang="en-US" smtClean="0"/>
              <a:t>Notations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D82AD40F-43E0-4227-938D-594C418006A7}"/>
                  </a:ext>
                </a:extLst>
              </p:cNvPr>
              <p:cNvSpPr>
                <a:spLocks noGrp="1"/>
              </p:cNvSpPr>
              <p:nvPr>
                <p:ph idx="1"/>
              </p:nvPr>
            </p:nvSpPr>
            <p:spPr>
              <a:xfrm>
                <a:off x="628650" y="1377863"/>
                <a:ext cx="7886700" cy="4799100"/>
              </a:xfrm>
            </p:spPr>
            <p:txBody>
              <a:bodyPr/>
              <a:lstStyle/>
              <a:p>
                <a:r>
                  <a:rPr lang="en-US" sz="2400" dirty="0" smtClean="0"/>
                  <a:t>The original form of a message is known as plaintext, P, and the encrypted form is called ciphertext, C. </a:t>
                </a:r>
              </a:p>
              <a:p>
                <a:r>
                  <a:rPr lang="en-US" sz="2400" dirty="0" smtClean="0"/>
                  <a:t>Encryption, E(), Converses </a:t>
                </a:r>
                <a:r>
                  <a:rPr lang="en-US" sz="2400" dirty="0"/>
                  <a:t>of plaintext to </a:t>
                </a:r>
                <a:r>
                  <a:rPr lang="en-US" sz="2400" dirty="0" err="1"/>
                  <a:t>ciphertext</a:t>
                </a:r>
                <a:r>
                  <a:rPr lang="en-US" sz="2400" dirty="0"/>
                  <a:t> through the use of a cryptographic algorithm. </a:t>
                </a:r>
              </a:p>
              <a:p>
                <a:r>
                  <a:rPr lang="en-US" sz="2400" dirty="0" smtClean="0"/>
                  <a:t>Decryption, D(), - Converses </a:t>
                </a:r>
                <a:r>
                  <a:rPr lang="en-US" sz="2400" dirty="0"/>
                  <a:t>of </a:t>
                </a:r>
                <a:r>
                  <a:rPr lang="en-US" sz="2400" dirty="0" err="1"/>
                  <a:t>ciphertext</a:t>
                </a:r>
                <a:r>
                  <a:rPr lang="en-US" sz="2400" dirty="0"/>
                  <a:t> to plaintext through the use of a cryptographic algorithm. </a:t>
                </a:r>
                <a:endParaRPr lang="en-US" sz="2400" dirty="0"/>
              </a:p>
              <a:p>
                <a:pPr marL="0" indent="0" algn="ctr">
                  <a:buNone/>
                </a:pPr>
                <a14:m>
                  <m:oMath xmlns:m="http://schemas.openxmlformats.org/officeDocument/2006/math">
                    <m:r>
                      <a:rPr lang="en-US" smtClean="0"/>
                      <m:t>𝐶</m:t>
                    </m:r>
                    <m:r>
                      <a:rPr lang="en-US" smtClean="0"/>
                      <m:t>=</m:t>
                    </m:r>
                    <m:r>
                      <a:rPr lang="en-US" smtClean="0"/>
                      <m:t>𝐸</m:t>
                    </m:r>
                    <m:d>
                      <m:dPr>
                        <m:ctrlPr>
                          <a:rPr lang="en-US" smtClean="0"/>
                        </m:ctrlPr>
                      </m:dPr>
                      <m:e>
                        <m:r>
                          <a:rPr lang="en-US" smtClean="0"/>
                          <m:t>𝑃</m:t>
                        </m:r>
                      </m:e>
                    </m:d>
                  </m:oMath>
                </a14:m>
                <a:r>
                  <a:rPr lang="en-US" dirty="0"/>
                  <a:t> and </a:t>
                </a:r>
                <a14:m>
                  <m:oMath xmlns:m="http://schemas.openxmlformats.org/officeDocument/2006/math">
                    <m:r>
                      <a:rPr lang="en-US" smtClean="0"/>
                      <m:t>𝑃</m:t>
                    </m:r>
                    <m:r>
                      <a:rPr lang="en-US" smtClean="0"/>
                      <m:t>=</m:t>
                    </m:r>
                    <m:r>
                      <a:rPr lang="en-US" smtClean="0"/>
                      <m:t>𝐷</m:t>
                    </m:r>
                    <m:r>
                      <a:rPr lang="en-US" smtClean="0"/>
                      <m:t>(</m:t>
                    </m:r>
                    <m:r>
                      <a:rPr lang="en-US" smtClean="0"/>
                      <m:t>𝐶</m:t>
                    </m:r>
                    <m:r>
                      <a:rPr lang="en-US" smtClean="0"/>
                      <m:t>)</m:t>
                    </m:r>
                  </m:oMath>
                </a14:m>
                <a:r>
                  <a:rPr lang="en-US" dirty="0"/>
                  <a:t> </a:t>
                </a:r>
                <a:endParaRPr lang="en-US" dirty="0"/>
              </a:p>
              <a:p>
                <a:endParaRPr lang="en-US" sz="2400" dirty="0" smtClean="0"/>
              </a:p>
              <a:p>
                <a:r>
                  <a:rPr lang="en-US" sz="2400" dirty="0" smtClean="0"/>
                  <a:t>Decrypt an encrypted plaintext should get the original plaintext.</a:t>
                </a:r>
                <a:endParaRPr lang="en-US" sz="2400" dirty="0"/>
              </a:p>
              <a:p>
                <a:pPr marL="0" indent="0">
                  <a:buNone/>
                </a:pPr>
                <a14:m>
                  <m:oMathPara xmlns:m="http://schemas.openxmlformats.org/officeDocument/2006/math">
                    <m:oMathParaPr>
                      <m:jc m:val="centerGroup"/>
                    </m:oMathParaPr>
                    <m:oMath xmlns:m="http://schemas.openxmlformats.org/officeDocument/2006/math">
                      <m:r>
                        <a:rPr lang="en-US" smtClean="0"/>
                        <m:t>𝑃</m:t>
                      </m:r>
                      <m:r>
                        <a:rPr lang="en-US" smtClean="0"/>
                        <m:t>=</m:t>
                      </m:r>
                      <m:r>
                        <a:rPr lang="en-US" smtClean="0"/>
                        <m:t>𝐷</m:t>
                      </m:r>
                      <m:r>
                        <a:rPr lang="en-US" smtClean="0"/>
                        <m:t>(</m:t>
                      </m:r>
                      <m:r>
                        <a:rPr lang="en-US" smtClean="0"/>
                        <m:t>𝐸</m:t>
                      </m:r>
                      <m:r>
                        <a:rPr lang="en-US" smtClean="0"/>
                        <m:t>(</m:t>
                      </m:r>
                      <m:r>
                        <a:rPr lang="en-US" smtClean="0"/>
                        <m:t>𝑃</m:t>
                      </m:r>
                      <m:r>
                        <a:rPr lang="en-US" smtClean="0"/>
                        <m:t>))</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D82AD40F-43E0-4227-938D-594C418006A7}"/>
                  </a:ext>
                </a:extLst>
              </p:cNvPr>
              <p:cNvSpPr>
                <a:spLocks noGrp="1" noRot="1" noChangeAspect="1" noMove="1" noResize="1" noEditPoints="1" noAdjustHandles="1" noChangeArrowheads="1" noChangeShapeType="1" noTextEdit="1"/>
              </p:cNvSpPr>
              <p:nvPr>
                <p:ph idx="1"/>
              </p:nvPr>
            </p:nvSpPr>
            <p:spPr>
              <a:xfrm>
                <a:off x="628650" y="1377863"/>
                <a:ext cx="7886700" cy="4799100"/>
              </a:xfrm>
              <a:blipFill rotWithShape="0">
                <a:blip r:embed="rId2"/>
                <a:stretch>
                  <a:fillRect l="-1005" t="-1779" r="-386"/>
                </a:stretch>
              </a:blipFill>
            </p:spPr>
            <p:txBody>
              <a:bodyPr/>
              <a:lstStyle/>
              <a:p>
                <a:r>
                  <a:rPr lang="en-US">
                    <a:noFill/>
                  </a:rPr>
                  <a:t> </a:t>
                </a:r>
              </a:p>
            </p:txBody>
          </p:sp>
        </mc:Fallback>
      </mc:AlternateContent>
    </p:spTree>
    <p:extLst>
      <p:ext uri="{BB962C8B-B14F-4D97-AF65-F5344CB8AC3E}">
        <p14:creationId xmlns:p14="http://schemas.microsoft.com/office/powerpoint/2010/main" val="144492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95FC3-E3C8-491F-9DCD-5ECF7726F1B7}"/>
              </a:ext>
            </a:extLst>
          </p:cNvPr>
          <p:cNvSpPr>
            <a:spLocks noGrp="1"/>
          </p:cNvSpPr>
          <p:nvPr>
            <p:ph type="title"/>
          </p:nvPr>
        </p:nvSpPr>
        <p:spPr/>
        <p:txBody>
          <a:bodyPr/>
          <a:lstStyle/>
          <a:p>
            <a:r>
              <a:rPr lang="en-US" smtClean="0"/>
              <a:t>Encryption keys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8D15F336-997D-4ADE-AFB3-692895936B81}"/>
                  </a:ext>
                </a:extLst>
              </p:cNvPr>
              <p:cNvSpPr>
                <a:spLocks noGrp="1"/>
              </p:cNvSpPr>
              <p:nvPr>
                <p:ph idx="1"/>
              </p:nvPr>
            </p:nvSpPr>
            <p:spPr/>
            <p:txBody>
              <a:bodyPr/>
              <a:lstStyle/>
              <a:p>
                <a:r>
                  <a:rPr lang="en-US" dirty="0" smtClean="0"/>
                  <a:t>Encrypted Key - A cryptographic key, K, that has been encrypted using an Approved security function with a key encrypting key, a PIN, or a password in order to disguise the value of the underlying plaintext key. </a:t>
                </a:r>
              </a:p>
              <a:p>
                <a14:m>
                  <m:oMath xmlns:m="http://schemas.openxmlformats.org/officeDocument/2006/math">
                    <m:r>
                      <m:rPr>
                        <m:sty m:val="p"/>
                      </m:rPr>
                      <a:rPr lang="en-US" smtClean="0"/>
                      <m:t>C</m:t>
                    </m:r>
                    <m:r>
                      <a:rPr lang="en-US" smtClean="0"/>
                      <m:t>=</m:t>
                    </m:r>
                    <m:r>
                      <a:rPr lang="en-US" smtClean="0"/>
                      <m:t>𝐸</m:t>
                    </m:r>
                    <m:r>
                      <a:rPr lang="en-US" smtClean="0"/>
                      <m:t>(</m:t>
                    </m:r>
                    <m:r>
                      <a:rPr lang="en-US" smtClean="0"/>
                      <m:t>𝐾</m:t>
                    </m:r>
                    <m:r>
                      <a:rPr lang="en-US" smtClean="0"/>
                      <m:t>,</m:t>
                    </m:r>
                    <m:r>
                      <a:rPr lang="en-US" smtClean="0"/>
                      <m:t>𝑃</m:t>
                    </m:r>
                    <m:r>
                      <a:rPr lang="en-US" smtClean="0"/>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8D15F336-997D-4ADE-AFB3-692895936B81}"/>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pic>
        <p:nvPicPr>
          <p:cNvPr id="4" name="Picture 3" title="Encrypted Key ">
            <a:extLst>
              <a:ext uri="{FF2B5EF4-FFF2-40B4-BE49-F238E27FC236}">
                <a16:creationId xmlns:a16="http://schemas.microsoft.com/office/drawing/2014/main" xmlns="" id="{E88DA2B6-9CC6-4EC9-9A07-DA3651C15AFB}"/>
              </a:ext>
            </a:extLst>
          </p:cNvPr>
          <p:cNvPicPr>
            <a:picLocks noChangeAspect="1"/>
          </p:cNvPicPr>
          <p:nvPr/>
        </p:nvPicPr>
        <p:blipFill>
          <a:blip r:embed="rId3" cstate="print"/>
          <a:stretch>
            <a:fillRect/>
          </a:stretch>
        </p:blipFill>
        <p:spPr>
          <a:xfrm>
            <a:off x="1513067" y="4111521"/>
            <a:ext cx="6117866" cy="1582049"/>
          </a:xfrm>
          <a:prstGeom prst="rect">
            <a:avLst/>
          </a:prstGeom>
        </p:spPr>
      </p:pic>
    </p:spTree>
    <p:extLst>
      <p:ext uri="{BB962C8B-B14F-4D97-AF65-F5344CB8AC3E}">
        <p14:creationId xmlns:p14="http://schemas.microsoft.com/office/powerpoint/2010/main" val="103712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1E0C2-95D4-4BD1-850F-DB6356826AA7}"/>
              </a:ext>
            </a:extLst>
          </p:cNvPr>
          <p:cNvSpPr>
            <a:spLocks noGrp="1"/>
          </p:cNvSpPr>
          <p:nvPr>
            <p:ph type="title"/>
          </p:nvPr>
        </p:nvSpPr>
        <p:spPr/>
        <p:txBody>
          <a:bodyPr/>
          <a:lstStyle/>
          <a:p>
            <a:r>
              <a:rPr lang="en-US" smtClean="0"/>
              <a:t>Cryptography Classification</a:t>
            </a:r>
            <a:endParaRPr lang="en-US" dirty="0"/>
          </a:p>
        </p:txBody>
      </p:sp>
      <p:sp>
        <p:nvSpPr>
          <p:cNvPr id="3" name="Content Placeholder 2">
            <a:extLst>
              <a:ext uri="{FF2B5EF4-FFF2-40B4-BE49-F238E27FC236}">
                <a16:creationId xmlns:a16="http://schemas.microsoft.com/office/drawing/2014/main" xmlns="" id="{5866A299-9A00-46E2-B923-8F7E0C6AF8EE}"/>
              </a:ext>
            </a:extLst>
          </p:cNvPr>
          <p:cNvSpPr>
            <a:spLocks noGrp="1"/>
          </p:cNvSpPr>
          <p:nvPr>
            <p:ph idx="1"/>
          </p:nvPr>
        </p:nvSpPr>
        <p:spPr/>
        <p:txBody>
          <a:bodyPr/>
          <a:lstStyle/>
          <a:p>
            <a:r>
              <a:rPr lang="en-US" dirty="0" smtClean="0"/>
              <a:t>By number of keys</a:t>
            </a:r>
          </a:p>
          <a:p>
            <a:pPr lvl="1"/>
            <a:r>
              <a:rPr lang="en-US" dirty="0" smtClean="0"/>
              <a:t>Symmetric (Secret key cryptography)</a:t>
            </a:r>
          </a:p>
          <a:p>
            <a:pPr lvl="1"/>
            <a:r>
              <a:rPr lang="en-US" dirty="0" smtClean="0"/>
              <a:t>Asymmetric (Public </a:t>
            </a:r>
            <a:r>
              <a:rPr lang="en-US" dirty="0"/>
              <a:t>key cryptography)</a:t>
            </a:r>
            <a:endParaRPr lang="en-US" dirty="0" smtClean="0"/>
          </a:p>
          <a:p>
            <a:r>
              <a:rPr lang="en-US" dirty="0" smtClean="0"/>
              <a:t>By encryption operations </a:t>
            </a:r>
          </a:p>
          <a:p>
            <a:pPr lvl="1"/>
            <a:r>
              <a:rPr lang="en-US" dirty="0" smtClean="0"/>
              <a:t>Substitution</a:t>
            </a:r>
          </a:p>
          <a:p>
            <a:pPr lvl="1"/>
            <a:r>
              <a:rPr lang="en-US" dirty="0" smtClean="0"/>
              <a:t>Transposition </a:t>
            </a:r>
          </a:p>
          <a:p>
            <a:r>
              <a:rPr lang="en-US" dirty="0" smtClean="0"/>
              <a:t>By how plaintext is processed</a:t>
            </a:r>
          </a:p>
          <a:p>
            <a:pPr lvl="1"/>
            <a:r>
              <a:rPr lang="en-US" dirty="0" smtClean="0"/>
              <a:t>Block encryption</a:t>
            </a:r>
          </a:p>
          <a:p>
            <a:pPr lvl="1"/>
            <a:r>
              <a:rPr lang="en-US" dirty="0" smtClean="0"/>
              <a:t>Stream encryption</a:t>
            </a:r>
            <a:endParaRPr lang="en-US" dirty="0"/>
          </a:p>
        </p:txBody>
      </p:sp>
    </p:spTree>
    <p:extLst>
      <p:ext uri="{BB962C8B-B14F-4D97-AF65-F5344CB8AC3E}">
        <p14:creationId xmlns:p14="http://schemas.microsoft.com/office/powerpoint/2010/main" val="1976276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6843</TotalTime>
  <Words>1772</Words>
  <Application>Microsoft Macintosh PowerPoint</Application>
  <PresentationFormat>On-screen Show (4:3)</PresentationFormat>
  <Paragraphs>527</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Calibri Light</vt:lpstr>
      <vt:lpstr>Cambria Math</vt:lpstr>
      <vt:lpstr>Gloria Hallelujah</vt:lpstr>
      <vt:lpstr>Arial</vt:lpstr>
      <vt:lpstr>PP_C5Modules_CC_License_standard</vt:lpstr>
      <vt:lpstr>Model 2 Introduction to Cryptography</vt:lpstr>
      <vt:lpstr>Module 2: Introduction to Cryptography</vt:lpstr>
      <vt:lpstr>Lesson 1: Cryptography Overview </vt:lpstr>
      <vt:lpstr>Warm up</vt:lpstr>
      <vt:lpstr>Terminology (1)</vt:lpstr>
      <vt:lpstr>Terminology (2) </vt:lpstr>
      <vt:lpstr>Encryption Notations</vt:lpstr>
      <vt:lpstr>Encryption keys</vt:lpstr>
      <vt:lpstr>Cryptography Classification</vt:lpstr>
      <vt:lpstr>Asymmetric encryption (a pair of keys)</vt:lpstr>
      <vt:lpstr>Block cipher</vt:lpstr>
      <vt:lpstr>Stream Cipher</vt:lpstr>
      <vt:lpstr>Stream cipher vs. Block cipher</vt:lpstr>
      <vt:lpstr>Transposition Cipher</vt:lpstr>
      <vt:lpstr>Transposition Cipher cont.</vt:lpstr>
      <vt:lpstr>Row Transposition Cipher</vt:lpstr>
      <vt:lpstr>Substitution Cipher</vt:lpstr>
      <vt:lpstr>Ceaser Cipher</vt:lpstr>
      <vt:lpstr>Exercise 2</vt:lpstr>
      <vt:lpstr>Exercise 2 Answer</vt:lpstr>
      <vt:lpstr>Statistical Analysis</vt:lpstr>
      <vt:lpstr>Vigènere Cipher</vt:lpstr>
      <vt:lpstr>Exercise 3</vt:lpstr>
      <vt:lpstr>Exercise 3 Answer</vt:lpstr>
      <vt:lpstr>Confusion vs Diffusion</vt:lpstr>
      <vt:lpstr>Attacks on Encryption </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294</cp:revision>
  <cp:lastPrinted>2016-07-18T16:40:10Z</cp:lastPrinted>
  <dcterms:created xsi:type="dcterms:W3CDTF">2016-07-03T20:12:42Z</dcterms:created>
  <dcterms:modified xsi:type="dcterms:W3CDTF">2018-03-31T19:04:58Z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