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3.xml" ContentType="application/vnd.openxmlformats-officedocument.presentationml.notesSlide+xml"/>
  <Override PartName="/ppt/tags/tag21.xml" ContentType="application/vnd.openxmlformats-officedocument.presentationml.tags+xml"/>
  <Override PartName="/ppt/notesSlides/notesSlide4.xml" ContentType="application/vnd.openxmlformats-officedocument.presentationml.notesSlide+xml"/>
  <Override PartName="/ppt/tags/tag22.xml" ContentType="application/vnd.openxmlformats-officedocument.presentationml.tags+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29"/>
  </p:notesMasterIdLst>
  <p:handoutMasterIdLst>
    <p:handoutMasterId r:id="rId30"/>
  </p:handoutMasterIdLst>
  <p:sldIdLst>
    <p:sldId id="340" r:id="rId2"/>
    <p:sldId id="363" r:id="rId3"/>
    <p:sldId id="364" r:id="rId4"/>
    <p:sldId id="367" r:id="rId5"/>
    <p:sldId id="368" r:id="rId6"/>
    <p:sldId id="369" r:id="rId7"/>
    <p:sldId id="371" r:id="rId8"/>
    <p:sldId id="372" r:id="rId9"/>
    <p:sldId id="375" r:id="rId10"/>
    <p:sldId id="377" r:id="rId11"/>
    <p:sldId id="380" r:id="rId12"/>
    <p:sldId id="381" r:id="rId13"/>
    <p:sldId id="383" r:id="rId14"/>
    <p:sldId id="386" r:id="rId15"/>
    <p:sldId id="387" r:id="rId16"/>
    <p:sldId id="388" r:id="rId17"/>
    <p:sldId id="389" r:id="rId18"/>
    <p:sldId id="390" r:id="rId19"/>
    <p:sldId id="391" r:id="rId20"/>
    <p:sldId id="392" r:id="rId21"/>
    <p:sldId id="393" r:id="rId22"/>
    <p:sldId id="394" r:id="rId23"/>
    <p:sldId id="395" r:id="rId24"/>
    <p:sldId id="396" r:id="rId25"/>
    <p:sldId id="398" r:id="rId26"/>
    <p:sldId id="407" r:id="rId27"/>
    <p:sldId id="333" r:id="rId28"/>
  </p:sldIdLst>
  <p:sldSz cx="9144000" cy="6858000" type="screen4x3"/>
  <p:notesSz cx="7315200" cy="9601200"/>
  <p:custDataLst>
    <p:tags r:id="rId31"/>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CE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93" autoAdjust="0"/>
    <p:restoredTop sz="81997" autoAdjust="0"/>
  </p:normalViewPr>
  <p:slideViewPr>
    <p:cSldViewPr snapToGrid="0" snapToObjects="1">
      <p:cViewPr varScale="1">
        <p:scale>
          <a:sx n="98" d="100"/>
          <a:sy n="98" d="100"/>
        </p:scale>
        <p:origin x="202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Alves-Foss" userId="0ad79d20-0c0e-4450-b16f-ea034fd808f3" providerId="ADAL" clId="{F27E0F57-EDB2-4DF9-BC2B-A549DD11B756}"/>
    <pc:docChg chg="modSld">
      <pc:chgData name="James Alves-Foss" userId="0ad79d20-0c0e-4450-b16f-ea034fd808f3" providerId="ADAL" clId="{F27E0F57-EDB2-4DF9-BC2B-A549DD11B756}" dt="2018-04-01T20:46:35.036" v="17" actId="14"/>
      <pc:docMkLst>
        <pc:docMk/>
      </pc:docMkLst>
      <pc:sldChg chg="modSp">
        <pc:chgData name="James Alves-Foss" userId="0ad79d20-0c0e-4450-b16f-ea034fd808f3" providerId="ADAL" clId="{F27E0F57-EDB2-4DF9-BC2B-A549DD11B756}" dt="2018-04-01T20:45:49.307" v="12" actId="6549"/>
        <pc:sldMkLst>
          <pc:docMk/>
          <pc:sldMk cId="690796118" sldId="367"/>
        </pc:sldMkLst>
        <pc:spChg chg="mod">
          <ac:chgData name="James Alves-Foss" userId="0ad79d20-0c0e-4450-b16f-ea034fd808f3" providerId="ADAL" clId="{F27E0F57-EDB2-4DF9-BC2B-A549DD11B756}" dt="2018-04-01T20:45:49.307" v="12" actId="6549"/>
          <ac:spMkLst>
            <pc:docMk/>
            <pc:sldMk cId="690796118" sldId="367"/>
            <ac:spMk id="3" creationId="{00000000-0000-0000-0000-000000000000}"/>
          </ac:spMkLst>
        </pc:spChg>
      </pc:sldChg>
      <pc:sldChg chg="modSp">
        <pc:chgData name="James Alves-Foss" userId="0ad79d20-0c0e-4450-b16f-ea034fd808f3" providerId="ADAL" clId="{F27E0F57-EDB2-4DF9-BC2B-A549DD11B756}" dt="2018-04-01T20:45:55.930" v="13" actId="20577"/>
        <pc:sldMkLst>
          <pc:docMk/>
          <pc:sldMk cId="2018384384" sldId="368"/>
        </pc:sldMkLst>
        <pc:spChg chg="mod">
          <ac:chgData name="James Alves-Foss" userId="0ad79d20-0c0e-4450-b16f-ea034fd808f3" providerId="ADAL" clId="{F27E0F57-EDB2-4DF9-BC2B-A549DD11B756}" dt="2018-04-01T20:45:55.930" v="13" actId="20577"/>
          <ac:spMkLst>
            <pc:docMk/>
            <pc:sldMk cId="2018384384" sldId="368"/>
            <ac:spMk id="3" creationId="{00000000-0000-0000-0000-000000000000}"/>
          </ac:spMkLst>
        </pc:spChg>
      </pc:sldChg>
      <pc:sldChg chg="addSp delSp modSp">
        <pc:chgData name="James Alves-Foss" userId="0ad79d20-0c0e-4450-b16f-ea034fd808f3" providerId="ADAL" clId="{F27E0F57-EDB2-4DF9-BC2B-A549DD11B756}" dt="2018-04-01T20:46:35.036" v="17" actId="14"/>
        <pc:sldMkLst>
          <pc:docMk/>
          <pc:sldMk cId="806587031" sldId="375"/>
        </pc:sldMkLst>
        <pc:spChg chg="add del mod">
          <ac:chgData name="James Alves-Foss" userId="0ad79d20-0c0e-4450-b16f-ea034fd808f3" providerId="ADAL" clId="{F27E0F57-EDB2-4DF9-BC2B-A549DD11B756}" dt="2018-04-01T20:46:13.982" v="14"/>
          <ac:spMkLst>
            <pc:docMk/>
            <pc:sldMk cId="806587031" sldId="375"/>
            <ac:spMk id="3" creationId="{EB654C9E-4EA8-4D6D-B64D-320F167EEFF9}"/>
          </ac:spMkLst>
        </pc:spChg>
        <pc:spChg chg="mod">
          <ac:chgData name="James Alves-Foss" userId="0ad79d20-0c0e-4450-b16f-ea034fd808f3" providerId="ADAL" clId="{F27E0F57-EDB2-4DF9-BC2B-A549DD11B756}" dt="2018-04-01T20:46:35.036" v="17" actId="14"/>
          <ac:spMkLst>
            <pc:docMk/>
            <pc:sldMk cId="806587031" sldId="375"/>
            <ac:spMk id="4" creationId="{00000000-0000-0000-0000-000000000000}"/>
          </ac:spMkLst>
        </pc:spChg>
        <pc:spChg chg="add del mod">
          <ac:chgData name="James Alves-Foss" userId="0ad79d20-0c0e-4450-b16f-ea034fd808f3" providerId="ADAL" clId="{F27E0F57-EDB2-4DF9-BC2B-A549DD11B756}" dt="2018-04-01T20:46:13.982" v="14"/>
          <ac:spMkLst>
            <pc:docMk/>
            <pc:sldMk cId="806587031" sldId="375"/>
            <ac:spMk id="5" creationId="{28E31EC8-18B7-406F-9739-332D427144E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69681EB2-C68B-4747-8842-97BF53E9999B}" type="datetimeFigureOut">
              <a:rPr lang="en-US" smtClean="0"/>
              <a:t>4/1/2018</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F0D2B8F8-677A-224E-95F8-EFF19BF26C64}" type="slidenum">
              <a:rPr lang="en-US" smtClean="0"/>
              <a:t>‹#›</a:t>
            </a:fld>
            <a:endParaRPr lang="en-US"/>
          </a:p>
        </p:txBody>
      </p:sp>
    </p:spTree>
    <p:extLst>
      <p:ext uri="{BB962C8B-B14F-4D97-AF65-F5344CB8AC3E}">
        <p14:creationId xmlns:p14="http://schemas.microsoft.com/office/powerpoint/2010/main" val="213336468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4/1/2018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78810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643263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en-US" b="0" dirty="0">
              <a:latin typeface="Times" pitchFamily="-110" charset="0"/>
            </a:endParaRPr>
          </a:p>
        </p:txBody>
      </p:sp>
    </p:spTree>
    <p:extLst>
      <p:ext uri="{BB962C8B-B14F-4D97-AF65-F5344CB8AC3E}">
        <p14:creationId xmlns:p14="http://schemas.microsoft.com/office/powerpoint/2010/main" val="938644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en-US" b="0" dirty="0">
              <a:latin typeface="Times" pitchFamily="-110" charset="0"/>
            </a:endParaRPr>
          </a:p>
        </p:txBody>
      </p:sp>
    </p:spTree>
    <p:extLst>
      <p:ext uri="{BB962C8B-B14F-4D97-AF65-F5344CB8AC3E}">
        <p14:creationId xmlns:p14="http://schemas.microsoft.com/office/powerpoint/2010/main" val="1790365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36174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
        <p:nvSpPr>
          <p:cNvPr id="2" name="Title 1">
            <a:extLst>
              <a:ext uri="{FF2B5EF4-FFF2-40B4-BE49-F238E27FC236}">
                <a16:creationId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br>
              <a:rPr lang="en-US" dirty="0"/>
            </a:br>
            <a:r>
              <a:rPr lang="en-US" dirty="0"/>
              <a:t>Please attribute Dr. Jim Alves-Foss and Dr. Jia Song, University of Idaho</a:t>
            </a: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Except where otherwise noted, this work is licensed under https://creativecommons.org/licenses/by-nc-sa/4.0/</a:t>
            </a:r>
            <a:br>
              <a:rPr lang="en-US" dirty="0"/>
            </a:br>
            <a:br>
              <a:rPr lang="en-US" dirty="0"/>
            </a:br>
            <a:r>
              <a:rPr lang="en-US" dirty="0"/>
              <a:t>Not withstanding the non-commercial license terms, non-profit educational institutions are granted a non-exclusive license to adapt and use this material, with attribution.</a:t>
            </a:r>
            <a:br>
              <a:rPr lang="en-US" dirty="0"/>
            </a:b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creativecommons.org/licenses/by-nc/4.0/legalcode"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©2017 </a:t>
            </a:r>
            <a:r>
              <a:rPr lang="en-US" altLang="x-none" sz="1050" kern="1200" dirty="0">
                <a:solidFill>
                  <a:schemeClr val="tx1"/>
                </a:solidFill>
                <a:latin typeface="Arial" charset="0"/>
                <a:ea typeface="+mn-ea"/>
                <a:cs typeface="Arial" charset="0"/>
              </a:rPr>
              <a:t>by Dr. Jim Alves-Foss and Dr. Jia Song</a:t>
            </a:r>
            <a:r>
              <a:rPr lang="en-US" altLang="x-none" sz="1050" kern="1200">
                <a:solidFill>
                  <a:schemeClr val="tx1"/>
                </a:solidFill>
                <a:latin typeface="Arial" charset="0"/>
                <a:ea typeface="+mn-ea"/>
                <a:cs typeface="Arial" charset="0"/>
              </a:rPr>
              <a:t>,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sldNum="0"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2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09E1-B997-4458-AE28-FCADE36405DE}"/>
              </a:ext>
            </a:extLst>
          </p:cNvPr>
          <p:cNvSpPr>
            <a:spLocks noGrp="1"/>
          </p:cNvSpPr>
          <p:nvPr>
            <p:ph type="ctrTitle"/>
          </p:nvPr>
        </p:nvSpPr>
        <p:spPr>
          <a:xfrm>
            <a:off x="2629775" y="3921386"/>
            <a:ext cx="4611655" cy="803564"/>
          </a:xfrm>
        </p:spPr>
        <p:txBody>
          <a:bodyPr/>
          <a:lstStyle/>
          <a:p>
            <a:r>
              <a:rPr lang="en-US"/>
              <a:t>Model 3</a:t>
            </a:r>
            <a:br>
              <a:rPr lang="en-US"/>
            </a:br>
            <a:r>
              <a:rPr lang="en-US"/>
              <a:t>Introduction to Software Security</a:t>
            </a:r>
            <a:endParaRPr lang="en-US" dirty="0"/>
          </a:p>
        </p:txBody>
      </p:sp>
      <p:sp>
        <p:nvSpPr>
          <p:cNvPr id="3" name="Subtitle 2">
            <a:extLst>
              <a:ext uri="{FF2B5EF4-FFF2-40B4-BE49-F238E27FC236}">
                <a16:creationId xmlns:a16="http://schemas.microsoft.com/office/drawing/2014/main" id="{6E3BDCF0-5416-4AF1-BF2C-3F3EE2810088}"/>
              </a:ext>
            </a:extLst>
          </p:cNvPr>
          <p:cNvSpPr>
            <a:spLocks noGrp="1"/>
          </p:cNvSpPr>
          <p:nvPr>
            <p:ph type="subTitle" idx="13"/>
          </p:nvPr>
        </p:nvSpPr>
        <p:spPr>
          <a:xfrm>
            <a:off x="2629775" y="4832070"/>
            <a:ext cx="4220429" cy="278892"/>
          </a:xfrm>
        </p:spPr>
        <p:txBody>
          <a:bodyPr/>
          <a:lstStyle/>
          <a:p>
            <a:endParaRPr lang="en-US" dirty="0"/>
          </a:p>
          <a:p>
            <a:r>
              <a:rPr lang="en-US" sz="2600" dirty="0"/>
              <a:t>Lesson 1: Failures, flaws, common vulnerabilities </a:t>
            </a:r>
          </a:p>
        </p:txBody>
      </p:sp>
    </p:spTree>
    <p:extLst>
      <p:ext uri="{BB962C8B-B14F-4D97-AF65-F5344CB8AC3E}">
        <p14:creationId xmlns:p14="http://schemas.microsoft.com/office/powerpoint/2010/main" val="53147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t>Stack Buffer Overflows</a:t>
            </a:r>
            <a:endParaRPr lang="en-US" dirty="0"/>
          </a:p>
        </p:txBody>
      </p:sp>
      <p:sp>
        <p:nvSpPr>
          <p:cNvPr id="221187" name="Rectangle 3"/>
          <p:cNvSpPr>
            <a:spLocks noGrp="1" noChangeArrowheads="1"/>
          </p:cNvSpPr>
          <p:nvPr>
            <p:ph idx="1"/>
          </p:nvPr>
        </p:nvSpPr>
        <p:spPr/>
        <p:txBody>
          <a:bodyPr/>
          <a:lstStyle/>
          <a:p>
            <a:r>
              <a:rPr lang="en-US" dirty="0"/>
              <a:t>Occur when buffer is located on stack</a:t>
            </a:r>
          </a:p>
          <a:p>
            <a:r>
              <a:rPr lang="en-US" dirty="0"/>
              <a:t>Are still being widely exploited</a:t>
            </a:r>
          </a:p>
          <a:p>
            <a:r>
              <a:rPr lang="en-US" dirty="0"/>
              <a:t>Stack frame</a:t>
            </a:r>
          </a:p>
          <a:p>
            <a:pPr lvl="1"/>
            <a:r>
              <a:rPr lang="en-US" dirty="0"/>
              <a:t>When one function calls another it needs somewhere to save the return address</a:t>
            </a:r>
          </a:p>
          <a:p>
            <a:pPr lvl="1"/>
            <a:r>
              <a:rPr lang="en-US" dirty="0"/>
              <a:t>Also needs locations to save the parameters to be passed in to the called function and to possibly save register values</a:t>
            </a:r>
          </a:p>
          <a:p>
            <a:pPr lvl="1"/>
            <a:r>
              <a:rPr lang="en-US" dirty="0"/>
              <a:t>The data group of parameters, return address, and stack pointer is called a stack frame.</a:t>
            </a:r>
          </a:p>
        </p:txBody>
      </p:sp>
    </p:spTree>
    <p:custDataLst>
      <p:tags r:id="rId1"/>
    </p:custDataLst>
    <p:extLst>
      <p:ext uri="{BB962C8B-B14F-4D97-AF65-F5344CB8AC3E}">
        <p14:creationId xmlns:p14="http://schemas.microsoft.com/office/powerpoint/2010/main" val="580564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Overwrite stack memory</a:t>
            </a:r>
            <a:endParaRPr lang="en-US" dirty="0"/>
          </a:p>
        </p:txBody>
      </p:sp>
      <p:sp>
        <p:nvSpPr>
          <p:cNvPr id="3" name="Content Placeholder 2"/>
          <p:cNvSpPr>
            <a:spLocks noGrp="1"/>
          </p:cNvSpPr>
          <p:nvPr>
            <p:ph idx="1"/>
          </p:nvPr>
        </p:nvSpPr>
        <p:spPr/>
        <p:txBody>
          <a:bodyPr/>
          <a:lstStyle/>
          <a:p>
            <a:r>
              <a:rPr lang="en-US"/>
              <a:t>Overwrite the program counter stored in the stack. </a:t>
            </a:r>
          </a:p>
          <a:p>
            <a:pPr lvl="1"/>
            <a:r>
              <a:rPr lang="en-US"/>
              <a:t>When this routine exits, control transfers to the address pointed at by the modified program counter address.</a:t>
            </a:r>
          </a:p>
          <a:p>
            <a:r>
              <a:rPr lang="en-US"/>
              <a:t>Overwrite part of the code in low memory, substituting new instructions.</a:t>
            </a:r>
          </a:p>
          <a:p>
            <a:r>
              <a:rPr lang="en-US"/>
              <a:t>Overwrite the program counter and data in the stack so that the program counter points to the stack, causing the data overwritten into the stack to be executed.</a:t>
            </a:r>
          </a:p>
          <a:p>
            <a:endParaRPr lang="en-US" dirty="0"/>
          </a:p>
        </p:txBody>
      </p:sp>
    </p:spTree>
    <p:custDataLst>
      <p:tags r:id="rId1"/>
    </p:custDataLst>
    <p:extLst>
      <p:ext uri="{BB962C8B-B14F-4D97-AF65-F5344CB8AC3E}">
        <p14:creationId xmlns:p14="http://schemas.microsoft.com/office/powerpoint/2010/main" val="22656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Overflow Countermeasures</a:t>
            </a:r>
            <a:endParaRPr lang="en-US" dirty="0"/>
          </a:p>
        </p:txBody>
      </p:sp>
      <p:sp>
        <p:nvSpPr>
          <p:cNvPr id="3" name="Content Placeholder 2"/>
          <p:cNvSpPr>
            <a:spLocks noGrp="1"/>
          </p:cNvSpPr>
          <p:nvPr>
            <p:ph idx="1"/>
          </p:nvPr>
        </p:nvSpPr>
        <p:spPr/>
        <p:txBody>
          <a:bodyPr/>
          <a:lstStyle/>
          <a:p>
            <a:r>
              <a:rPr lang="en-US" sz="2400" dirty="0"/>
              <a:t>Staying within bounds</a:t>
            </a:r>
          </a:p>
          <a:p>
            <a:r>
              <a:rPr lang="en-US" sz="2400" dirty="0"/>
              <a:t>Programmers: </a:t>
            </a:r>
          </a:p>
          <a:p>
            <a:pPr lvl="1"/>
            <a:r>
              <a:rPr lang="en-US" dirty="0"/>
              <a:t>Check lengths before writing</a:t>
            </a:r>
          </a:p>
          <a:p>
            <a:pPr lvl="1"/>
            <a:r>
              <a:rPr lang="en-US" dirty="0"/>
              <a:t>Confirm that array subscripts are within limits</a:t>
            </a:r>
          </a:p>
          <a:p>
            <a:pPr lvl="1"/>
            <a:r>
              <a:rPr lang="en-US" dirty="0"/>
              <a:t>Double-check the boundary condition code</a:t>
            </a:r>
          </a:p>
          <a:p>
            <a:pPr lvl="1"/>
            <a:r>
              <a:rPr lang="en-US" dirty="0"/>
              <a:t>Limit input to the number of acceptable characters</a:t>
            </a:r>
          </a:p>
          <a:p>
            <a:r>
              <a:rPr lang="en-US" sz="2400" dirty="0"/>
              <a:t>Code analyzers (such as static code analyzer) can analyze source code to identify many overflow vulnerabilities.</a:t>
            </a:r>
          </a:p>
          <a:p>
            <a:r>
              <a:rPr lang="en-US" sz="2400" dirty="0"/>
              <a:t>Canary values in stack to signal modification. It is usually placed below the program counter. If the canary is overwritten, then the program counter may be overwritten.</a:t>
            </a:r>
          </a:p>
          <a:p>
            <a:r>
              <a:rPr lang="en-US" sz="2400" dirty="0" err="1"/>
              <a:t>Stackshield</a:t>
            </a:r>
            <a:r>
              <a:rPr lang="en-US" sz="2400" dirty="0"/>
              <a:t> and Return Address Defender (RAD)</a:t>
            </a:r>
          </a:p>
          <a:p>
            <a:endParaRPr lang="en-US" sz="2400" dirty="0"/>
          </a:p>
          <a:p>
            <a:endParaRPr lang="en-US" dirty="0"/>
          </a:p>
        </p:txBody>
      </p:sp>
    </p:spTree>
    <p:extLst>
      <p:ext uri="{BB962C8B-B14F-4D97-AF65-F5344CB8AC3E}">
        <p14:creationId xmlns:p14="http://schemas.microsoft.com/office/powerpoint/2010/main" val="680702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a:t>Heap Overflow</a:t>
            </a:r>
            <a:endParaRPr lang="en-US" dirty="0"/>
          </a:p>
        </p:txBody>
      </p:sp>
      <p:sp>
        <p:nvSpPr>
          <p:cNvPr id="264195" name="Rectangle 3"/>
          <p:cNvSpPr>
            <a:spLocks noGrp="1" noChangeArrowheads="1"/>
          </p:cNvSpPr>
          <p:nvPr>
            <p:ph idx="1"/>
          </p:nvPr>
        </p:nvSpPr>
        <p:spPr/>
        <p:txBody>
          <a:bodyPr/>
          <a:lstStyle/>
          <a:p>
            <a:r>
              <a:rPr lang="en-US" dirty="0"/>
              <a:t>Attack buffer located in heap</a:t>
            </a:r>
          </a:p>
          <a:p>
            <a:pPr lvl="1"/>
            <a:r>
              <a:rPr lang="en-US" dirty="0"/>
              <a:t>Typically located above program code</a:t>
            </a:r>
          </a:p>
          <a:p>
            <a:pPr lvl="1"/>
            <a:r>
              <a:rPr lang="en-US" dirty="0"/>
              <a:t>Memory is requested by programs to use in dynamic data structures </a:t>
            </a:r>
          </a:p>
          <a:p>
            <a:pPr lvl="1"/>
            <a:r>
              <a:rPr lang="en-US" dirty="0"/>
              <a:t>There is no return address, so the transfer of control is not easy.</a:t>
            </a:r>
          </a:p>
          <a:p>
            <a:pPr lvl="0"/>
            <a:r>
              <a:rPr lang="en-US" dirty="0"/>
              <a:t>Countermeasure:</a:t>
            </a:r>
          </a:p>
          <a:p>
            <a:pPr lvl="1"/>
            <a:r>
              <a:rPr lang="en-US" dirty="0"/>
              <a:t>Making the heap non-executable</a:t>
            </a:r>
          </a:p>
          <a:p>
            <a:pPr lvl="1"/>
            <a:r>
              <a:rPr lang="en-US" dirty="0"/>
              <a:t>Randomizing the memory allocation on the heap</a:t>
            </a:r>
          </a:p>
          <a:p>
            <a:endParaRPr lang="en-US" dirty="0"/>
          </a:p>
          <a:p>
            <a:pPr lvl="1"/>
            <a:endParaRPr lang="en-US" dirty="0"/>
          </a:p>
        </p:txBody>
      </p:sp>
    </p:spTree>
    <p:extLst>
      <p:ext uri="{BB962C8B-B14F-4D97-AF65-F5344CB8AC3E}">
        <p14:creationId xmlns:p14="http://schemas.microsoft.com/office/powerpoint/2010/main" val="32797247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B039C-B05D-45BF-8486-9862CF7396F9}"/>
              </a:ext>
            </a:extLst>
          </p:cNvPr>
          <p:cNvSpPr>
            <a:spLocks noGrp="1"/>
          </p:cNvSpPr>
          <p:nvPr>
            <p:ph type="title"/>
          </p:nvPr>
        </p:nvSpPr>
        <p:spPr/>
        <p:txBody>
          <a:bodyPr/>
          <a:lstStyle/>
          <a:p>
            <a:r>
              <a:rPr lang="en-US"/>
              <a:t>Integer Representation</a:t>
            </a:r>
            <a:endParaRPr lang="en-US" dirty="0"/>
          </a:p>
        </p:txBody>
      </p:sp>
      <p:sp>
        <p:nvSpPr>
          <p:cNvPr id="3" name="Content Placeholder 2">
            <a:extLst>
              <a:ext uri="{FF2B5EF4-FFF2-40B4-BE49-F238E27FC236}">
                <a16:creationId xmlns:a16="http://schemas.microsoft.com/office/drawing/2014/main" id="{06C07912-7C34-4B10-9E08-D2367F492F1A}"/>
              </a:ext>
            </a:extLst>
          </p:cNvPr>
          <p:cNvSpPr>
            <a:spLocks noGrp="1"/>
          </p:cNvSpPr>
          <p:nvPr>
            <p:ph idx="1"/>
          </p:nvPr>
        </p:nvSpPr>
        <p:spPr/>
        <p:txBody>
          <a:bodyPr/>
          <a:lstStyle/>
          <a:p>
            <a:r>
              <a:rPr lang="en-US"/>
              <a:t> Signed-magnitude </a:t>
            </a:r>
          </a:p>
          <a:p>
            <a:r>
              <a:rPr lang="en-US"/>
              <a:t> One’s complement</a:t>
            </a:r>
          </a:p>
          <a:p>
            <a:r>
              <a:rPr lang="en-US"/>
              <a:t> Two’s complement</a:t>
            </a:r>
          </a:p>
          <a:p>
            <a:endParaRPr lang="en-US" dirty="0"/>
          </a:p>
        </p:txBody>
      </p:sp>
    </p:spTree>
    <p:extLst>
      <p:ext uri="{BB962C8B-B14F-4D97-AF65-F5344CB8AC3E}">
        <p14:creationId xmlns:p14="http://schemas.microsoft.com/office/powerpoint/2010/main" val="826051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5236F-E435-401B-BC10-FB90BAB298DA}"/>
              </a:ext>
            </a:extLst>
          </p:cNvPr>
          <p:cNvSpPr>
            <a:spLocks noGrp="1"/>
          </p:cNvSpPr>
          <p:nvPr>
            <p:ph type="title"/>
          </p:nvPr>
        </p:nvSpPr>
        <p:spPr/>
        <p:txBody>
          <a:bodyPr/>
          <a:lstStyle/>
          <a:p>
            <a:r>
              <a:rPr lang="en-US" dirty="0"/>
              <a:t>Sign and magnitude</a:t>
            </a:r>
          </a:p>
        </p:txBody>
      </p:sp>
      <p:sp>
        <p:nvSpPr>
          <p:cNvPr id="3" name="Content Placeholder 2">
            <a:extLst>
              <a:ext uri="{FF2B5EF4-FFF2-40B4-BE49-F238E27FC236}">
                <a16:creationId xmlns:a16="http://schemas.microsoft.com/office/drawing/2014/main" id="{EE8494F4-4892-4E3C-8E2C-6E62FA35F27F}"/>
              </a:ext>
            </a:extLst>
          </p:cNvPr>
          <p:cNvSpPr>
            <a:spLocks noGrp="1"/>
          </p:cNvSpPr>
          <p:nvPr>
            <p:ph idx="1"/>
          </p:nvPr>
        </p:nvSpPr>
        <p:spPr/>
        <p:txBody>
          <a:bodyPr/>
          <a:lstStyle/>
          <a:p>
            <a:r>
              <a:rPr lang="en-US"/>
              <a:t>The sign of the number is stored in the sign bit.</a:t>
            </a:r>
          </a:p>
          <a:p>
            <a:pPr lvl="1"/>
            <a:r>
              <a:rPr lang="en-US"/>
              <a:t>0 for positive</a:t>
            </a:r>
          </a:p>
          <a:p>
            <a:pPr lvl="1"/>
            <a:r>
              <a:rPr lang="en-US"/>
              <a:t>1 for negative</a:t>
            </a:r>
          </a:p>
          <a:p>
            <a:r>
              <a:rPr lang="en-US" altLang="en-US"/>
              <a:t>Remaining bits (value bits) indicate the magnitude of the value </a:t>
            </a:r>
          </a:p>
          <a:p>
            <a:endParaRPr lang="en-US"/>
          </a:p>
          <a:p>
            <a:endParaRPr lang="en-US" dirty="0"/>
          </a:p>
        </p:txBody>
      </p:sp>
      <p:pic>
        <p:nvPicPr>
          <p:cNvPr id="4" name="Picture 3" title="Sign and magnitude">
            <a:extLst>
              <a:ext uri="{FF2B5EF4-FFF2-40B4-BE49-F238E27FC236}">
                <a16:creationId xmlns:a16="http://schemas.microsoft.com/office/drawing/2014/main" id="{6BB25C3E-903D-4E69-86A2-3A40357F5D9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8112" y="3695407"/>
            <a:ext cx="5333561" cy="127366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6879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One’s Complement">
            <a:extLst>
              <a:ext uri="{FF2B5EF4-FFF2-40B4-BE49-F238E27FC236}">
                <a16:creationId xmlns:a16="http://schemas.microsoft.com/office/drawing/2014/main" id="{530B8D34-F815-4761-8685-850FE9ED70FF}"/>
              </a:ext>
            </a:extLst>
          </p:cNvPr>
          <p:cNvSpPr>
            <a:spLocks noGrp="1"/>
          </p:cNvSpPr>
          <p:nvPr>
            <p:ph type="title"/>
          </p:nvPr>
        </p:nvSpPr>
        <p:spPr/>
        <p:txBody>
          <a:bodyPr/>
          <a:lstStyle/>
          <a:p>
            <a:r>
              <a:rPr lang="en-US" altLang="en-US" dirty="0"/>
              <a:t>One’s Complement</a:t>
            </a:r>
            <a:endParaRPr lang="en-US" dirty="0"/>
          </a:p>
        </p:txBody>
      </p:sp>
      <p:sp>
        <p:nvSpPr>
          <p:cNvPr id="3" name="Content Placeholder 2">
            <a:extLst>
              <a:ext uri="{FF2B5EF4-FFF2-40B4-BE49-F238E27FC236}">
                <a16:creationId xmlns:a16="http://schemas.microsoft.com/office/drawing/2014/main" id="{BB80415C-EB33-4C60-9FCE-B18C4EFD8AB8}"/>
              </a:ext>
            </a:extLst>
          </p:cNvPr>
          <p:cNvSpPr>
            <a:spLocks noGrp="1"/>
          </p:cNvSpPr>
          <p:nvPr>
            <p:ph idx="1"/>
          </p:nvPr>
        </p:nvSpPr>
        <p:spPr/>
        <p:txBody>
          <a:bodyPr/>
          <a:lstStyle/>
          <a:p>
            <a:r>
              <a:rPr lang="en-US" dirty="0"/>
              <a:t>The sign bit is 1 if the number is negative and 0 if the number is positive. </a:t>
            </a:r>
          </a:p>
          <a:p>
            <a:r>
              <a:rPr lang="en-US" dirty="0"/>
              <a:t>Positive values can be read directly from the value bits.</a:t>
            </a:r>
          </a:p>
          <a:p>
            <a:r>
              <a:rPr lang="en-US" dirty="0"/>
              <a:t>Negative values can't be read directly; the whole number must be negated first. </a:t>
            </a:r>
          </a:p>
          <a:p>
            <a:pPr lvl="1"/>
            <a:r>
              <a:rPr lang="en-US" dirty="0"/>
              <a:t>In ones complement, a number is negated by inverting all its bits.</a:t>
            </a:r>
          </a:p>
          <a:p>
            <a:pPr lvl="1"/>
            <a:r>
              <a:rPr lang="en-US" dirty="0"/>
              <a:t>0000 0000 (positive 0)</a:t>
            </a:r>
          </a:p>
          <a:p>
            <a:pPr lvl="1"/>
            <a:r>
              <a:rPr lang="en-US" dirty="0"/>
              <a:t>1111 1111 (negative 0)</a:t>
            </a:r>
          </a:p>
          <a:p>
            <a:pPr lvl="1"/>
            <a:endParaRPr lang="en-US" dirty="0"/>
          </a:p>
        </p:txBody>
      </p:sp>
      <p:grpSp>
        <p:nvGrpSpPr>
          <p:cNvPr id="19" name="Group 18" title="One’s Complement"/>
          <p:cNvGrpSpPr/>
          <p:nvPr/>
        </p:nvGrpSpPr>
        <p:grpSpPr>
          <a:xfrm>
            <a:off x="3472080" y="4592389"/>
            <a:ext cx="5325792" cy="1787413"/>
            <a:chOff x="3472080" y="4592389"/>
            <a:chExt cx="5325792" cy="1787413"/>
          </a:xfrm>
        </p:grpSpPr>
        <p:grpSp>
          <p:nvGrpSpPr>
            <p:cNvPr id="5" name="Group 4">
              <a:extLst>
                <a:ext uri="{FF2B5EF4-FFF2-40B4-BE49-F238E27FC236}">
                  <a16:creationId xmlns:a16="http://schemas.microsoft.com/office/drawing/2014/main" id="{DA06B23F-56CD-446F-9247-89C787F120BA}"/>
                </a:ext>
              </a:extLst>
            </p:cNvPr>
            <p:cNvGrpSpPr>
              <a:grpSpLocks/>
            </p:cNvGrpSpPr>
            <p:nvPr/>
          </p:nvGrpSpPr>
          <p:grpSpPr bwMode="auto">
            <a:xfrm>
              <a:off x="5071020" y="4773017"/>
              <a:ext cx="2032397" cy="894160"/>
              <a:chOff x="3665" y="-730"/>
              <a:chExt cx="1707" cy="751"/>
            </a:xfrm>
          </p:grpSpPr>
          <p:sp>
            <p:nvSpPr>
              <p:cNvPr id="9" name="Text Box 5">
                <a:extLst>
                  <a:ext uri="{FF2B5EF4-FFF2-40B4-BE49-F238E27FC236}">
                    <a16:creationId xmlns:a16="http://schemas.microsoft.com/office/drawing/2014/main" id="{1AC51C26-6331-4AD4-B617-C3E97712D7D3}"/>
                  </a:ext>
                </a:extLst>
              </p:cNvPr>
              <p:cNvSpPr txBox="1">
                <a:spLocks noChangeArrowheads="1"/>
              </p:cNvSpPr>
              <p:nvPr/>
            </p:nvSpPr>
            <p:spPr bwMode="auto">
              <a:xfrm>
                <a:off x="3665" y="-730"/>
                <a:ext cx="1706" cy="271"/>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defTabSz="685800" eaLnBrk="1" hangingPunct="1">
                  <a:defRPr/>
                </a:pPr>
                <a:r>
                  <a:rPr lang="en-US" altLang="en-US" sz="1500" b="1" dirty="0">
                    <a:solidFill>
                      <a:srgbClr val="000000"/>
                    </a:solidFill>
                    <a:latin typeface="Courier New" panose="02070309020205020404" pitchFamily="49" charset="0"/>
                  </a:rPr>
                  <a:t>1 1 1 1  1 1 0 1</a:t>
                </a:r>
              </a:p>
            </p:txBody>
          </p:sp>
          <p:sp>
            <p:nvSpPr>
              <p:cNvPr id="10" name="Text Box 6">
                <a:extLst>
                  <a:ext uri="{FF2B5EF4-FFF2-40B4-BE49-F238E27FC236}">
                    <a16:creationId xmlns:a16="http://schemas.microsoft.com/office/drawing/2014/main" id="{E84684FB-A3E4-4CE5-A2AD-E5B8FC6DDAA9}"/>
                  </a:ext>
                </a:extLst>
              </p:cNvPr>
              <p:cNvSpPr txBox="1">
                <a:spLocks noChangeArrowheads="1"/>
              </p:cNvSpPr>
              <p:nvPr/>
            </p:nvSpPr>
            <p:spPr bwMode="auto">
              <a:xfrm>
                <a:off x="3666" y="-250"/>
                <a:ext cx="1706" cy="271"/>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defTabSz="685800" eaLnBrk="1" hangingPunct="1">
                  <a:defRPr/>
                </a:pPr>
                <a:r>
                  <a:rPr lang="en-US" altLang="en-US" sz="1500" b="1" dirty="0">
                    <a:solidFill>
                      <a:srgbClr val="000000"/>
                    </a:solidFill>
                    <a:latin typeface="Courier New" panose="02070309020205020404" pitchFamily="49" charset="0"/>
                  </a:rPr>
                  <a:t>0 0 0 0  0 0 1 0</a:t>
                </a:r>
              </a:p>
            </p:txBody>
          </p:sp>
          <p:sp>
            <p:nvSpPr>
              <p:cNvPr id="11" name="Line 7">
                <a:extLst>
                  <a:ext uri="{FF2B5EF4-FFF2-40B4-BE49-F238E27FC236}">
                    <a16:creationId xmlns:a16="http://schemas.microsoft.com/office/drawing/2014/main" id="{E38FABEA-E586-4EAC-8FC5-030CB36E83DC}"/>
                  </a:ext>
                </a:extLst>
              </p:cNvPr>
              <p:cNvSpPr>
                <a:spLocks noChangeShapeType="1"/>
              </p:cNvSpPr>
              <p:nvPr/>
            </p:nvSpPr>
            <p:spPr bwMode="auto">
              <a:xfrm>
                <a:off x="3792" y="-480"/>
                <a:ext cx="0" cy="24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defTabSz="685800">
                  <a:defRPr/>
                </a:pPr>
                <a:endParaRPr lang="en-US" sz="1350">
                  <a:solidFill>
                    <a:srgbClr val="000000"/>
                  </a:solidFill>
                </a:endParaRPr>
              </a:p>
            </p:txBody>
          </p:sp>
          <p:sp>
            <p:nvSpPr>
              <p:cNvPr id="12" name="Line 8">
                <a:extLst>
                  <a:ext uri="{FF2B5EF4-FFF2-40B4-BE49-F238E27FC236}">
                    <a16:creationId xmlns:a16="http://schemas.microsoft.com/office/drawing/2014/main" id="{6B9511BD-EE93-4E10-8CA7-9B87C479E8C6}"/>
                  </a:ext>
                </a:extLst>
              </p:cNvPr>
              <p:cNvSpPr>
                <a:spLocks noChangeShapeType="1"/>
              </p:cNvSpPr>
              <p:nvPr/>
            </p:nvSpPr>
            <p:spPr bwMode="auto">
              <a:xfrm>
                <a:off x="3984" y="-480"/>
                <a:ext cx="0" cy="24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defTabSz="685800">
                  <a:defRPr/>
                </a:pPr>
                <a:endParaRPr lang="en-US" sz="1350">
                  <a:solidFill>
                    <a:srgbClr val="000000"/>
                  </a:solidFill>
                </a:endParaRPr>
              </a:p>
            </p:txBody>
          </p:sp>
          <p:sp>
            <p:nvSpPr>
              <p:cNvPr id="13" name="Line 9">
                <a:extLst>
                  <a:ext uri="{FF2B5EF4-FFF2-40B4-BE49-F238E27FC236}">
                    <a16:creationId xmlns:a16="http://schemas.microsoft.com/office/drawing/2014/main" id="{6CB0A2F1-B7D5-431B-A16F-D2E10FD47542}"/>
                  </a:ext>
                </a:extLst>
              </p:cNvPr>
              <p:cNvSpPr>
                <a:spLocks noChangeShapeType="1"/>
              </p:cNvSpPr>
              <p:nvPr/>
            </p:nvSpPr>
            <p:spPr bwMode="auto">
              <a:xfrm>
                <a:off x="4176" y="-480"/>
                <a:ext cx="0" cy="24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defTabSz="685800">
                  <a:defRPr/>
                </a:pPr>
                <a:endParaRPr lang="en-US" sz="1350">
                  <a:solidFill>
                    <a:srgbClr val="000000"/>
                  </a:solidFill>
                </a:endParaRPr>
              </a:p>
            </p:txBody>
          </p:sp>
          <p:sp>
            <p:nvSpPr>
              <p:cNvPr id="14" name="Line 10">
                <a:extLst>
                  <a:ext uri="{FF2B5EF4-FFF2-40B4-BE49-F238E27FC236}">
                    <a16:creationId xmlns:a16="http://schemas.microsoft.com/office/drawing/2014/main" id="{4B1CCD1F-88D3-44E1-A282-930D674E3BB9}"/>
                  </a:ext>
                </a:extLst>
              </p:cNvPr>
              <p:cNvSpPr>
                <a:spLocks noChangeShapeType="1"/>
              </p:cNvSpPr>
              <p:nvPr/>
            </p:nvSpPr>
            <p:spPr bwMode="auto">
              <a:xfrm>
                <a:off x="4368" y="-480"/>
                <a:ext cx="0" cy="24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defTabSz="685800">
                  <a:defRPr/>
                </a:pPr>
                <a:endParaRPr lang="en-US" sz="1350">
                  <a:solidFill>
                    <a:srgbClr val="000000"/>
                  </a:solidFill>
                </a:endParaRPr>
              </a:p>
            </p:txBody>
          </p:sp>
          <p:sp>
            <p:nvSpPr>
              <p:cNvPr id="15" name="Line 11">
                <a:extLst>
                  <a:ext uri="{FF2B5EF4-FFF2-40B4-BE49-F238E27FC236}">
                    <a16:creationId xmlns:a16="http://schemas.microsoft.com/office/drawing/2014/main" id="{36D38AA3-668C-4EAE-B84D-E0E774B5ABE0}"/>
                  </a:ext>
                </a:extLst>
              </p:cNvPr>
              <p:cNvSpPr>
                <a:spLocks noChangeShapeType="1"/>
              </p:cNvSpPr>
              <p:nvPr/>
            </p:nvSpPr>
            <p:spPr bwMode="auto">
              <a:xfrm>
                <a:off x="4656" y="-480"/>
                <a:ext cx="0" cy="24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defTabSz="685800">
                  <a:defRPr/>
                </a:pPr>
                <a:endParaRPr lang="en-US" sz="1350">
                  <a:solidFill>
                    <a:srgbClr val="000000"/>
                  </a:solidFill>
                </a:endParaRPr>
              </a:p>
            </p:txBody>
          </p:sp>
          <p:sp>
            <p:nvSpPr>
              <p:cNvPr id="16" name="Line 12">
                <a:extLst>
                  <a:ext uri="{FF2B5EF4-FFF2-40B4-BE49-F238E27FC236}">
                    <a16:creationId xmlns:a16="http://schemas.microsoft.com/office/drawing/2014/main" id="{DEE67166-47E8-45FA-9035-7DFE71027E4F}"/>
                  </a:ext>
                </a:extLst>
              </p:cNvPr>
              <p:cNvSpPr>
                <a:spLocks noChangeShapeType="1"/>
              </p:cNvSpPr>
              <p:nvPr/>
            </p:nvSpPr>
            <p:spPr bwMode="auto">
              <a:xfrm>
                <a:off x="4848" y="-480"/>
                <a:ext cx="0" cy="24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defTabSz="685800">
                  <a:defRPr/>
                </a:pPr>
                <a:endParaRPr lang="en-US" sz="1350">
                  <a:solidFill>
                    <a:srgbClr val="000000"/>
                  </a:solidFill>
                </a:endParaRPr>
              </a:p>
            </p:txBody>
          </p:sp>
          <p:sp>
            <p:nvSpPr>
              <p:cNvPr id="17" name="Line 13">
                <a:extLst>
                  <a:ext uri="{FF2B5EF4-FFF2-40B4-BE49-F238E27FC236}">
                    <a16:creationId xmlns:a16="http://schemas.microsoft.com/office/drawing/2014/main" id="{A83B143E-BF4C-42BD-BDB1-6F92B84E0590}"/>
                  </a:ext>
                </a:extLst>
              </p:cNvPr>
              <p:cNvSpPr>
                <a:spLocks noChangeShapeType="1"/>
              </p:cNvSpPr>
              <p:nvPr/>
            </p:nvSpPr>
            <p:spPr bwMode="auto">
              <a:xfrm>
                <a:off x="5040" y="-480"/>
                <a:ext cx="0" cy="24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defTabSz="685800">
                  <a:defRPr/>
                </a:pPr>
                <a:endParaRPr lang="en-US" sz="1350">
                  <a:solidFill>
                    <a:srgbClr val="000000"/>
                  </a:solidFill>
                </a:endParaRPr>
              </a:p>
            </p:txBody>
          </p:sp>
          <p:sp>
            <p:nvSpPr>
              <p:cNvPr id="18" name="Line 14">
                <a:extLst>
                  <a:ext uri="{FF2B5EF4-FFF2-40B4-BE49-F238E27FC236}">
                    <a16:creationId xmlns:a16="http://schemas.microsoft.com/office/drawing/2014/main" id="{F4AB0EB9-CAFD-49B1-89AA-E1FFEBE68DB7}"/>
                  </a:ext>
                </a:extLst>
              </p:cNvPr>
              <p:cNvSpPr>
                <a:spLocks noChangeShapeType="1"/>
              </p:cNvSpPr>
              <p:nvPr/>
            </p:nvSpPr>
            <p:spPr bwMode="auto">
              <a:xfrm>
                <a:off x="5232" y="-480"/>
                <a:ext cx="0" cy="24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defTabSz="685800">
                  <a:defRPr/>
                </a:pPr>
                <a:endParaRPr lang="en-US" sz="1350">
                  <a:solidFill>
                    <a:srgbClr val="000000"/>
                  </a:solidFill>
                </a:endParaRPr>
              </a:p>
            </p:txBody>
          </p:sp>
        </p:grpSp>
        <p:sp>
          <p:nvSpPr>
            <p:cNvPr id="6" name="AutoShape 15">
              <a:extLst>
                <a:ext uri="{FF2B5EF4-FFF2-40B4-BE49-F238E27FC236}">
                  <a16:creationId xmlns:a16="http://schemas.microsoft.com/office/drawing/2014/main" id="{58A92BCA-91F6-4E47-8E46-21D68EEE42E4}"/>
                </a:ext>
              </a:extLst>
            </p:cNvPr>
            <p:cNvSpPr>
              <a:spLocks noChangeArrowheads="1"/>
            </p:cNvSpPr>
            <p:nvPr/>
          </p:nvSpPr>
          <p:spPr bwMode="auto">
            <a:xfrm>
              <a:off x="7769172" y="4631891"/>
              <a:ext cx="1028700" cy="1747911"/>
            </a:xfrm>
            <a:prstGeom prst="wedgeRectCallout">
              <a:avLst>
                <a:gd name="adj1" fmla="val -112500"/>
                <a:gd name="adj2" fmla="val -34861"/>
              </a:avLst>
            </a:prstGeom>
            <a:solidFill>
              <a:srgbClr val="FFFFCC"/>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eaLnBrk="1" hangingPunct="1"/>
              <a:r>
                <a:rPr lang="en-US" altLang="en-US" sz="1500" b="1" dirty="0">
                  <a:solidFill>
                    <a:srgbClr val="000000"/>
                  </a:solidFill>
                  <a:latin typeface="Arial" panose="020B0604020202020204" pitchFamily="34" charset="0"/>
                </a:rPr>
                <a:t>each 1 is replaced with a 0, each 0 is replaced with a 1</a:t>
              </a:r>
            </a:p>
            <a:p>
              <a:pPr defTabSz="685800" eaLnBrk="1" hangingPunct="1">
                <a:defRPr/>
              </a:pPr>
              <a:endParaRPr lang="en-US" altLang="en-US" sz="1500" b="1" dirty="0">
                <a:solidFill>
                  <a:srgbClr val="000000"/>
                </a:solidFill>
                <a:latin typeface="Arial" panose="020B0604020202020204" pitchFamily="34" charset="0"/>
              </a:endParaRPr>
            </a:p>
          </p:txBody>
        </p:sp>
        <p:sp>
          <p:nvSpPr>
            <p:cNvPr id="8" name="AutoShape 17">
              <a:extLst>
                <a:ext uri="{FF2B5EF4-FFF2-40B4-BE49-F238E27FC236}">
                  <a16:creationId xmlns:a16="http://schemas.microsoft.com/office/drawing/2014/main" id="{8989EF3E-3F5A-49B1-B7B1-7F40D9D1E4B2}"/>
                </a:ext>
              </a:extLst>
            </p:cNvPr>
            <p:cNvSpPr>
              <a:spLocks noChangeArrowheads="1"/>
            </p:cNvSpPr>
            <p:nvPr/>
          </p:nvSpPr>
          <p:spPr bwMode="auto">
            <a:xfrm>
              <a:off x="3472080" y="5421133"/>
              <a:ext cx="1200150" cy="857250"/>
            </a:xfrm>
            <a:prstGeom prst="wedgeRectCallout">
              <a:avLst>
                <a:gd name="adj1" fmla="val 92264"/>
                <a:gd name="adj2" fmla="val -15694"/>
              </a:avLst>
            </a:prstGeom>
            <a:solidFill>
              <a:srgbClr val="FFFFCC"/>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defTabSz="685800" eaLnBrk="1" hangingPunct="1">
                <a:defRPr/>
              </a:pPr>
              <a:r>
                <a:rPr lang="en-US" altLang="en-US" sz="1500" b="1" dirty="0">
                  <a:solidFill>
                    <a:srgbClr val="000000"/>
                  </a:solidFill>
                  <a:latin typeface="Arial" panose="020B0604020202020204" pitchFamily="34" charset="0"/>
                </a:rPr>
                <a:t>even the sign bit is reversed</a:t>
              </a:r>
            </a:p>
          </p:txBody>
        </p:sp>
        <p:sp>
          <p:nvSpPr>
            <p:cNvPr id="20" name="TextBox 19">
              <a:extLst>
                <a:ext uri="{FF2B5EF4-FFF2-40B4-BE49-F238E27FC236}">
                  <a16:creationId xmlns:a16="http://schemas.microsoft.com/office/drawing/2014/main" id="{9CEADBC5-06BF-41D4-B398-BC264269DC62}"/>
                </a:ext>
              </a:extLst>
            </p:cNvPr>
            <p:cNvSpPr txBox="1"/>
            <p:nvPr/>
          </p:nvSpPr>
          <p:spPr>
            <a:xfrm>
              <a:off x="4353568" y="4592389"/>
              <a:ext cx="717452" cy="369332"/>
            </a:xfrm>
            <a:prstGeom prst="rect">
              <a:avLst/>
            </a:prstGeom>
            <a:noFill/>
          </p:spPr>
          <p:txBody>
            <a:bodyPr wrap="square" rtlCol="0">
              <a:spAutoFit/>
            </a:bodyPr>
            <a:lstStyle/>
            <a:p>
              <a:r>
                <a:rPr lang="en-US" b="1" dirty="0">
                  <a:solidFill>
                    <a:srgbClr val="FF0000"/>
                  </a:solidFill>
                  <a:latin typeface="+mj-lt"/>
                </a:rPr>
                <a:t>-2</a:t>
              </a:r>
            </a:p>
          </p:txBody>
        </p:sp>
      </p:grpSp>
    </p:spTree>
    <p:extLst>
      <p:ext uri="{BB962C8B-B14F-4D97-AF65-F5344CB8AC3E}">
        <p14:creationId xmlns:p14="http://schemas.microsoft.com/office/powerpoint/2010/main" val="103716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Two’s Complement">
            <a:extLst>
              <a:ext uri="{FF2B5EF4-FFF2-40B4-BE49-F238E27FC236}">
                <a16:creationId xmlns:a16="http://schemas.microsoft.com/office/drawing/2014/main" id="{0E1E6EB2-BD54-4826-86D3-28BFFD72CEA7}"/>
              </a:ext>
            </a:extLst>
          </p:cNvPr>
          <p:cNvSpPr>
            <a:spLocks noGrp="1"/>
          </p:cNvSpPr>
          <p:nvPr>
            <p:ph type="title"/>
          </p:nvPr>
        </p:nvSpPr>
        <p:spPr/>
        <p:txBody>
          <a:bodyPr/>
          <a:lstStyle/>
          <a:p>
            <a:r>
              <a:rPr lang="en-US" altLang="en-US" dirty="0"/>
              <a:t>Two’s Complement</a:t>
            </a:r>
            <a:endParaRPr lang="en-US" dirty="0"/>
          </a:p>
        </p:txBody>
      </p:sp>
      <p:sp>
        <p:nvSpPr>
          <p:cNvPr id="3" name="Content Placeholder 2">
            <a:extLst>
              <a:ext uri="{FF2B5EF4-FFF2-40B4-BE49-F238E27FC236}">
                <a16:creationId xmlns:a16="http://schemas.microsoft.com/office/drawing/2014/main" id="{D56855A0-AA96-4257-BE55-537C984AE0A7}"/>
              </a:ext>
            </a:extLst>
          </p:cNvPr>
          <p:cNvSpPr>
            <a:spLocks noGrp="1"/>
          </p:cNvSpPr>
          <p:nvPr>
            <p:ph idx="1"/>
          </p:nvPr>
        </p:nvSpPr>
        <p:spPr/>
        <p:txBody>
          <a:bodyPr/>
          <a:lstStyle/>
          <a:p>
            <a:r>
              <a:rPr lang="en-US" sz="2400" dirty="0"/>
              <a:t>The sign bit is 1 if the number is negative and 0 if the number is positive. </a:t>
            </a:r>
          </a:p>
          <a:p>
            <a:r>
              <a:rPr lang="en-US" sz="2400" dirty="0"/>
              <a:t>You can read positive values directly from the value bits.</a:t>
            </a:r>
          </a:p>
          <a:p>
            <a:r>
              <a:rPr lang="en-US" sz="2400" dirty="0"/>
              <a:t>The two’s complement form of a negative integer is created by adding one to the one’s complement representation.</a:t>
            </a:r>
          </a:p>
          <a:p>
            <a:r>
              <a:rPr lang="en-US" sz="2400" dirty="0"/>
              <a:t>For negative values, you have to negate the whole number first and then add one. </a:t>
            </a:r>
          </a:p>
          <a:p>
            <a:endParaRPr lang="en-US" sz="2400" dirty="0"/>
          </a:p>
          <a:p>
            <a:endParaRPr lang="en-US" sz="2400" dirty="0"/>
          </a:p>
          <a:p>
            <a:endParaRPr lang="en-US" sz="2400" dirty="0"/>
          </a:p>
          <a:p>
            <a:r>
              <a:rPr lang="en-US" sz="2400" dirty="0"/>
              <a:t>Two’s complement representation has a single (positive) value for zero. </a:t>
            </a:r>
          </a:p>
          <a:p>
            <a:endParaRPr lang="en-US" sz="2400" dirty="0"/>
          </a:p>
        </p:txBody>
      </p:sp>
      <p:grpSp>
        <p:nvGrpSpPr>
          <p:cNvPr id="6" name="Group 5" title="Two’s Complement"/>
          <p:cNvGrpSpPr/>
          <p:nvPr/>
        </p:nvGrpSpPr>
        <p:grpSpPr>
          <a:xfrm>
            <a:off x="2446778" y="4100096"/>
            <a:ext cx="4580334" cy="1102162"/>
            <a:chOff x="2446778" y="4100096"/>
            <a:chExt cx="4580334" cy="1102162"/>
          </a:xfrm>
        </p:grpSpPr>
        <p:grpSp>
          <p:nvGrpSpPr>
            <p:cNvPr id="29" name="Group 28">
              <a:extLst>
                <a:ext uri="{FF2B5EF4-FFF2-40B4-BE49-F238E27FC236}">
                  <a16:creationId xmlns:a16="http://schemas.microsoft.com/office/drawing/2014/main" id="{CEA63B10-3382-4346-9B34-A99BC5D3F0E6}"/>
                </a:ext>
              </a:extLst>
            </p:cNvPr>
            <p:cNvGrpSpPr>
              <a:grpSpLocks/>
            </p:cNvGrpSpPr>
            <p:nvPr/>
          </p:nvGrpSpPr>
          <p:grpSpPr bwMode="auto">
            <a:xfrm>
              <a:off x="2446778" y="4308098"/>
              <a:ext cx="4580334" cy="894160"/>
              <a:chOff x="592" y="1680"/>
              <a:chExt cx="3847" cy="751"/>
            </a:xfrm>
          </p:grpSpPr>
          <p:grpSp>
            <p:nvGrpSpPr>
              <p:cNvPr id="30" name="Group 29">
                <a:extLst>
                  <a:ext uri="{FF2B5EF4-FFF2-40B4-BE49-F238E27FC236}">
                    <a16:creationId xmlns:a16="http://schemas.microsoft.com/office/drawing/2014/main" id="{60F7DFC0-D1DD-4B51-8998-A77EFC3C550D}"/>
                  </a:ext>
                </a:extLst>
              </p:cNvPr>
              <p:cNvGrpSpPr>
                <a:grpSpLocks/>
              </p:cNvGrpSpPr>
              <p:nvPr/>
            </p:nvGrpSpPr>
            <p:grpSpPr bwMode="auto">
              <a:xfrm>
                <a:off x="592" y="1680"/>
                <a:ext cx="1707" cy="751"/>
                <a:chOff x="3664" y="-730"/>
                <a:chExt cx="1707" cy="751"/>
              </a:xfrm>
            </p:grpSpPr>
            <p:sp>
              <p:nvSpPr>
                <p:cNvPr id="43" name="Text Box 6">
                  <a:extLst>
                    <a:ext uri="{FF2B5EF4-FFF2-40B4-BE49-F238E27FC236}">
                      <a16:creationId xmlns:a16="http://schemas.microsoft.com/office/drawing/2014/main" id="{29A17218-107E-4005-97E2-FD6F02334FAF}"/>
                    </a:ext>
                  </a:extLst>
                </p:cNvPr>
                <p:cNvSpPr txBox="1">
                  <a:spLocks noChangeArrowheads="1"/>
                </p:cNvSpPr>
                <p:nvPr/>
              </p:nvSpPr>
              <p:spPr bwMode="auto">
                <a:xfrm>
                  <a:off x="3664" y="-730"/>
                  <a:ext cx="1706" cy="271"/>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defTabSz="685800" eaLnBrk="1" hangingPunct="1">
                    <a:defRPr/>
                  </a:pPr>
                  <a:r>
                    <a:rPr lang="en-US" altLang="en-US" sz="1500" b="1" dirty="0">
                      <a:solidFill>
                        <a:srgbClr val="000000"/>
                      </a:solidFill>
                      <a:latin typeface="Courier New" panose="02070309020205020404" pitchFamily="49" charset="0"/>
                    </a:rPr>
                    <a:t>1 1 1 1  1 1 1 0</a:t>
                  </a:r>
                </a:p>
              </p:txBody>
            </p:sp>
            <p:sp>
              <p:nvSpPr>
                <p:cNvPr id="44" name="Text Box 7">
                  <a:extLst>
                    <a:ext uri="{FF2B5EF4-FFF2-40B4-BE49-F238E27FC236}">
                      <a16:creationId xmlns:a16="http://schemas.microsoft.com/office/drawing/2014/main" id="{B5934059-4D1E-4DBE-9A74-5F81C0D685F5}"/>
                    </a:ext>
                  </a:extLst>
                </p:cNvPr>
                <p:cNvSpPr txBox="1">
                  <a:spLocks noChangeArrowheads="1"/>
                </p:cNvSpPr>
                <p:nvPr/>
              </p:nvSpPr>
              <p:spPr bwMode="auto">
                <a:xfrm>
                  <a:off x="3665" y="-250"/>
                  <a:ext cx="1706" cy="271"/>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defTabSz="685800" eaLnBrk="1" hangingPunct="1">
                    <a:defRPr/>
                  </a:pPr>
                  <a:r>
                    <a:rPr lang="en-US" altLang="en-US" sz="1500" b="1" dirty="0">
                      <a:solidFill>
                        <a:srgbClr val="000000"/>
                      </a:solidFill>
                      <a:latin typeface="Courier New" panose="02070309020205020404" pitchFamily="49" charset="0"/>
                    </a:rPr>
                    <a:t>0 0 0 0  0 0 0 1</a:t>
                  </a:r>
                </a:p>
              </p:txBody>
            </p:sp>
            <p:sp>
              <p:nvSpPr>
                <p:cNvPr id="45" name="Line 8">
                  <a:extLst>
                    <a:ext uri="{FF2B5EF4-FFF2-40B4-BE49-F238E27FC236}">
                      <a16:creationId xmlns:a16="http://schemas.microsoft.com/office/drawing/2014/main" id="{E680ADB2-D005-40E9-87D7-76B53EF26E0A}"/>
                    </a:ext>
                  </a:extLst>
                </p:cNvPr>
                <p:cNvSpPr>
                  <a:spLocks noChangeShapeType="1"/>
                </p:cNvSpPr>
                <p:nvPr/>
              </p:nvSpPr>
              <p:spPr bwMode="auto">
                <a:xfrm>
                  <a:off x="3792" y="-480"/>
                  <a:ext cx="0" cy="24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defTabSz="685800">
                    <a:defRPr/>
                  </a:pPr>
                  <a:endParaRPr lang="en-US" sz="1350">
                    <a:solidFill>
                      <a:srgbClr val="000000"/>
                    </a:solidFill>
                  </a:endParaRPr>
                </a:p>
              </p:txBody>
            </p:sp>
            <p:sp>
              <p:nvSpPr>
                <p:cNvPr id="46" name="Line 9">
                  <a:extLst>
                    <a:ext uri="{FF2B5EF4-FFF2-40B4-BE49-F238E27FC236}">
                      <a16:creationId xmlns:a16="http://schemas.microsoft.com/office/drawing/2014/main" id="{7CF77E79-F894-459E-8C62-EBC91AEC4889}"/>
                    </a:ext>
                  </a:extLst>
                </p:cNvPr>
                <p:cNvSpPr>
                  <a:spLocks noChangeShapeType="1"/>
                </p:cNvSpPr>
                <p:nvPr/>
              </p:nvSpPr>
              <p:spPr bwMode="auto">
                <a:xfrm>
                  <a:off x="3984" y="-480"/>
                  <a:ext cx="0" cy="24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defTabSz="685800">
                    <a:defRPr/>
                  </a:pPr>
                  <a:endParaRPr lang="en-US" sz="1350">
                    <a:solidFill>
                      <a:srgbClr val="000000"/>
                    </a:solidFill>
                  </a:endParaRPr>
                </a:p>
              </p:txBody>
            </p:sp>
            <p:sp>
              <p:nvSpPr>
                <p:cNvPr id="47" name="Line 10">
                  <a:extLst>
                    <a:ext uri="{FF2B5EF4-FFF2-40B4-BE49-F238E27FC236}">
                      <a16:creationId xmlns:a16="http://schemas.microsoft.com/office/drawing/2014/main" id="{7E4E26A8-E780-41CE-B15C-806987E4CFD2}"/>
                    </a:ext>
                  </a:extLst>
                </p:cNvPr>
                <p:cNvSpPr>
                  <a:spLocks noChangeShapeType="1"/>
                </p:cNvSpPr>
                <p:nvPr/>
              </p:nvSpPr>
              <p:spPr bwMode="auto">
                <a:xfrm>
                  <a:off x="4176" y="-480"/>
                  <a:ext cx="0" cy="24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defTabSz="685800">
                    <a:defRPr/>
                  </a:pPr>
                  <a:endParaRPr lang="en-US" sz="1350">
                    <a:solidFill>
                      <a:srgbClr val="000000"/>
                    </a:solidFill>
                  </a:endParaRPr>
                </a:p>
              </p:txBody>
            </p:sp>
            <p:sp>
              <p:nvSpPr>
                <p:cNvPr id="48" name="Line 11">
                  <a:extLst>
                    <a:ext uri="{FF2B5EF4-FFF2-40B4-BE49-F238E27FC236}">
                      <a16:creationId xmlns:a16="http://schemas.microsoft.com/office/drawing/2014/main" id="{0879E7A5-63DF-444A-8EDA-C5FC667ADD83}"/>
                    </a:ext>
                  </a:extLst>
                </p:cNvPr>
                <p:cNvSpPr>
                  <a:spLocks noChangeShapeType="1"/>
                </p:cNvSpPr>
                <p:nvPr/>
              </p:nvSpPr>
              <p:spPr bwMode="auto">
                <a:xfrm>
                  <a:off x="4368" y="-480"/>
                  <a:ext cx="0" cy="24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defTabSz="685800">
                    <a:defRPr/>
                  </a:pPr>
                  <a:endParaRPr lang="en-US" sz="1350">
                    <a:solidFill>
                      <a:srgbClr val="000000"/>
                    </a:solidFill>
                  </a:endParaRPr>
                </a:p>
              </p:txBody>
            </p:sp>
            <p:sp>
              <p:nvSpPr>
                <p:cNvPr id="49" name="Line 12">
                  <a:extLst>
                    <a:ext uri="{FF2B5EF4-FFF2-40B4-BE49-F238E27FC236}">
                      <a16:creationId xmlns:a16="http://schemas.microsoft.com/office/drawing/2014/main" id="{8CBC714E-1902-4D91-8265-B97A09BF5EA8}"/>
                    </a:ext>
                  </a:extLst>
                </p:cNvPr>
                <p:cNvSpPr>
                  <a:spLocks noChangeShapeType="1"/>
                </p:cNvSpPr>
                <p:nvPr/>
              </p:nvSpPr>
              <p:spPr bwMode="auto">
                <a:xfrm>
                  <a:off x="4656" y="-480"/>
                  <a:ext cx="0" cy="24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defTabSz="685800">
                    <a:defRPr/>
                  </a:pPr>
                  <a:endParaRPr lang="en-US" sz="1350">
                    <a:solidFill>
                      <a:srgbClr val="000000"/>
                    </a:solidFill>
                  </a:endParaRPr>
                </a:p>
              </p:txBody>
            </p:sp>
            <p:sp>
              <p:nvSpPr>
                <p:cNvPr id="50" name="Line 13">
                  <a:extLst>
                    <a:ext uri="{FF2B5EF4-FFF2-40B4-BE49-F238E27FC236}">
                      <a16:creationId xmlns:a16="http://schemas.microsoft.com/office/drawing/2014/main" id="{D1E5A704-369D-4B30-BCBC-25AD43A7DB7E}"/>
                    </a:ext>
                  </a:extLst>
                </p:cNvPr>
                <p:cNvSpPr>
                  <a:spLocks noChangeShapeType="1"/>
                </p:cNvSpPr>
                <p:nvPr/>
              </p:nvSpPr>
              <p:spPr bwMode="auto">
                <a:xfrm>
                  <a:off x="4848" y="-480"/>
                  <a:ext cx="0" cy="24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defTabSz="685800">
                    <a:defRPr/>
                  </a:pPr>
                  <a:endParaRPr lang="en-US" sz="1350">
                    <a:solidFill>
                      <a:srgbClr val="000000"/>
                    </a:solidFill>
                  </a:endParaRPr>
                </a:p>
              </p:txBody>
            </p:sp>
            <p:sp>
              <p:nvSpPr>
                <p:cNvPr id="51" name="Line 14">
                  <a:extLst>
                    <a:ext uri="{FF2B5EF4-FFF2-40B4-BE49-F238E27FC236}">
                      <a16:creationId xmlns:a16="http://schemas.microsoft.com/office/drawing/2014/main" id="{606BA65A-1107-4CDD-8BCA-DAACE12A6ACB}"/>
                    </a:ext>
                  </a:extLst>
                </p:cNvPr>
                <p:cNvSpPr>
                  <a:spLocks noChangeShapeType="1"/>
                </p:cNvSpPr>
                <p:nvPr/>
              </p:nvSpPr>
              <p:spPr bwMode="auto">
                <a:xfrm>
                  <a:off x="5040" y="-480"/>
                  <a:ext cx="0" cy="24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defTabSz="685800">
                    <a:defRPr/>
                  </a:pPr>
                  <a:endParaRPr lang="en-US" sz="1350">
                    <a:solidFill>
                      <a:srgbClr val="000000"/>
                    </a:solidFill>
                  </a:endParaRPr>
                </a:p>
              </p:txBody>
            </p:sp>
            <p:sp>
              <p:nvSpPr>
                <p:cNvPr id="52" name="Line 15">
                  <a:extLst>
                    <a:ext uri="{FF2B5EF4-FFF2-40B4-BE49-F238E27FC236}">
                      <a16:creationId xmlns:a16="http://schemas.microsoft.com/office/drawing/2014/main" id="{E63EA1E9-CCEF-48EB-831F-9062C4DA5063}"/>
                    </a:ext>
                  </a:extLst>
                </p:cNvPr>
                <p:cNvSpPr>
                  <a:spLocks noChangeShapeType="1"/>
                </p:cNvSpPr>
                <p:nvPr/>
              </p:nvSpPr>
              <p:spPr bwMode="auto">
                <a:xfrm>
                  <a:off x="5232" y="-480"/>
                  <a:ext cx="0" cy="24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defTabSz="685800">
                    <a:defRPr/>
                  </a:pPr>
                  <a:endParaRPr lang="en-US" sz="1350">
                    <a:solidFill>
                      <a:srgbClr val="000000"/>
                    </a:solidFill>
                  </a:endParaRPr>
                </a:p>
              </p:txBody>
            </p:sp>
          </p:grpSp>
          <p:sp>
            <p:nvSpPr>
              <p:cNvPr id="34" name="Text Box 18">
                <a:extLst>
                  <a:ext uri="{FF2B5EF4-FFF2-40B4-BE49-F238E27FC236}">
                    <a16:creationId xmlns:a16="http://schemas.microsoft.com/office/drawing/2014/main" id="{F37585BB-5434-4C21-9E69-70FD0C32AA2E}"/>
                  </a:ext>
                </a:extLst>
              </p:cNvPr>
              <p:cNvSpPr txBox="1">
                <a:spLocks noChangeArrowheads="1"/>
              </p:cNvSpPr>
              <p:nvPr/>
            </p:nvSpPr>
            <p:spPr bwMode="auto">
              <a:xfrm>
                <a:off x="2733" y="2160"/>
                <a:ext cx="1706" cy="271"/>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defTabSz="685800" eaLnBrk="1" hangingPunct="1">
                  <a:defRPr/>
                </a:pPr>
                <a:r>
                  <a:rPr lang="en-US" altLang="en-US" sz="1500" b="1" dirty="0">
                    <a:solidFill>
                      <a:srgbClr val="000000"/>
                    </a:solidFill>
                    <a:latin typeface="Courier New" panose="02070309020205020404" pitchFamily="49" charset="0"/>
                  </a:rPr>
                  <a:t>0 0 0 0  0 0 </a:t>
                </a:r>
                <a:r>
                  <a:rPr lang="en-US" altLang="en-US" sz="1500" b="1" dirty="0">
                    <a:solidFill>
                      <a:srgbClr val="FF0000"/>
                    </a:solidFill>
                    <a:latin typeface="Courier New" panose="02070309020205020404" pitchFamily="49" charset="0"/>
                  </a:rPr>
                  <a:t>1</a:t>
                </a:r>
                <a:r>
                  <a:rPr lang="en-US" altLang="en-US" sz="1500" b="1" dirty="0">
                    <a:solidFill>
                      <a:srgbClr val="000000"/>
                    </a:solidFill>
                    <a:latin typeface="Courier New" panose="02070309020205020404" pitchFamily="49" charset="0"/>
                  </a:rPr>
                  <a:t> </a:t>
                </a:r>
                <a:r>
                  <a:rPr lang="en-US" altLang="en-US" sz="1500" b="1" dirty="0">
                    <a:solidFill>
                      <a:srgbClr val="FF0000"/>
                    </a:solidFill>
                    <a:latin typeface="Courier New" panose="02070309020205020404" pitchFamily="49" charset="0"/>
                  </a:rPr>
                  <a:t>0</a:t>
                </a:r>
              </a:p>
            </p:txBody>
          </p:sp>
          <p:sp>
            <p:nvSpPr>
              <p:cNvPr id="32" name="Text Box 27">
                <a:extLst>
                  <a:ext uri="{FF2B5EF4-FFF2-40B4-BE49-F238E27FC236}">
                    <a16:creationId xmlns:a16="http://schemas.microsoft.com/office/drawing/2014/main" id="{C224B338-7F4B-402E-95BE-E68662C90CB3}"/>
                  </a:ext>
                </a:extLst>
              </p:cNvPr>
              <p:cNvSpPr txBox="1">
                <a:spLocks noChangeArrowheads="1"/>
              </p:cNvSpPr>
              <p:nvPr/>
            </p:nvSpPr>
            <p:spPr bwMode="auto">
              <a:xfrm>
                <a:off x="2186" y="2160"/>
                <a:ext cx="640" cy="271"/>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defTabSz="685800" eaLnBrk="1" hangingPunct="1">
                  <a:defRPr/>
                </a:pPr>
                <a:r>
                  <a:rPr lang="en-US" altLang="en-US" sz="1500" b="1" dirty="0">
                    <a:solidFill>
                      <a:srgbClr val="FF0000"/>
                    </a:solidFill>
                    <a:latin typeface="Courier New" panose="02070309020205020404" pitchFamily="49" charset="0"/>
                  </a:rPr>
                  <a:t>+ 1 =</a:t>
                </a:r>
              </a:p>
            </p:txBody>
          </p:sp>
        </p:grpSp>
        <p:sp>
          <p:nvSpPr>
            <p:cNvPr id="53" name="TextBox 52">
              <a:extLst>
                <a:ext uri="{FF2B5EF4-FFF2-40B4-BE49-F238E27FC236}">
                  <a16:creationId xmlns:a16="http://schemas.microsoft.com/office/drawing/2014/main" id="{C990178D-6872-4508-A76F-9FEF2C478D1C}"/>
                </a:ext>
              </a:extLst>
            </p:cNvPr>
            <p:cNvSpPr txBox="1"/>
            <p:nvPr/>
          </p:nvSpPr>
          <p:spPr>
            <a:xfrm>
              <a:off x="5294057" y="4100096"/>
              <a:ext cx="717452" cy="369332"/>
            </a:xfrm>
            <a:prstGeom prst="rect">
              <a:avLst/>
            </a:prstGeom>
            <a:noFill/>
          </p:spPr>
          <p:txBody>
            <a:bodyPr wrap="square" rtlCol="0">
              <a:spAutoFit/>
            </a:bodyPr>
            <a:lstStyle/>
            <a:p>
              <a:r>
                <a:rPr lang="en-US" b="1" dirty="0">
                  <a:solidFill>
                    <a:srgbClr val="FF0000"/>
                  </a:solidFill>
                  <a:latin typeface="+mj-lt"/>
                </a:rPr>
                <a:t>-2</a:t>
              </a:r>
            </a:p>
          </p:txBody>
        </p:sp>
      </p:grpSp>
    </p:spTree>
    <p:extLst>
      <p:ext uri="{BB962C8B-B14F-4D97-AF65-F5344CB8AC3E}">
        <p14:creationId xmlns:p14="http://schemas.microsoft.com/office/powerpoint/2010/main" val="563359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B219F-53BE-42F1-87A2-F6385F193B41}"/>
              </a:ext>
            </a:extLst>
          </p:cNvPr>
          <p:cNvSpPr>
            <a:spLocks noGrp="1"/>
          </p:cNvSpPr>
          <p:nvPr>
            <p:ph type="title"/>
          </p:nvPr>
        </p:nvSpPr>
        <p:spPr/>
        <p:txBody>
          <a:bodyPr/>
          <a:lstStyle/>
          <a:p>
            <a:r>
              <a:rPr lang="en-US"/>
              <a:t>Signed Integers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DF5127-2D7F-418B-9DB9-06B48E27EB64}"/>
                  </a:ext>
                </a:extLst>
              </p:cNvPr>
              <p:cNvSpPr>
                <a:spLocks noGrp="1"/>
              </p:cNvSpPr>
              <p:nvPr>
                <p:ph idx="1"/>
              </p:nvPr>
            </p:nvSpPr>
            <p:spPr/>
            <p:txBody>
              <a:bodyPr/>
              <a:lstStyle/>
              <a:p>
                <a:r>
                  <a:rPr lang="en-US" dirty="0"/>
                  <a:t> Signed integers are used to represent positive and negative values.</a:t>
                </a:r>
              </a:p>
              <a:p>
                <a:r>
                  <a:rPr lang="en-US" dirty="0"/>
                  <a:t> On a computer using two’s complement arithmetic, a signed integer ranges from </a:t>
                </a:r>
                <a14:m>
                  <m:oMath xmlns:m="http://schemas.openxmlformats.org/officeDocument/2006/math">
                    <m:sSup>
                      <m:sSupPr>
                        <m:ctrlPr>
                          <a:rPr lang="en-US" i="1">
                            <a:latin typeface="Cambria Math" panose="02040503050406030204" pitchFamily="18" charset="0"/>
                          </a:rPr>
                        </m:ctrlPr>
                      </m:sSupPr>
                      <m:e>
                        <m:r>
                          <a:rPr lang="en-US">
                            <a:latin typeface="Cambria Math" charset="0"/>
                          </a:rPr>
                          <m:t>−2</m:t>
                        </m:r>
                      </m:e>
                      <m:sup>
                        <m:r>
                          <a:rPr lang="en-US">
                            <a:latin typeface="Cambria Math" charset="0"/>
                          </a:rPr>
                          <m:t>𝑛</m:t>
                        </m:r>
                        <m:r>
                          <a:rPr lang="en-US">
                            <a:latin typeface="Cambria Math" charset="0"/>
                          </a:rPr>
                          <m:t>−1</m:t>
                        </m:r>
                      </m:sup>
                    </m:sSup>
                    <m:r>
                      <a:rPr lang="en-US">
                        <a:latin typeface="Cambria Math" charset="0"/>
                      </a:rPr>
                      <m:t> </m:t>
                    </m:r>
                  </m:oMath>
                </a14:m>
                <a:r>
                  <a:rPr lang="en-US" dirty="0"/>
                  <a:t>through </a:t>
                </a:r>
                <a14:m>
                  <m:oMath xmlns:m="http://schemas.openxmlformats.org/officeDocument/2006/math">
                    <m:sSup>
                      <m:sSupPr>
                        <m:ctrlPr>
                          <a:rPr lang="en-US" i="1" smtClean="0">
                            <a:latin typeface="Cambria Math" panose="02040503050406030204" pitchFamily="18" charset="0"/>
                          </a:rPr>
                        </m:ctrlPr>
                      </m:sSupPr>
                      <m:e>
                        <m:r>
                          <a:rPr lang="en-US" smtClean="0">
                            <a:latin typeface="Cambria Math" charset="0"/>
                          </a:rPr>
                          <m:t>2</m:t>
                        </m:r>
                      </m:e>
                      <m:sup>
                        <m:r>
                          <a:rPr lang="en-US" smtClean="0">
                            <a:latin typeface="Cambria Math" charset="0"/>
                          </a:rPr>
                          <m:t>𝑛</m:t>
                        </m:r>
                        <m:r>
                          <a:rPr lang="en-US" smtClean="0">
                            <a:latin typeface="Cambria Math" charset="0"/>
                          </a:rPr>
                          <m:t>−1</m:t>
                        </m:r>
                      </m:sup>
                    </m:sSup>
                    <m:r>
                      <a:rPr lang="en-US" smtClean="0">
                        <a:latin typeface="Cambria Math" charset="0"/>
                      </a:rPr>
                      <m:t>−1</m:t>
                    </m:r>
                  </m:oMath>
                </a14:m>
                <a:endParaRPr lang="en-US" dirty="0"/>
              </a:p>
              <a:p>
                <a:r>
                  <a:rPr lang="en-US" dirty="0"/>
                  <a:t>For example: </a:t>
                </a:r>
              </a:p>
              <a:p>
                <a:pPr lvl="1"/>
                <a:r>
                  <a:rPr lang="en-US" dirty="0"/>
                  <a:t>4-bit two’s complement representation:</a:t>
                </a:r>
              </a:p>
              <a:p>
                <a:pPr lvl="1"/>
                <a14:m>
                  <m:oMath xmlns:m="http://schemas.openxmlformats.org/officeDocument/2006/math">
                    <m:sSup>
                      <m:sSupPr>
                        <m:ctrlPr>
                          <a:rPr lang="en-US" i="1">
                            <a:latin typeface="Cambria Math" panose="02040503050406030204" pitchFamily="18" charset="0"/>
                          </a:rPr>
                        </m:ctrlPr>
                      </m:sSupPr>
                      <m:e>
                        <m:r>
                          <a:rPr lang="en-US">
                            <a:latin typeface="Cambria Math" charset="0"/>
                          </a:rPr>
                          <m:t>−2</m:t>
                        </m:r>
                      </m:e>
                      <m:sup>
                        <m:r>
                          <a:rPr lang="en-US">
                            <a:latin typeface="Cambria Math" charset="0"/>
                          </a:rPr>
                          <m:t>4−1</m:t>
                        </m:r>
                      </m:sup>
                    </m:sSup>
                    <m:r>
                      <a:rPr lang="en-US">
                        <a:latin typeface="Cambria Math" charset="0"/>
                      </a:rPr>
                      <m:t> </m:t>
                    </m:r>
                  </m:oMath>
                </a14:m>
                <a:r>
                  <a:rPr lang="en-US" dirty="0"/>
                  <a:t>to </a:t>
                </a:r>
                <a14:m>
                  <m:oMath xmlns:m="http://schemas.openxmlformats.org/officeDocument/2006/math">
                    <m:sSup>
                      <m:sSupPr>
                        <m:ctrlPr>
                          <a:rPr lang="en-US" i="1">
                            <a:latin typeface="Cambria Math" panose="02040503050406030204" pitchFamily="18" charset="0"/>
                          </a:rPr>
                        </m:ctrlPr>
                      </m:sSupPr>
                      <m:e>
                        <m:r>
                          <a:rPr lang="en-US">
                            <a:latin typeface="Cambria Math" charset="0"/>
                          </a:rPr>
                          <m:t>2</m:t>
                        </m:r>
                      </m:e>
                      <m:sup>
                        <m:r>
                          <a:rPr lang="en-US">
                            <a:latin typeface="Cambria Math" charset="0"/>
                          </a:rPr>
                          <m:t>4−1</m:t>
                        </m:r>
                      </m:sup>
                    </m:sSup>
                    <m:r>
                      <a:rPr lang="en-US">
                        <a:latin typeface="Cambria Math" charset="0"/>
                      </a:rPr>
                      <m:t>−1</m:t>
                    </m:r>
                  </m:oMath>
                </a14:m>
                <a:r>
                  <a:rPr lang="en-US" dirty="0"/>
                  <a:t>     (-8 to 7)</a:t>
                </a:r>
              </a:p>
            </p:txBody>
          </p:sp>
        </mc:Choice>
        <mc:Fallback xmlns="">
          <p:sp>
            <p:nvSpPr>
              <p:cNvPr id="3" name="Content Placeholder 2">
                <a:extLst>
                  <a:ext uri="{FF2B5EF4-FFF2-40B4-BE49-F238E27FC236}">
                    <a16:creationId xmlns:a16="http://schemas.microsoft.com/office/drawing/2014/main" xmlns="" xmlns:a14="http://schemas.microsoft.com/office/drawing/2010/main" id="{E3DF5127-2D7F-418B-9DB9-06B48E27EB64}"/>
                  </a:ext>
                </a:extLst>
              </p:cNvPr>
              <p:cNvSpPr>
                <a:spLocks noGrp="1" noRot="1" noChangeAspect="1" noMove="1" noResize="1" noEditPoints="1" noAdjustHandles="1" noChangeArrowheads="1" noChangeShapeType="1" noTextEdit="1"/>
              </p:cNvSpPr>
              <p:nvPr>
                <p:ph idx="1"/>
              </p:nvPr>
            </p:nvSpPr>
            <p:spPr>
              <a:blipFill rotWithShape="0">
                <a:blip r:embed="rId2"/>
                <a:stretch>
                  <a:fillRect l="-1391" t="-2033" r="-2241"/>
                </a:stretch>
              </a:blipFill>
            </p:spPr>
            <p:txBody>
              <a:bodyPr/>
              <a:lstStyle/>
              <a:p>
                <a:r>
                  <a:rPr lang="en-US">
                    <a:noFill/>
                  </a:rPr>
                  <a:t> </a:t>
                </a:r>
              </a:p>
            </p:txBody>
          </p:sp>
        </mc:Fallback>
      </mc:AlternateContent>
    </p:spTree>
    <p:extLst>
      <p:ext uri="{BB962C8B-B14F-4D97-AF65-F5344CB8AC3E}">
        <p14:creationId xmlns:p14="http://schemas.microsoft.com/office/powerpoint/2010/main" val="129582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36D36-2DB6-4DC2-B8C0-AAABADC8D03C}"/>
              </a:ext>
            </a:extLst>
          </p:cNvPr>
          <p:cNvSpPr>
            <a:spLocks noGrp="1"/>
          </p:cNvSpPr>
          <p:nvPr>
            <p:ph type="title"/>
          </p:nvPr>
        </p:nvSpPr>
        <p:spPr/>
        <p:txBody>
          <a:bodyPr/>
          <a:lstStyle/>
          <a:p>
            <a:r>
              <a:rPr lang="en-US"/>
              <a:t>Unsigned Integers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2BFCC8-7864-4CB1-8C91-C9453AB7AE7E}"/>
                  </a:ext>
                </a:extLst>
              </p:cNvPr>
              <p:cNvSpPr>
                <a:spLocks noGrp="1"/>
              </p:cNvSpPr>
              <p:nvPr>
                <p:ph idx="1"/>
              </p:nvPr>
            </p:nvSpPr>
            <p:spPr/>
            <p:txBody>
              <a:bodyPr/>
              <a:lstStyle/>
              <a:p>
                <a:r>
                  <a:rPr lang="en-US" dirty="0"/>
                  <a:t>Unsigned integer values range from zero to a maximum that depends on the size of the type. </a:t>
                </a:r>
              </a:p>
              <a:p>
                <a:r>
                  <a:rPr lang="en-US" dirty="0"/>
                  <a:t> This maximum value can be calculated as </a:t>
                </a:r>
                <a14:m>
                  <m:oMath xmlns:m="http://schemas.openxmlformats.org/officeDocument/2006/math">
                    <m:sSup>
                      <m:sSupPr>
                        <m:ctrlPr>
                          <a:rPr lang="en-US" i="1" smtClean="0">
                            <a:latin typeface="Cambria Math" panose="02040503050406030204" pitchFamily="18" charset="0"/>
                          </a:rPr>
                        </m:ctrlPr>
                      </m:sSupPr>
                      <m:e>
                        <m:r>
                          <a:rPr lang="en-US" smtClean="0">
                            <a:latin typeface="Cambria Math" charset="0"/>
                          </a:rPr>
                          <m:t>2</m:t>
                        </m:r>
                      </m:e>
                      <m:sup>
                        <m:r>
                          <a:rPr lang="en-US" smtClean="0">
                            <a:latin typeface="Cambria Math" charset="0"/>
                          </a:rPr>
                          <m:t>𝑛</m:t>
                        </m:r>
                      </m:sup>
                    </m:sSup>
                    <m:r>
                      <a:rPr lang="en-US" smtClean="0">
                        <a:latin typeface="Cambria Math" charset="0"/>
                      </a:rPr>
                      <m:t>−1</m:t>
                    </m:r>
                  </m:oMath>
                </a14:m>
                <a:r>
                  <a:rPr lang="en-US" dirty="0"/>
                  <a:t>, where n is the number of bits used to represent the unsigned type. </a:t>
                </a:r>
              </a:p>
              <a:p>
                <a:r>
                  <a:rPr lang="en-US" dirty="0"/>
                  <a:t>For example: </a:t>
                </a:r>
              </a:p>
              <a:p>
                <a:pPr lvl="1"/>
                <a:r>
                  <a:rPr lang="en-US" dirty="0"/>
                  <a:t>4-bit unsigned integer representation:</a:t>
                </a:r>
              </a:p>
              <a:p>
                <a:pPr lvl="1"/>
                <a:r>
                  <a:rPr lang="en-US" dirty="0"/>
                  <a:t>0 to </a:t>
                </a:r>
                <a14:m>
                  <m:oMath xmlns:m="http://schemas.openxmlformats.org/officeDocument/2006/math">
                    <m:sSup>
                      <m:sSupPr>
                        <m:ctrlPr>
                          <a:rPr lang="en-US" i="1">
                            <a:latin typeface="Cambria Math" panose="02040503050406030204" pitchFamily="18" charset="0"/>
                          </a:rPr>
                        </m:ctrlPr>
                      </m:sSupPr>
                      <m:e>
                        <m:r>
                          <a:rPr lang="en-US">
                            <a:latin typeface="Cambria Math" charset="0"/>
                          </a:rPr>
                          <m:t>2</m:t>
                        </m:r>
                      </m:e>
                      <m:sup>
                        <m:r>
                          <a:rPr lang="en-US">
                            <a:latin typeface="Cambria Math" charset="0"/>
                          </a:rPr>
                          <m:t>4</m:t>
                        </m:r>
                      </m:sup>
                    </m:sSup>
                    <m:r>
                      <a:rPr lang="en-US">
                        <a:latin typeface="Cambria Math" charset="0"/>
                      </a:rPr>
                      <m:t>−1</m:t>
                    </m:r>
                  </m:oMath>
                </a14:m>
                <a:r>
                  <a:rPr lang="en-US" dirty="0"/>
                  <a:t>    (0 to 15)</a:t>
                </a:r>
              </a:p>
              <a:p>
                <a:endParaRPr lang="en-US" dirty="0"/>
              </a:p>
            </p:txBody>
          </p:sp>
        </mc:Choice>
        <mc:Fallback xmlns="">
          <p:sp>
            <p:nvSpPr>
              <p:cNvPr id="3" name="Content Placeholder 2">
                <a:extLst>
                  <a:ext uri="{FF2B5EF4-FFF2-40B4-BE49-F238E27FC236}">
                    <a16:creationId xmlns:a16="http://schemas.microsoft.com/office/drawing/2014/main" xmlns="" xmlns:a14="http://schemas.microsoft.com/office/drawing/2010/main" id="{432BFCC8-7864-4CB1-8C91-C9453AB7AE7E}"/>
                  </a:ext>
                </a:extLst>
              </p:cNvPr>
              <p:cNvSpPr>
                <a:spLocks noGrp="1" noRot="1" noChangeAspect="1" noMove="1" noResize="1" noEditPoints="1" noAdjustHandles="1" noChangeArrowheads="1" noChangeShapeType="1" noTextEdit="1"/>
              </p:cNvSpPr>
              <p:nvPr>
                <p:ph idx="1"/>
              </p:nvPr>
            </p:nvSpPr>
            <p:spPr>
              <a:blipFill rotWithShape="0">
                <a:blip r:embed="rId2"/>
                <a:stretch>
                  <a:fillRect l="-1391" t="-2033" r="-1623"/>
                </a:stretch>
              </a:blipFill>
            </p:spPr>
            <p:txBody>
              <a:bodyPr/>
              <a:lstStyle/>
              <a:p>
                <a:r>
                  <a:rPr lang="en-US">
                    <a:noFill/>
                  </a:rPr>
                  <a:t> </a:t>
                </a:r>
              </a:p>
            </p:txBody>
          </p:sp>
        </mc:Fallback>
      </mc:AlternateContent>
    </p:spTree>
    <p:extLst>
      <p:ext uri="{BB962C8B-B14F-4D97-AF65-F5344CB8AC3E}">
        <p14:creationId xmlns:p14="http://schemas.microsoft.com/office/powerpoint/2010/main" val="343886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3: Introduction to Software Security</a:t>
            </a:r>
            <a:endParaRPr lang="en-US" dirty="0"/>
          </a:p>
        </p:txBody>
      </p:sp>
      <p:sp>
        <p:nvSpPr>
          <p:cNvPr id="3" name="Content Placeholder 2"/>
          <p:cNvSpPr>
            <a:spLocks noGrp="1"/>
          </p:cNvSpPr>
          <p:nvPr>
            <p:ph idx="1"/>
          </p:nvPr>
        </p:nvSpPr>
        <p:spPr/>
        <p:txBody>
          <a:bodyPr/>
          <a:lstStyle/>
          <a:p>
            <a:r>
              <a:rPr lang="en-US" dirty="0"/>
              <a:t>Module Description: </a:t>
            </a:r>
          </a:p>
          <a:p>
            <a:r>
              <a:rPr lang="en-US" sz="2400" dirty="0"/>
              <a:t>This module discusses common software vulnerabilities, malware and software secure design principles. Software vulnerabilities, such as buffer overflow, integer overflow, are introduced in the first micro module, followed by a discussion of corresponding countermeasures. Virus, worm, Trojan horse and more malware are introduced in the second micro module. The last micro module focuses on software secure design principles and secure coding. </a:t>
            </a:r>
          </a:p>
          <a:p>
            <a:r>
              <a:rPr lang="en-US" dirty="0"/>
              <a:t>Topics:</a:t>
            </a:r>
          </a:p>
          <a:p>
            <a:pPr lvl="1"/>
            <a:r>
              <a:rPr lang="en-US" dirty="0"/>
              <a:t>Lesson 1: Failures, flaws, common vulnerabilities </a:t>
            </a:r>
          </a:p>
          <a:p>
            <a:pPr lvl="1"/>
            <a:r>
              <a:rPr lang="en-US" dirty="0"/>
              <a:t>Lesson 2: Malware </a:t>
            </a:r>
          </a:p>
          <a:p>
            <a:pPr lvl="1"/>
            <a:r>
              <a:rPr lang="en-US" dirty="0"/>
              <a:t>Lesson 3: Software security and secure design principles</a:t>
            </a:r>
          </a:p>
        </p:txBody>
      </p:sp>
    </p:spTree>
    <p:custDataLst>
      <p:tags r:id="rId1"/>
    </p:custDataLst>
    <p:extLst>
      <p:ext uri="{BB962C8B-B14F-4D97-AF65-F5344CB8AC3E}">
        <p14:creationId xmlns:p14="http://schemas.microsoft.com/office/powerpoint/2010/main" val="389356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475F1-5184-4918-9811-9B38D2A313C9}"/>
              </a:ext>
            </a:extLst>
          </p:cNvPr>
          <p:cNvSpPr>
            <a:spLocks noGrp="1"/>
          </p:cNvSpPr>
          <p:nvPr>
            <p:ph type="title"/>
          </p:nvPr>
        </p:nvSpPr>
        <p:spPr/>
        <p:txBody>
          <a:bodyPr/>
          <a:lstStyle/>
          <a:p>
            <a:r>
              <a:rPr lang="en-US" altLang="en-US"/>
              <a:t>Two’s Complement (Max and Min)</a:t>
            </a:r>
            <a:endParaRPr lang="en-US" dirty="0"/>
          </a:p>
        </p:txBody>
      </p:sp>
      <p:sp>
        <p:nvSpPr>
          <p:cNvPr id="3" name="Content Placeholder 2">
            <a:extLst>
              <a:ext uri="{FF2B5EF4-FFF2-40B4-BE49-F238E27FC236}">
                <a16:creationId xmlns:a16="http://schemas.microsoft.com/office/drawing/2014/main" id="{0D5DFEBE-E0F2-40F4-92C5-BE81C971EB75}"/>
              </a:ext>
            </a:extLst>
          </p:cNvPr>
          <p:cNvSpPr>
            <a:spLocks noGrp="1"/>
          </p:cNvSpPr>
          <p:nvPr>
            <p:ph idx="1"/>
          </p:nvPr>
        </p:nvSpPr>
        <p:spPr/>
        <p:txBody>
          <a:bodyPr/>
          <a:lstStyle/>
          <a:p>
            <a:r>
              <a:rPr lang="en-US" dirty="0"/>
              <a:t>For example:</a:t>
            </a:r>
          </a:p>
          <a:p>
            <a:endParaRPr lang="en-US" dirty="0"/>
          </a:p>
          <a:p>
            <a:pPr lvl="1"/>
            <a:r>
              <a:rPr lang="en-US" dirty="0"/>
              <a:t>8-bit unsigned integer:</a:t>
            </a:r>
          </a:p>
          <a:p>
            <a:pPr lvl="1"/>
            <a:r>
              <a:rPr lang="en-US" dirty="0"/>
              <a:t>   Max: 1111 1111  = 255</a:t>
            </a:r>
          </a:p>
          <a:p>
            <a:pPr lvl="1"/>
            <a:r>
              <a:rPr lang="en-US" dirty="0"/>
              <a:t>Min: 0000 0000   =  0  </a:t>
            </a:r>
          </a:p>
          <a:p>
            <a:pPr lvl="1"/>
            <a:r>
              <a:rPr lang="en-US" dirty="0"/>
              <a:t>8-bit signed integer:</a:t>
            </a:r>
          </a:p>
          <a:p>
            <a:pPr lvl="1"/>
            <a:r>
              <a:rPr lang="en-US" dirty="0"/>
              <a:t> Max: 0111 1111  = 127</a:t>
            </a:r>
          </a:p>
          <a:p>
            <a:pPr lvl="1"/>
            <a:r>
              <a:rPr lang="en-US" dirty="0"/>
              <a:t>   Min: 1000 0000  = -128  </a:t>
            </a:r>
          </a:p>
        </p:txBody>
      </p:sp>
    </p:spTree>
    <p:extLst>
      <p:ext uri="{BB962C8B-B14F-4D97-AF65-F5344CB8AC3E}">
        <p14:creationId xmlns:p14="http://schemas.microsoft.com/office/powerpoint/2010/main" val="818886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Maximum and Minimum Values for Integers">
            <a:extLst>
              <a:ext uri="{FF2B5EF4-FFF2-40B4-BE49-F238E27FC236}">
                <a16:creationId xmlns:a16="http://schemas.microsoft.com/office/drawing/2014/main" id="{097F89B8-0D51-4B75-82FE-49129364658F}"/>
              </a:ext>
            </a:extLst>
          </p:cNvPr>
          <p:cNvSpPr>
            <a:spLocks noGrp="1"/>
          </p:cNvSpPr>
          <p:nvPr>
            <p:ph type="title"/>
          </p:nvPr>
        </p:nvSpPr>
        <p:spPr/>
        <p:txBody>
          <a:bodyPr/>
          <a:lstStyle/>
          <a:p>
            <a:r>
              <a:rPr lang="en-US" dirty="0"/>
              <a:t>Maximum and Minimum Values for Integers</a:t>
            </a:r>
          </a:p>
        </p:txBody>
      </p:sp>
      <p:graphicFrame>
        <p:nvGraphicFramePr>
          <p:cNvPr id="4" name="Table 3" title="Maximum and Minimum Values for Integers">
            <a:extLst>
              <a:ext uri="{FF2B5EF4-FFF2-40B4-BE49-F238E27FC236}">
                <a16:creationId xmlns:a16="http://schemas.microsoft.com/office/drawing/2014/main" id="{46272AE3-B6A8-4057-A4D3-8ACFF6DC3FD6}"/>
              </a:ext>
            </a:extLst>
          </p:cNvPr>
          <p:cNvGraphicFramePr>
            <a:graphicFrameLocks noGrp="1"/>
          </p:cNvGraphicFramePr>
          <p:nvPr>
            <p:extLst>
              <p:ext uri="{D42A27DB-BD31-4B8C-83A1-F6EECF244321}">
                <p14:modId xmlns:p14="http://schemas.microsoft.com/office/powerpoint/2010/main" val="1948647584"/>
              </p:ext>
            </p:extLst>
          </p:nvPr>
        </p:nvGraphicFramePr>
        <p:xfrm>
          <a:off x="628650" y="2241324"/>
          <a:ext cx="7886701" cy="3086100"/>
        </p:xfrm>
        <a:graphic>
          <a:graphicData uri="http://schemas.openxmlformats.org/drawingml/2006/table">
            <a:tbl>
              <a:tblPr firstRow="1" bandRow="1">
                <a:tableStyleId>{5C22544A-7EE6-4342-B048-85BDC9FD1C3A}</a:tableStyleId>
              </a:tblPr>
              <a:tblGrid>
                <a:gridCol w="1892984">
                  <a:extLst>
                    <a:ext uri="{9D8B030D-6E8A-4147-A177-3AD203B41FA5}">
                      <a16:colId xmlns:a16="http://schemas.microsoft.com/office/drawing/2014/main" val="1422869501"/>
                    </a:ext>
                  </a:extLst>
                </a:gridCol>
                <a:gridCol w="854613">
                  <a:extLst>
                    <a:ext uri="{9D8B030D-6E8A-4147-A177-3AD203B41FA5}">
                      <a16:colId xmlns:a16="http://schemas.microsoft.com/office/drawing/2014/main" val="2531512289"/>
                    </a:ext>
                  </a:extLst>
                </a:gridCol>
                <a:gridCol w="991772">
                  <a:extLst>
                    <a:ext uri="{9D8B030D-6E8A-4147-A177-3AD203B41FA5}">
                      <a16:colId xmlns:a16="http://schemas.microsoft.com/office/drawing/2014/main" val="2370488718"/>
                    </a:ext>
                  </a:extLst>
                </a:gridCol>
                <a:gridCol w="1572065">
                  <a:extLst>
                    <a:ext uri="{9D8B030D-6E8A-4147-A177-3AD203B41FA5}">
                      <a16:colId xmlns:a16="http://schemas.microsoft.com/office/drawing/2014/main" val="3111152964"/>
                    </a:ext>
                  </a:extLst>
                </a:gridCol>
                <a:gridCol w="2575267">
                  <a:extLst>
                    <a:ext uri="{9D8B030D-6E8A-4147-A177-3AD203B41FA5}">
                      <a16:colId xmlns:a16="http://schemas.microsoft.com/office/drawing/2014/main" val="1316970376"/>
                    </a:ext>
                  </a:extLst>
                </a:gridCol>
              </a:tblGrid>
              <a:tr h="342900">
                <a:tc>
                  <a:txBody>
                    <a:bodyPr/>
                    <a:lstStyle/>
                    <a:p>
                      <a:pPr algn="ctr"/>
                      <a:endParaRPr lang="en-US" sz="1800" dirty="0"/>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8-bit</a:t>
                      </a:r>
                    </a:p>
                  </a:txBody>
                  <a:tcPr marL="68580" marR="68580" marT="34290" marB="34290"/>
                </a:tc>
                <a:tc>
                  <a:txBody>
                    <a:bodyPr/>
                    <a:lstStyle/>
                    <a:p>
                      <a:pPr algn="ctr"/>
                      <a:r>
                        <a:rPr lang="en-US" sz="1800" dirty="0"/>
                        <a:t>16-bit</a:t>
                      </a:r>
                    </a:p>
                  </a:txBody>
                  <a:tcPr marL="68580" marR="68580" marT="34290" marB="34290"/>
                </a:tc>
                <a:tc>
                  <a:txBody>
                    <a:bodyPr/>
                    <a:lstStyle/>
                    <a:p>
                      <a:pPr algn="ctr"/>
                      <a:r>
                        <a:rPr lang="en-US" sz="1800" dirty="0"/>
                        <a:t>32-bit</a:t>
                      </a:r>
                    </a:p>
                  </a:txBody>
                  <a:tcPr marL="68580" marR="68580" marT="34290" marB="34290"/>
                </a:tc>
                <a:tc>
                  <a:txBody>
                    <a:bodyPr/>
                    <a:lstStyle/>
                    <a:p>
                      <a:pPr algn="ctr"/>
                      <a:r>
                        <a:rPr lang="en-US" sz="1800" dirty="0"/>
                        <a:t>64-bit</a:t>
                      </a:r>
                    </a:p>
                  </a:txBody>
                  <a:tcPr marL="68580" marR="68580" marT="34290" marB="34290"/>
                </a:tc>
                <a:extLst>
                  <a:ext uri="{0D108BD9-81ED-4DB2-BD59-A6C34878D82A}">
                    <a16:rowId xmlns:a16="http://schemas.microsoft.com/office/drawing/2014/main" val="399221122"/>
                  </a:ext>
                </a:extLst>
              </a:tr>
              <a:tr h="617220">
                <a:tc>
                  <a:txBody>
                    <a:bodyPr/>
                    <a:lstStyle/>
                    <a:p>
                      <a:pPr algn="ctr"/>
                      <a:r>
                        <a:rPr lang="en-US" sz="1800" dirty="0"/>
                        <a:t>Minimum value (signed) </a:t>
                      </a:r>
                    </a:p>
                  </a:txBody>
                  <a:tcPr marL="68580" marR="68580" marT="34290" marB="34290"/>
                </a:tc>
                <a:tc>
                  <a:txBody>
                    <a:bodyPr/>
                    <a:lstStyle/>
                    <a:p>
                      <a:pPr algn="ctr"/>
                      <a:r>
                        <a:rPr lang="en-US" sz="1800" dirty="0"/>
                        <a:t>-128 </a:t>
                      </a:r>
                    </a:p>
                  </a:txBody>
                  <a:tcPr marL="68580" marR="68580" marT="34290" marB="34290"/>
                </a:tc>
                <a:tc>
                  <a:txBody>
                    <a:bodyPr/>
                    <a:lstStyle/>
                    <a:p>
                      <a:pPr algn="ctr"/>
                      <a:r>
                        <a:rPr lang="en-US" sz="1800" dirty="0"/>
                        <a:t>-32768 </a:t>
                      </a:r>
                    </a:p>
                  </a:txBody>
                  <a:tcPr marL="68580" marR="68580" marT="34290" marB="34290"/>
                </a:tc>
                <a:tc>
                  <a:txBody>
                    <a:bodyPr/>
                    <a:lstStyle/>
                    <a:p>
                      <a:pPr algn="ctr"/>
                      <a:r>
                        <a:rPr lang="en-US" sz="1800" dirty="0"/>
                        <a:t>-2147483648 </a:t>
                      </a:r>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-9223372036854775808</a:t>
                      </a:r>
                    </a:p>
                    <a:p>
                      <a:pPr algn="ctr"/>
                      <a:endParaRPr lang="en-US" sz="1800" dirty="0"/>
                    </a:p>
                  </a:txBody>
                  <a:tcPr marL="68580" marR="68580" marT="34290" marB="34290"/>
                </a:tc>
                <a:extLst>
                  <a:ext uri="{0D108BD9-81ED-4DB2-BD59-A6C34878D82A}">
                    <a16:rowId xmlns:a16="http://schemas.microsoft.com/office/drawing/2014/main" val="4017697112"/>
                  </a:ext>
                </a:extLst>
              </a:tr>
              <a:tr h="617220">
                <a:tc>
                  <a:txBody>
                    <a:bodyPr/>
                    <a:lstStyle/>
                    <a:p>
                      <a:pPr algn="ctr"/>
                      <a:r>
                        <a:rPr lang="en-US" sz="1800" dirty="0"/>
                        <a:t>Maximum value (signed) </a:t>
                      </a:r>
                    </a:p>
                  </a:txBody>
                  <a:tcPr marL="68580" marR="68580" marT="34290" marB="34290"/>
                </a:tc>
                <a:tc>
                  <a:txBody>
                    <a:bodyPr/>
                    <a:lstStyle/>
                    <a:p>
                      <a:pPr algn="ctr"/>
                      <a:r>
                        <a:rPr lang="en-US" sz="1800" dirty="0"/>
                        <a:t>127</a:t>
                      </a:r>
                    </a:p>
                  </a:txBody>
                  <a:tcPr marL="68580" marR="68580" marT="34290" marB="34290"/>
                </a:tc>
                <a:tc>
                  <a:txBody>
                    <a:bodyPr/>
                    <a:lstStyle/>
                    <a:p>
                      <a:pPr algn="ctr"/>
                      <a:r>
                        <a:rPr lang="en-US" sz="1800" dirty="0"/>
                        <a:t>32767</a:t>
                      </a:r>
                    </a:p>
                  </a:txBody>
                  <a:tcPr marL="68580" marR="68580" marT="34290" marB="34290"/>
                </a:tc>
                <a:tc>
                  <a:txBody>
                    <a:bodyPr/>
                    <a:lstStyle/>
                    <a:p>
                      <a:pPr algn="ctr"/>
                      <a:r>
                        <a:rPr lang="en-US" sz="1800" dirty="0"/>
                        <a:t>2147483647</a:t>
                      </a:r>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9223372036854775807</a:t>
                      </a:r>
                    </a:p>
                    <a:p>
                      <a:pPr algn="ctr"/>
                      <a:endParaRPr lang="en-US" sz="1800" dirty="0"/>
                    </a:p>
                  </a:txBody>
                  <a:tcPr marL="68580" marR="68580" marT="34290" marB="34290"/>
                </a:tc>
                <a:extLst>
                  <a:ext uri="{0D108BD9-81ED-4DB2-BD59-A6C34878D82A}">
                    <a16:rowId xmlns:a16="http://schemas.microsoft.com/office/drawing/2014/main" val="2155737452"/>
                  </a:ext>
                </a:extLst>
              </a:tr>
              <a:tr h="617220">
                <a:tc>
                  <a:txBody>
                    <a:bodyPr/>
                    <a:lstStyle/>
                    <a:p>
                      <a:pPr algn="ctr"/>
                      <a:r>
                        <a:rPr lang="en-US" sz="1800" dirty="0"/>
                        <a:t>Minimum value (unsigned)</a:t>
                      </a:r>
                    </a:p>
                  </a:txBody>
                  <a:tcPr marL="68580" marR="68580" marT="34290" marB="34290"/>
                </a:tc>
                <a:tc>
                  <a:txBody>
                    <a:bodyPr/>
                    <a:lstStyle/>
                    <a:p>
                      <a:pPr algn="ctr"/>
                      <a:r>
                        <a:rPr lang="en-US" sz="1800" dirty="0"/>
                        <a:t>0</a:t>
                      </a:r>
                    </a:p>
                  </a:txBody>
                  <a:tcPr marL="68580" marR="68580" marT="34290" marB="34290"/>
                </a:tc>
                <a:tc>
                  <a:txBody>
                    <a:bodyPr/>
                    <a:lstStyle/>
                    <a:p>
                      <a:pPr algn="ctr"/>
                      <a:r>
                        <a:rPr lang="en-US" sz="1800" dirty="0"/>
                        <a:t>0</a:t>
                      </a:r>
                    </a:p>
                  </a:txBody>
                  <a:tcPr marL="68580" marR="68580" marT="34290" marB="34290"/>
                </a:tc>
                <a:tc>
                  <a:txBody>
                    <a:bodyPr/>
                    <a:lstStyle/>
                    <a:p>
                      <a:pPr algn="ctr"/>
                      <a:r>
                        <a:rPr lang="en-US" sz="1800" dirty="0"/>
                        <a:t>0</a:t>
                      </a:r>
                    </a:p>
                  </a:txBody>
                  <a:tcPr marL="68580" marR="68580" marT="34290" marB="34290"/>
                </a:tc>
                <a:tc>
                  <a:txBody>
                    <a:bodyPr/>
                    <a:lstStyle/>
                    <a:p>
                      <a:pPr algn="ctr"/>
                      <a:r>
                        <a:rPr lang="en-US" sz="1800" dirty="0"/>
                        <a:t>0</a:t>
                      </a:r>
                    </a:p>
                  </a:txBody>
                  <a:tcPr marL="68580" marR="68580" marT="34290" marB="34290"/>
                </a:tc>
                <a:extLst>
                  <a:ext uri="{0D108BD9-81ED-4DB2-BD59-A6C34878D82A}">
                    <a16:rowId xmlns:a16="http://schemas.microsoft.com/office/drawing/2014/main" val="1048983928"/>
                  </a:ext>
                </a:extLst>
              </a:tr>
              <a:tr h="8915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Maximum value (unsigned)</a:t>
                      </a:r>
                    </a:p>
                    <a:p>
                      <a:pPr algn="ctr"/>
                      <a:endParaRPr lang="en-US" sz="1800" dirty="0"/>
                    </a:p>
                  </a:txBody>
                  <a:tcPr marL="68580" marR="68580" marT="34290" marB="34290"/>
                </a:tc>
                <a:tc>
                  <a:txBody>
                    <a:bodyPr/>
                    <a:lstStyle/>
                    <a:p>
                      <a:pPr algn="ctr"/>
                      <a:r>
                        <a:rPr lang="en-US" sz="1800" b="0" i="0" u="none" strike="noStrike" kern="1200" baseline="0" dirty="0">
                          <a:solidFill>
                            <a:schemeClr val="dk1"/>
                          </a:solidFill>
                          <a:latin typeface="+mn-lt"/>
                          <a:ea typeface="+mn-ea"/>
                          <a:cs typeface="+mn-cs"/>
                        </a:rPr>
                        <a:t>255</a:t>
                      </a:r>
                      <a:endParaRPr lang="en-US" sz="1800" dirty="0"/>
                    </a:p>
                  </a:txBody>
                  <a:tcPr marL="68580" marR="68580" marT="34290" marB="34290"/>
                </a:tc>
                <a:tc>
                  <a:txBody>
                    <a:bodyPr/>
                    <a:lstStyle/>
                    <a:p>
                      <a:pPr algn="ctr"/>
                      <a:r>
                        <a:rPr lang="en-US" sz="1800" b="0" i="0" u="none" strike="noStrike" kern="1200" baseline="0" dirty="0">
                          <a:solidFill>
                            <a:schemeClr val="dk1"/>
                          </a:solidFill>
                          <a:latin typeface="+mn-lt"/>
                          <a:ea typeface="+mn-ea"/>
                          <a:cs typeface="+mn-cs"/>
                        </a:rPr>
                        <a:t>65535</a:t>
                      </a:r>
                      <a:endParaRPr lang="en-US" sz="1800" dirty="0"/>
                    </a:p>
                  </a:txBody>
                  <a:tcPr marL="68580" marR="68580" marT="34290" marB="34290"/>
                </a:tc>
                <a:tc>
                  <a:txBody>
                    <a:bodyPr/>
                    <a:lstStyle/>
                    <a:p>
                      <a:pPr algn="ctr"/>
                      <a:r>
                        <a:rPr lang="en-US" sz="1800" b="0" i="0" u="none" strike="noStrike" kern="1200" baseline="0" dirty="0">
                          <a:solidFill>
                            <a:schemeClr val="dk1"/>
                          </a:solidFill>
                          <a:latin typeface="+mn-lt"/>
                          <a:ea typeface="+mn-ea"/>
                          <a:cs typeface="+mn-cs"/>
                        </a:rPr>
                        <a:t>4294967295</a:t>
                      </a:r>
                      <a:endParaRPr lang="en-US" sz="1800" dirty="0"/>
                    </a:p>
                  </a:txBody>
                  <a:tcPr marL="68580" marR="68580" marT="34290" marB="34290"/>
                </a:tc>
                <a:tc>
                  <a:txBody>
                    <a:bodyPr/>
                    <a:lstStyle/>
                    <a:p>
                      <a:pPr algn="ctr"/>
                      <a:r>
                        <a:rPr lang="en-US" sz="1800" b="0" i="0" u="none" strike="noStrike" kern="1200" baseline="0" dirty="0">
                          <a:solidFill>
                            <a:schemeClr val="dk1"/>
                          </a:solidFill>
                          <a:latin typeface="+mn-lt"/>
                          <a:ea typeface="+mn-ea"/>
                          <a:cs typeface="+mn-cs"/>
                        </a:rPr>
                        <a:t>18446744073709551615</a:t>
                      </a:r>
                      <a:endParaRPr lang="en-US" sz="1800" dirty="0"/>
                    </a:p>
                  </a:txBody>
                  <a:tcPr marL="68580" marR="68580" marT="34290" marB="34290"/>
                </a:tc>
                <a:extLst>
                  <a:ext uri="{0D108BD9-81ED-4DB2-BD59-A6C34878D82A}">
                    <a16:rowId xmlns:a16="http://schemas.microsoft.com/office/drawing/2014/main" val="946593561"/>
                  </a:ext>
                </a:extLst>
              </a:tr>
            </a:tbl>
          </a:graphicData>
        </a:graphic>
      </p:graphicFrame>
    </p:spTree>
    <p:extLst>
      <p:ext uri="{BB962C8B-B14F-4D97-AF65-F5344CB8AC3E}">
        <p14:creationId xmlns:p14="http://schemas.microsoft.com/office/powerpoint/2010/main" val="1944531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3F3D2-6167-42D4-B5A6-3733EE8917FD}"/>
              </a:ext>
            </a:extLst>
          </p:cNvPr>
          <p:cNvSpPr>
            <a:spLocks noGrp="1"/>
          </p:cNvSpPr>
          <p:nvPr>
            <p:ph type="title"/>
          </p:nvPr>
        </p:nvSpPr>
        <p:spPr/>
        <p:txBody>
          <a:bodyPr/>
          <a:lstStyle/>
          <a:p>
            <a:r>
              <a:rPr lang="en-US"/>
              <a:t>Integer Overflow </a:t>
            </a:r>
            <a:endParaRPr lang="en-US" dirty="0"/>
          </a:p>
        </p:txBody>
      </p:sp>
      <p:sp>
        <p:nvSpPr>
          <p:cNvPr id="3" name="Content Placeholder 2">
            <a:extLst>
              <a:ext uri="{FF2B5EF4-FFF2-40B4-BE49-F238E27FC236}">
                <a16:creationId xmlns:a16="http://schemas.microsoft.com/office/drawing/2014/main" id="{54BD8A57-9478-4A9D-81BD-69B1C8CD4CE2}"/>
              </a:ext>
            </a:extLst>
          </p:cNvPr>
          <p:cNvSpPr>
            <a:spLocks noGrp="1"/>
          </p:cNvSpPr>
          <p:nvPr>
            <p:ph idx="1"/>
          </p:nvPr>
        </p:nvSpPr>
        <p:spPr/>
        <p:txBody>
          <a:bodyPr/>
          <a:lstStyle/>
          <a:p>
            <a:r>
              <a:rPr lang="en-US" b="1" dirty="0"/>
              <a:t>An integer overflow </a:t>
            </a:r>
            <a:r>
              <a:rPr lang="en-US" dirty="0"/>
              <a:t>occurs because a storage location is fixed, finite size, so it can contain only integers up to a certain value.</a:t>
            </a:r>
          </a:p>
          <a:p>
            <a:r>
              <a:rPr lang="en-US" altLang="en-US" dirty="0"/>
              <a:t>An integer overflow occurs when an integer is increased beyond its maximum representable value or decreased beyond its minimum value. </a:t>
            </a:r>
          </a:p>
          <a:p>
            <a:r>
              <a:rPr lang="en-US" altLang="en-US" dirty="0"/>
              <a:t> Overflows can be signed or unsigned. </a:t>
            </a:r>
          </a:p>
          <a:p>
            <a:pPr lvl="1"/>
            <a:r>
              <a:rPr lang="en-US" altLang="en-US" dirty="0"/>
              <a:t>A </a:t>
            </a:r>
            <a:r>
              <a:rPr lang="en-US" altLang="en-US" b="1" dirty="0"/>
              <a:t>signed</a:t>
            </a:r>
            <a:r>
              <a:rPr lang="en-US" altLang="en-US" dirty="0"/>
              <a:t> </a:t>
            </a:r>
            <a:r>
              <a:rPr lang="en-US" altLang="en-US" b="1" dirty="0"/>
              <a:t>overflow</a:t>
            </a:r>
            <a:r>
              <a:rPr lang="en-US" altLang="en-US" dirty="0"/>
              <a:t> occurs when a value is carried over to the sign bit.</a:t>
            </a:r>
          </a:p>
          <a:p>
            <a:pPr lvl="1"/>
            <a:r>
              <a:rPr lang="en-US" altLang="en-US" dirty="0"/>
              <a:t>An </a:t>
            </a:r>
            <a:r>
              <a:rPr lang="en-US" altLang="en-US" b="1" dirty="0"/>
              <a:t>unsigned overflow </a:t>
            </a:r>
            <a:r>
              <a:rPr lang="en-US" altLang="en-US" dirty="0"/>
              <a:t>occurs when the underlying representation can no longer represent a value.</a:t>
            </a:r>
          </a:p>
          <a:p>
            <a:endParaRPr lang="en-US" altLang="en-US" dirty="0"/>
          </a:p>
          <a:p>
            <a:endParaRPr lang="en-US" dirty="0"/>
          </a:p>
        </p:txBody>
      </p:sp>
    </p:spTree>
    <p:extLst>
      <p:ext uri="{BB962C8B-B14F-4D97-AF65-F5344CB8AC3E}">
        <p14:creationId xmlns:p14="http://schemas.microsoft.com/office/powerpoint/2010/main" val="1335872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A7545-BBF8-4C3F-B40D-AFAC3A03D968}"/>
              </a:ext>
            </a:extLst>
          </p:cNvPr>
          <p:cNvSpPr>
            <a:spLocks noGrp="1"/>
          </p:cNvSpPr>
          <p:nvPr>
            <p:ph type="title"/>
          </p:nvPr>
        </p:nvSpPr>
        <p:spPr/>
        <p:txBody>
          <a:bodyPr/>
          <a:lstStyle/>
          <a:p>
            <a:r>
              <a:rPr lang="en-US"/>
              <a:t>Integer Overflow example</a:t>
            </a:r>
            <a:endParaRPr lang="en-US" dirty="0"/>
          </a:p>
        </p:txBody>
      </p:sp>
      <p:sp>
        <p:nvSpPr>
          <p:cNvPr id="3" name="Content Placeholder 2">
            <a:extLst>
              <a:ext uri="{FF2B5EF4-FFF2-40B4-BE49-F238E27FC236}">
                <a16:creationId xmlns:a16="http://schemas.microsoft.com/office/drawing/2014/main" id="{E7CB8EA8-6100-47E3-B809-964315076B69}"/>
              </a:ext>
            </a:extLst>
          </p:cNvPr>
          <p:cNvSpPr>
            <a:spLocks noGrp="1"/>
          </p:cNvSpPr>
          <p:nvPr>
            <p:ph idx="1"/>
          </p:nvPr>
        </p:nvSpPr>
        <p:spPr/>
        <p:txBody>
          <a:bodyPr/>
          <a:lstStyle/>
          <a:p>
            <a:r>
              <a:rPr lang="en-US" altLang="en-US"/>
              <a:t>  1. int i;</a:t>
            </a:r>
          </a:p>
          <a:p>
            <a:r>
              <a:rPr lang="en-US" altLang="en-US"/>
              <a:t> 2. unsigned int j;</a:t>
            </a:r>
          </a:p>
          <a:p>
            <a:endParaRPr lang="en-US" altLang="en-US"/>
          </a:p>
          <a:p>
            <a:r>
              <a:rPr lang="en-US" altLang="en-US"/>
              <a:t> 3. i = INT_MAX;  // 2,147,483,647</a:t>
            </a:r>
          </a:p>
          <a:p>
            <a:r>
              <a:rPr lang="en-US" altLang="en-US"/>
              <a:t> 4. i++;</a:t>
            </a:r>
          </a:p>
          <a:p>
            <a:r>
              <a:rPr lang="en-US" altLang="en-US"/>
              <a:t> 5. printf("i = %d\n", i); </a:t>
            </a:r>
          </a:p>
          <a:p>
            <a:endParaRPr lang="en-US" altLang="en-US"/>
          </a:p>
          <a:p>
            <a:r>
              <a:rPr lang="en-US" altLang="en-US"/>
              <a:t> 6. j = UINT_MAX; // 4,294,967,295;</a:t>
            </a:r>
          </a:p>
          <a:p>
            <a:r>
              <a:rPr lang="en-US" altLang="en-US"/>
              <a:t> 7. j++;</a:t>
            </a:r>
          </a:p>
          <a:p>
            <a:r>
              <a:rPr lang="en-US" altLang="en-US"/>
              <a:t> 8. printf("j = %u\n", j); </a:t>
            </a:r>
            <a:endParaRPr lang="en-US" dirty="0"/>
          </a:p>
        </p:txBody>
      </p:sp>
      <p:sp>
        <p:nvSpPr>
          <p:cNvPr id="4" name="AutoShape 5">
            <a:extLst>
              <a:ext uri="{FF2B5EF4-FFF2-40B4-BE49-F238E27FC236}">
                <a16:creationId xmlns:a16="http://schemas.microsoft.com/office/drawing/2014/main" id="{2A932431-E507-4A70-904F-4EAB1A683C6A}"/>
              </a:ext>
            </a:extLst>
          </p:cNvPr>
          <p:cNvSpPr>
            <a:spLocks noChangeArrowheads="1"/>
          </p:cNvSpPr>
          <p:nvPr/>
        </p:nvSpPr>
        <p:spPr bwMode="auto">
          <a:xfrm>
            <a:off x="5445681" y="3520083"/>
            <a:ext cx="2093119" cy="338138"/>
          </a:xfrm>
          <a:prstGeom prst="wedgeRectCallout">
            <a:avLst>
              <a:gd name="adj1" fmla="val -79468"/>
              <a:gd name="adj2" fmla="val 8097"/>
            </a:avLst>
          </a:pr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defTabSz="685800" eaLnBrk="1" hangingPunct="1">
              <a:defRPr/>
            </a:pPr>
            <a:r>
              <a:rPr lang="en-US" altLang="en-US" sz="1500" b="1">
                <a:solidFill>
                  <a:srgbClr val="000000"/>
                </a:solidFill>
                <a:latin typeface="Courier New" panose="02070309020205020404" pitchFamily="49" charset="0"/>
              </a:rPr>
              <a:t>i=-2,147,483,648</a:t>
            </a:r>
          </a:p>
        </p:txBody>
      </p:sp>
      <p:sp>
        <p:nvSpPr>
          <p:cNvPr id="5" name="AutoShape 6">
            <a:extLst>
              <a:ext uri="{FF2B5EF4-FFF2-40B4-BE49-F238E27FC236}">
                <a16:creationId xmlns:a16="http://schemas.microsoft.com/office/drawing/2014/main" id="{18C29257-A4E7-42AE-9618-5C0C7718ACDD}"/>
              </a:ext>
            </a:extLst>
          </p:cNvPr>
          <p:cNvSpPr>
            <a:spLocks noChangeArrowheads="1"/>
          </p:cNvSpPr>
          <p:nvPr/>
        </p:nvSpPr>
        <p:spPr bwMode="auto">
          <a:xfrm>
            <a:off x="5650468" y="5074663"/>
            <a:ext cx="841772" cy="338138"/>
          </a:xfrm>
          <a:prstGeom prst="wedgeRectCallout">
            <a:avLst>
              <a:gd name="adj1" fmla="val -145755"/>
              <a:gd name="adj2" fmla="val 8449"/>
            </a:avLst>
          </a:pr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defTabSz="685800" eaLnBrk="1" hangingPunct="1">
              <a:defRPr/>
            </a:pPr>
            <a:r>
              <a:rPr lang="en-US" altLang="en-US" sz="1500" b="1">
                <a:solidFill>
                  <a:srgbClr val="000000"/>
                </a:solidFill>
                <a:latin typeface="Courier New" panose="02070309020205020404" pitchFamily="49" charset="0"/>
              </a:rPr>
              <a:t>j = 0</a:t>
            </a:r>
          </a:p>
        </p:txBody>
      </p:sp>
    </p:spTree>
    <p:extLst>
      <p:ext uri="{BB962C8B-B14F-4D97-AF65-F5344CB8AC3E}">
        <p14:creationId xmlns:p14="http://schemas.microsoft.com/office/powerpoint/2010/main" val="74452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86AD1-5105-4F83-97DD-250DB0B81029}"/>
              </a:ext>
            </a:extLst>
          </p:cNvPr>
          <p:cNvSpPr>
            <a:spLocks noGrp="1"/>
          </p:cNvSpPr>
          <p:nvPr>
            <p:ph type="title"/>
          </p:nvPr>
        </p:nvSpPr>
        <p:spPr/>
        <p:txBody>
          <a:bodyPr/>
          <a:lstStyle/>
          <a:p>
            <a:r>
              <a:rPr lang="en-US" dirty="0"/>
              <a:t>Integer Overflow example 2</a:t>
            </a:r>
          </a:p>
        </p:txBody>
      </p:sp>
      <p:sp>
        <p:nvSpPr>
          <p:cNvPr id="3" name="Content Placeholder 2">
            <a:extLst>
              <a:ext uri="{FF2B5EF4-FFF2-40B4-BE49-F238E27FC236}">
                <a16:creationId xmlns:a16="http://schemas.microsoft.com/office/drawing/2014/main" id="{31302169-3AE0-480B-9C3E-E6232FC8205A}"/>
              </a:ext>
            </a:extLst>
          </p:cNvPr>
          <p:cNvSpPr>
            <a:spLocks noGrp="1"/>
          </p:cNvSpPr>
          <p:nvPr>
            <p:ph idx="1"/>
          </p:nvPr>
        </p:nvSpPr>
        <p:spPr/>
        <p:txBody>
          <a:bodyPr/>
          <a:lstStyle/>
          <a:p>
            <a:r>
              <a:rPr lang="en-US" altLang="en-US"/>
              <a:t>9. i = INT_MIN; // -2,147,483,648;</a:t>
            </a:r>
          </a:p>
          <a:p>
            <a:r>
              <a:rPr lang="en-US" altLang="en-US"/>
              <a:t>10. i--;</a:t>
            </a:r>
          </a:p>
          <a:p>
            <a:r>
              <a:rPr lang="en-US" altLang="en-US"/>
              <a:t>11. printf("i = %d\n", i); </a:t>
            </a:r>
          </a:p>
          <a:p>
            <a:endParaRPr lang="en-US" altLang="en-US"/>
          </a:p>
          <a:p>
            <a:r>
              <a:rPr lang="en-US" altLang="en-US"/>
              <a:t>12. j = 0;</a:t>
            </a:r>
          </a:p>
          <a:p>
            <a:r>
              <a:rPr lang="en-US" altLang="en-US"/>
              <a:t>13. j--;</a:t>
            </a:r>
          </a:p>
          <a:p>
            <a:r>
              <a:rPr lang="en-US" altLang="en-US"/>
              <a:t>14. printf("j = %u\n", j); </a:t>
            </a:r>
            <a:endParaRPr lang="en-US" dirty="0"/>
          </a:p>
        </p:txBody>
      </p:sp>
      <p:sp>
        <p:nvSpPr>
          <p:cNvPr id="4" name="AutoShape 4">
            <a:extLst>
              <a:ext uri="{FF2B5EF4-FFF2-40B4-BE49-F238E27FC236}">
                <a16:creationId xmlns:a16="http://schemas.microsoft.com/office/drawing/2014/main" id="{D7FE09C5-6F8B-4076-80FD-228EE4AB922F}"/>
              </a:ext>
            </a:extLst>
          </p:cNvPr>
          <p:cNvSpPr>
            <a:spLocks noChangeArrowheads="1"/>
          </p:cNvSpPr>
          <p:nvPr/>
        </p:nvSpPr>
        <p:spPr bwMode="auto">
          <a:xfrm>
            <a:off x="5308485" y="2650102"/>
            <a:ext cx="1945481" cy="291704"/>
          </a:xfrm>
          <a:prstGeom prst="wedgeRectCallout">
            <a:avLst>
              <a:gd name="adj1" fmla="val -74051"/>
              <a:gd name="adj2" fmla="val 4694"/>
            </a:avLst>
          </a:pr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defTabSz="685800" eaLnBrk="1" hangingPunct="1">
              <a:defRPr/>
            </a:pPr>
            <a:r>
              <a:rPr lang="en-US" altLang="en-US" sz="1350" b="1">
                <a:solidFill>
                  <a:srgbClr val="000000"/>
                </a:solidFill>
                <a:latin typeface="Courier New" panose="02070309020205020404" pitchFamily="49" charset="0"/>
              </a:rPr>
              <a:t>i=2,147,483,647</a:t>
            </a:r>
          </a:p>
        </p:txBody>
      </p:sp>
      <p:sp>
        <p:nvSpPr>
          <p:cNvPr id="5" name="AutoShape 5">
            <a:extLst>
              <a:ext uri="{FF2B5EF4-FFF2-40B4-BE49-F238E27FC236}">
                <a16:creationId xmlns:a16="http://schemas.microsoft.com/office/drawing/2014/main" id="{78733A1C-D8F2-4299-A7A4-8998437A9EB6}"/>
              </a:ext>
            </a:extLst>
          </p:cNvPr>
          <p:cNvSpPr>
            <a:spLocks noChangeArrowheads="1"/>
          </p:cNvSpPr>
          <p:nvPr/>
        </p:nvSpPr>
        <p:spPr bwMode="auto">
          <a:xfrm>
            <a:off x="5308485" y="4264371"/>
            <a:ext cx="1945481" cy="291703"/>
          </a:xfrm>
          <a:prstGeom prst="wedgeRectCallout">
            <a:avLst>
              <a:gd name="adj1" fmla="val -71176"/>
              <a:gd name="adj2" fmla="val -36940"/>
            </a:avLst>
          </a:pr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defTabSz="685800" eaLnBrk="1" hangingPunct="1">
              <a:defRPr/>
            </a:pPr>
            <a:r>
              <a:rPr lang="en-US" altLang="en-US" sz="1350" b="1">
                <a:solidFill>
                  <a:srgbClr val="000000"/>
                </a:solidFill>
                <a:latin typeface="Courier New" panose="02070309020205020404" pitchFamily="49" charset="0"/>
              </a:rPr>
              <a:t>j = 4,294,967,295 </a:t>
            </a:r>
          </a:p>
        </p:txBody>
      </p:sp>
    </p:spTree>
    <p:extLst>
      <p:ext uri="{BB962C8B-B14F-4D97-AF65-F5344CB8AC3E}">
        <p14:creationId xmlns:p14="http://schemas.microsoft.com/office/powerpoint/2010/main" val="1482273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45B86-AB6D-4EA4-980B-062E7D5FF4FF}"/>
              </a:ext>
            </a:extLst>
          </p:cNvPr>
          <p:cNvSpPr>
            <a:spLocks noGrp="1"/>
          </p:cNvSpPr>
          <p:nvPr>
            <p:ph type="title"/>
          </p:nvPr>
        </p:nvSpPr>
        <p:spPr/>
        <p:txBody>
          <a:bodyPr/>
          <a:lstStyle/>
          <a:p>
            <a:r>
              <a:rPr lang="en-US"/>
              <a:t>Off-by-one Error</a:t>
            </a:r>
            <a:endParaRPr lang="en-US" dirty="0"/>
          </a:p>
        </p:txBody>
      </p:sp>
      <p:sp>
        <p:nvSpPr>
          <p:cNvPr id="3" name="Content Placeholder 2">
            <a:extLst>
              <a:ext uri="{FF2B5EF4-FFF2-40B4-BE49-F238E27FC236}">
                <a16:creationId xmlns:a16="http://schemas.microsoft.com/office/drawing/2014/main" id="{5465ED14-6636-4BE4-AF9F-7290A3787662}"/>
              </a:ext>
            </a:extLst>
          </p:cNvPr>
          <p:cNvSpPr>
            <a:spLocks noGrp="1"/>
          </p:cNvSpPr>
          <p:nvPr>
            <p:ph idx="1"/>
          </p:nvPr>
        </p:nvSpPr>
        <p:spPr/>
        <p:txBody>
          <a:bodyPr/>
          <a:lstStyle/>
          <a:p>
            <a:r>
              <a:rPr lang="en-US" dirty="0"/>
              <a:t>Off-by-one error: miscalculating the condition to end a loop or overlooking that an array of A[0] through A[n] contains n+1 elements.</a:t>
            </a:r>
          </a:p>
          <a:p>
            <a:pPr lvl="1"/>
            <a:r>
              <a:rPr lang="en-US" dirty="0"/>
              <a:t>Array indexes begin with 0 and extend to </a:t>
            </a:r>
            <a:r>
              <a:rPr lang="en-US" dirty="0" err="1"/>
              <a:t>sizeof</a:t>
            </a:r>
            <a:r>
              <a:rPr lang="en-US" dirty="0"/>
              <a:t>(array) - 1, so an array with 32 members has valid array indexes from 0 through 31.</a:t>
            </a:r>
          </a:p>
          <a:p>
            <a:pPr lvl="2"/>
            <a:r>
              <a:rPr lang="en-US" sz="2400" dirty="0"/>
              <a:t>Example:    char A[32];   (A[0] – A[31])</a:t>
            </a:r>
          </a:p>
          <a:p>
            <a:r>
              <a:rPr lang="en-US" dirty="0"/>
              <a:t>common mistakes: length calculation is incorrect by one array element. </a:t>
            </a:r>
          </a:p>
          <a:p>
            <a:r>
              <a:rPr lang="en-US" dirty="0"/>
              <a:t>This error is typically caused by failing to account for a terminator element or misunderstanding the way array indexing works.</a:t>
            </a:r>
          </a:p>
        </p:txBody>
      </p:sp>
    </p:spTree>
    <p:extLst>
      <p:ext uri="{BB962C8B-B14F-4D97-AF65-F5344CB8AC3E}">
        <p14:creationId xmlns:p14="http://schemas.microsoft.com/office/powerpoint/2010/main" val="2031115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Topics:</a:t>
            </a:r>
          </a:p>
          <a:p>
            <a:pPr lvl="1"/>
            <a:r>
              <a:rPr lang="en-US" dirty="0"/>
              <a:t>Failure, flaw, error, fault, and other concepts.</a:t>
            </a:r>
          </a:p>
          <a:p>
            <a:pPr lvl="1"/>
            <a:r>
              <a:rPr lang="en-US" dirty="0"/>
              <a:t>Common software vulnerabilities (buffer overflow, integer overflow, off-by-one) and their countermeasures.</a:t>
            </a:r>
          </a:p>
          <a:p>
            <a:endParaRPr lang="en-US" dirty="0"/>
          </a:p>
        </p:txBody>
      </p:sp>
    </p:spTree>
    <p:extLst>
      <p:ext uri="{BB962C8B-B14F-4D97-AF65-F5344CB8AC3E}">
        <p14:creationId xmlns:p14="http://schemas.microsoft.com/office/powerpoint/2010/main" val="2039379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92F630B-24C8-4726-85FB-CF06F2B12F86}"/>
              </a:ext>
            </a:extLst>
          </p:cNvPr>
          <p:cNvSpPr>
            <a:spLocks noGrp="1"/>
          </p:cNvSpPr>
          <p:nvPr>
            <p:ph type="title"/>
          </p:nvPr>
        </p:nvSpPr>
        <p:spPr/>
        <p:txBody>
          <a:bodyPr/>
          <a:lstStyle>
            <a:lvl1pPr algn="ctr">
              <a:defRPr sz="1800"/>
            </a:lvl1pPr>
          </a:lstStyle>
          <a:p>
            <a:br>
              <a:rPr lang="en-US"/>
            </a:br>
            <a:r>
              <a:rPr lang="en-US"/>
              <a:t>Please attribute Dr. Jim Alves-Foss and Dr. Jia Song, University of Idaho</a:t>
            </a:r>
            <a:br>
              <a:rPr lang="en-US"/>
            </a:br>
            <a:br>
              <a:rPr lang="en-US"/>
            </a:br>
            <a:br>
              <a:rPr lang="en-US"/>
            </a:br>
            <a:br>
              <a:rPr lang="en-US"/>
            </a:br>
            <a:br>
              <a:rPr lang="en-US"/>
            </a:br>
            <a:br>
              <a:rPr lang="en-US"/>
            </a:br>
            <a:br>
              <a:rPr lang="en-US"/>
            </a:br>
            <a:br>
              <a:rPr lang="en-US"/>
            </a:br>
            <a:br>
              <a:rPr lang="en-US"/>
            </a:br>
            <a:r>
              <a:rPr lang="en-US"/>
              <a:t>Except where otherwise noted, this work is licensed under https://creativecommons.org/licenses/by-nc-sa/4.0/</a:t>
            </a:r>
            <a:br>
              <a:rPr lang="en-US"/>
            </a:br>
            <a:br>
              <a:rPr lang="en-US"/>
            </a:br>
            <a:r>
              <a:rPr lang="en-US"/>
              <a:t>Not withstanding the non-commercial license terms, non-profit educational institutions are granted a non-exclusive license to adapt and use this material, with attribution.</a:t>
            </a:r>
            <a:br>
              <a:rPr lang="en-US"/>
            </a:br>
            <a:br>
              <a:rPr lang="en-US"/>
            </a:br>
            <a:r>
              <a:rPr lang="en-US"/>
              <a:t>Creative Commons and the double C in a circle are registered trademarks of Creative commons in the United States and other countries. Third party marks and brands are the property of their respective holders.</a:t>
            </a:r>
            <a:br>
              <a:rPr lang="en-US"/>
            </a:br>
            <a:endParaRPr lang="en-US" dirty="0"/>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Failures, flaws, common vulnerabilities </a:t>
            </a:r>
            <a:endParaRPr lang="en-US" dirty="0"/>
          </a:p>
        </p:txBody>
      </p:sp>
      <p:sp>
        <p:nvSpPr>
          <p:cNvPr id="3" name="Content Placeholder 2"/>
          <p:cNvSpPr>
            <a:spLocks noGrp="1"/>
          </p:cNvSpPr>
          <p:nvPr>
            <p:ph idx="1"/>
          </p:nvPr>
        </p:nvSpPr>
        <p:spPr/>
        <p:txBody>
          <a:bodyPr/>
          <a:lstStyle/>
          <a:p>
            <a:r>
              <a:rPr lang="en-US" dirty="0"/>
              <a:t>Topics:</a:t>
            </a:r>
          </a:p>
          <a:p>
            <a:pPr lvl="1"/>
            <a:r>
              <a:rPr lang="en-US" dirty="0"/>
              <a:t>Failure, flaw, error, fault, and other concepts.</a:t>
            </a:r>
          </a:p>
          <a:p>
            <a:pPr lvl="1"/>
            <a:r>
              <a:rPr lang="en-US" dirty="0"/>
              <a:t>Common software vulnerabilities (buffer overflow, integer overflow, off-by-one) and their countermeasures.</a:t>
            </a:r>
          </a:p>
          <a:p>
            <a:r>
              <a:rPr lang="en-US" dirty="0"/>
              <a:t>Learning Outcomes:</a:t>
            </a:r>
          </a:p>
          <a:p>
            <a:pPr lvl="1"/>
            <a:r>
              <a:rPr lang="en-US" dirty="0"/>
              <a:t>Upon completion of this lesson:</a:t>
            </a:r>
          </a:p>
          <a:p>
            <a:pPr lvl="1"/>
            <a:r>
              <a:rPr lang="en-US" dirty="0"/>
              <a:t>Students will be able to understand the common software vulnerabilities, such as buffer overflow, integer overflow, off-by-one error.</a:t>
            </a:r>
          </a:p>
          <a:p>
            <a:pPr lvl="1"/>
            <a:r>
              <a:rPr lang="en-US" dirty="0"/>
              <a:t>Students will be able to understand the countermeasures of some common vulnerabilities.</a:t>
            </a:r>
          </a:p>
          <a:p>
            <a:endParaRPr lang="en-US" dirty="0"/>
          </a:p>
        </p:txBody>
      </p:sp>
    </p:spTree>
    <p:custDataLst>
      <p:tags r:id="rId1"/>
    </p:custDataLst>
    <p:extLst>
      <p:ext uri="{BB962C8B-B14F-4D97-AF65-F5344CB8AC3E}">
        <p14:creationId xmlns:p14="http://schemas.microsoft.com/office/powerpoint/2010/main" val="2140105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Warm Up: </a:t>
            </a:r>
            <a:br>
              <a:rPr lang="en-US" dirty="0"/>
            </a:br>
            <a:endParaRPr lang="en-US" dirty="0"/>
          </a:p>
        </p:txBody>
      </p:sp>
      <p:sp>
        <p:nvSpPr>
          <p:cNvPr id="3" name="Content Placeholder 2"/>
          <p:cNvSpPr>
            <a:spLocks noGrp="1"/>
          </p:cNvSpPr>
          <p:nvPr>
            <p:ph idx="1"/>
          </p:nvPr>
        </p:nvSpPr>
        <p:spPr/>
        <p:txBody>
          <a:bodyPr/>
          <a:lstStyle/>
          <a:p>
            <a:r>
              <a:rPr lang="en-US" dirty="0"/>
              <a:t>Discussion:</a:t>
            </a:r>
          </a:p>
          <a:p>
            <a:pPr lvl="1"/>
            <a:r>
              <a:rPr lang="en-US" sz="2800" dirty="0"/>
              <a:t>Heartbleed bug is a vulnerability in the OpenSSL cryptographic software library. </a:t>
            </a:r>
          </a:p>
          <a:p>
            <a:pPr lvl="1"/>
            <a:r>
              <a:rPr lang="en-US" sz="2800" dirty="0"/>
              <a:t>What is the problem in the code?</a:t>
            </a:r>
          </a:p>
          <a:p>
            <a:endParaRPr lang="en-US" dirty="0"/>
          </a:p>
        </p:txBody>
      </p:sp>
    </p:spTree>
    <p:custDataLst>
      <p:tags r:id="rId1"/>
    </p:custDataLst>
    <p:extLst>
      <p:ext uri="{BB962C8B-B14F-4D97-AF65-F5344CB8AC3E}">
        <p14:creationId xmlns:p14="http://schemas.microsoft.com/office/powerpoint/2010/main" val="690796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Terminologies</a:t>
            </a:r>
            <a:endParaRPr lang="en-US" dirty="0"/>
          </a:p>
        </p:txBody>
      </p:sp>
      <p:sp>
        <p:nvSpPr>
          <p:cNvPr id="3" name="Content Placeholder 2"/>
          <p:cNvSpPr>
            <a:spLocks noGrp="1"/>
          </p:cNvSpPr>
          <p:nvPr>
            <p:ph idx="1"/>
          </p:nvPr>
        </p:nvSpPr>
        <p:spPr/>
        <p:txBody>
          <a:bodyPr/>
          <a:lstStyle/>
          <a:p>
            <a:r>
              <a:rPr lang="en-US" dirty="0"/>
              <a:t>When a human makes a mistake which is called </a:t>
            </a:r>
            <a:r>
              <a:rPr lang="en-US" b="1" dirty="0"/>
              <a:t>error</a:t>
            </a:r>
            <a:r>
              <a:rPr lang="en-US" dirty="0"/>
              <a:t>. The error may lead to a </a:t>
            </a:r>
            <a:r>
              <a:rPr lang="en-US" b="1" dirty="0"/>
              <a:t>fault</a:t>
            </a:r>
            <a:r>
              <a:rPr lang="en-US" dirty="0"/>
              <a:t>, or an incorrect step, command, process, or data definition in a computer program, design, or documentation.</a:t>
            </a:r>
          </a:p>
          <a:p>
            <a:r>
              <a:rPr lang="en-US" dirty="0"/>
              <a:t>A </a:t>
            </a:r>
            <a:r>
              <a:rPr lang="en-US" b="1" dirty="0"/>
              <a:t>failure</a:t>
            </a:r>
            <a:r>
              <a:rPr lang="en-US" dirty="0"/>
              <a:t> indicates that the system is not executing as required.</a:t>
            </a:r>
          </a:p>
          <a:p>
            <a:r>
              <a:rPr lang="en-US" b="1" dirty="0"/>
              <a:t>Flaw</a:t>
            </a:r>
            <a:r>
              <a:rPr lang="en-US" dirty="0"/>
              <a:t> is used to describe both faults and failures. </a:t>
            </a:r>
          </a:p>
        </p:txBody>
      </p:sp>
    </p:spTree>
    <p:custDataLst>
      <p:tags r:id="rId1"/>
    </p:custDataLst>
    <p:extLst>
      <p:ext uri="{BB962C8B-B14F-4D97-AF65-F5344CB8AC3E}">
        <p14:creationId xmlns:p14="http://schemas.microsoft.com/office/powerpoint/2010/main" val="2018384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Memory Layout</a:t>
            </a:r>
            <a:endParaRPr lang="en-US" dirty="0"/>
          </a:p>
        </p:txBody>
      </p:sp>
      <p:sp>
        <p:nvSpPr>
          <p:cNvPr id="3" name="Content Placeholder 2"/>
          <p:cNvSpPr>
            <a:spLocks noGrp="1"/>
          </p:cNvSpPr>
          <p:nvPr>
            <p:ph idx="1"/>
          </p:nvPr>
        </p:nvSpPr>
        <p:spPr>
          <a:xfrm>
            <a:off x="628649" y="1377863"/>
            <a:ext cx="7767205" cy="4799100"/>
          </a:xfrm>
        </p:spPr>
        <p:txBody>
          <a:bodyPr/>
          <a:lstStyle/>
          <a:p>
            <a:r>
              <a:rPr lang="en-US" dirty="0"/>
              <a:t>Three major areas:</a:t>
            </a:r>
          </a:p>
          <a:p>
            <a:pPr lvl="1"/>
            <a:r>
              <a:rPr lang="en-US" sz="2800" dirty="0"/>
              <a:t>Program code section: </a:t>
            </a:r>
          </a:p>
          <a:p>
            <a:pPr lvl="2"/>
            <a:r>
              <a:rPr lang="en-US" sz="2400" dirty="0"/>
              <a:t>Stores executable program instructions that can be executed by the processor. </a:t>
            </a:r>
          </a:p>
          <a:p>
            <a:pPr lvl="1"/>
            <a:r>
              <a:rPr lang="en-US" sz="2800" dirty="0"/>
              <a:t>Program data section: </a:t>
            </a:r>
          </a:p>
          <a:p>
            <a:pPr lvl="2"/>
            <a:r>
              <a:rPr lang="en-US" sz="2400" dirty="0"/>
              <a:t>Stores program variables that aren't local to functions, such as global and static variables. </a:t>
            </a:r>
          </a:p>
          <a:p>
            <a:pPr lvl="2"/>
            <a:r>
              <a:rPr lang="en-US" sz="2400" dirty="0"/>
              <a:t>The data section usually contains a heap which is a dynamic memory region for storing dynamically allocated variables.</a:t>
            </a:r>
          </a:p>
          <a:p>
            <a:pPr lvl="1"/>
            <a:r>
              <a:rPr lang="en-US" sz="2800" dirty="0"/>
              <a:t>Program stack section: </a:t>
            </a:r>
          </a:p>
          <a:p>
            <a:pPr lvl="2"/>
            <a:r>
              <a:rPr lang="en-US" sz="2400" dirty="0"/>
              <a:t>Stores currently executing functions, and keeps track of the chain of function calls.</a:t>
            </a:r>
          </a:p>
        </p:txBody>
      </p:sp>
    </p:spTree>
    <p:custDataLst>
      <p:tags r:id="rId1"/>
    </p:custDataLst>
    <p:extLst>
      <p:ext uri="{BB962C8B-B14F-4D97-AF65-F5344CB8AC3E}">
        <p14:creationId xmlns:p14="http://schemas.microsoft.com/office/powerpoint/2010/main" val="1334653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Buffer Overflow</a:t>
            </a:r>
            <a:endParaRPr lang="en-US" dirty="0"/>
          </a:p>
        </p:txBody>
      </p:sp>
      <p:sp>
        <p:nvSpPr>
          <p:cNvPr id="3" name="Content Placeholder 2"/>
          <p:cNvSpPr>
            <a:spLocks noGrp="1"/>
          </p:cNvSpPr>
          <p:nvPr>
            <p:ph idx="1"/>
          </p:nvPr>
        </p:nvSpPr>
        <p:spPr/>
        <p:txBody>
          <a:bodyPr/>
          <a:lstStyle/>
          <a:p>
            <a:r>
              <a:rPr lang="en-US"/>
              <a:t>A buffer overflow, also known as a buffer overrun, is defined in the NIST Glossary of Key Information Security Terms as follows:</a:t>
            </a:r>
          </a:p>
          <a:p>
            <a:r>
              <a:rPr lang="en-US"/>
              <a:t>“A condition at an interface under which more input can be placed into a buffer or data holding area than the capacity allocated, overwriting other information. Attackers exploit such a condition to crash a system or to insert specially crafted code that allows them to gain control of the system.”</a:t>
            </a:r>
          </a:p>
          <a:p>
            <a:endParaRPr lang="en-US" dirty="0"/>
          </a:p>
        </p:txBody>
      </p:sp>
    </p:spTree>
    <p:custDataLst>
      <p:tags r:id="rId1"/>
    </p:custDataLst>
    <p:extLst>
      <p:ext uri="{BB962C8B-B14F-4D97-AF65-F5344CB8AC3E}">
        <p14:creationId xmlns:p14="http://schemas.microsoft.com/office/powerpoint/2010/main" val="1687371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1026"/>
          <p:cNvSpPr>
            <a:spLocks noGrp="1" noChangeArrowheads="1"/>
          </p:cNvSpPr>
          <p:nvPr>
            <p:ph type="title"/>
          </p:nvPr>
        </p:nvSpPr>
        <p:spPr/>
        <p:txBody>
          <a:bodyPr/>
          <a:lstStyle/>
          <a:p>
            <a:r>
              <a:rPr lang="en-GB"/>
              <a:t>Buffer Overflow Basics</a:t>
            </a:r>
            <a:endParaRPr lang="en-US" dirty="0"/>
          </a:p>
        </p:txBody>
      </p:sp>
      <p:sp>
        <p:nvSpPr>
          <p:cNvPr id="210947" name="Rectangle 1027"/>
          <p:cNvSpPr>
            <a:spLocks noGrp="1" noChangeArrowheads="1"/>
          </p:cNvSpPr>
          <p:nvPr>
            <p:ph sz="half" idx="2"/>
          </p:nvPr>
        </p:nvSpPr>
        <p:spPr>
          <a:xfrm>
            <a:off x="628650" y="1376363"/>
            <a:ext cx="7886700" cy="4800600"/>
          </a:xfrm>
        </p:spPr>
        <p:txBody>
          <a:bodyPr/>
          <a:lstStyle/>
          <a:p>
            <a:r>
              <a:rPr lang="en-US" dirty="0"/>
              <a:t>Programming error when a process attempts to store data beyond the limits of a fixed-sized buffer</a:t>
            </a:r>
          </a:p>
          <a:p>
            <a:r>
              <a:rPr lang="en-US" dirty="0"/>
              <a:t>Overwrites adjacent memory locations</a:t>
            </a:r>
          </a:p>
          <a:p>
            <a:pPr lvl="1"/>
            <a:r>
              <a:rPr lang="en-US" dirty="0"/>
              <a:t>Locations holding other program variables, or program control flow data.</a:t>
            </a:r>
          </a:p>
          <a:p>
            <a:pPr lvl="1"/>
            <a:r>
              <a:rPr lang="en-US" dirty="0"/>
              <a:t>Buffer could be located on the stack, in the heap, or in the data section of the process.</a:t>
            </a:r>
          </a:p>
          <a:p>
            <a:endParaRPr lang="en-US" dirty="0"/>
          </a:p>
        </p:txBody>
      </p:sp>
    </p:spTree>
    <p:custDataLst>
      <p:tags r:id="rId1"/>
    </p:custDataLst>
    <p:extLst>
      <p:ext uri="{BB962C8B-B14F-4D97-AF65-F5344CB8AC3E}">
        <p14:creationId xmlns:p14="http://schemas.microsoft.com/office/powerpoint/2010/main" val="213423351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Buffer Overflow attack</a:t>
            </a:r>
            <a:endParaRPr lang="en-US" dirty="0"/>
          </a:p>
        </p:txBody>
      </p:sp>
      <p:sp>
        <p:nvSpPr>
          <p:cNvPr id="4" name="Rectangle 3"/>
          <p:cNvSpPr>
            <a:spLocks noGrp="1" noChangeArrowheads="1"/>
          </p:cNvSpPr>
          <p:nvPr>
            <p:ph idx="1"/>
          </p:nvPr>
        </p:nvSpPr>
        <p:spPr/>
        <p:txBody>
          <a:bodyPr/>
          <a:lstStyle/>
          <a:p>
            <a:r>
              <a:rPr lang="en-US" dirty="0"/>
              <a:t>To exploit a buffer overflow an attacker needs:</a:t>
            </a:r>
          </a:p>
          <a:p>
            <a:pPr lvl="1"/>
            <a:r>
              <a:rPr lang="en-US" dirty="0"/>
              <a:t>To identify a buffer overflow vulnerability in some program that can be triggered using externally sourced data under the attacker’s control</a:t>
            </a:r>
          </a:p>
          <a:p>
            <a:pPr lvl="1"/>
            <a:r>
              <a:rPr lang="en-US" dirty="0"/>
              <a:t>To understand how that buffer is stored in memory and determine potential for corrupting adjacent memory locations and potentially altering the flow of execution of the program. </a:t>
            </a:r>
          </a:p>
          <a:p>
            <a:r>
              <a:rPr lang="en-US" dirty="0"/>
              <a:t>Identifying vulnerable programs can be done by:</a:t>
            </a:r>
          </a:p>
          <a:p>
            <a:pPr lvl="1"/>
            <a:r>
              <a:rPr lang="en-US" dirty="0"/>
              <a:t>Inspection of program source</a:t>
            </a:r>
          </a:p>
          <a:p>
            <a:pPr lvl="1"/>
            <a:r>
              <a:rPr lang="en-US" dirty="0"/>
              <a:t>Tracing the execution of programs as they process oversized input</a:t>
            </a:r>
          </a:p>
          <a:p>
            <a:pPr lvl="1"/>
            <a:r>
              <a:rPr lang="en-US" dirty="0"/>
              <a:t>Using tools such as fuzzing to automatically identify potentially vulnerable programs</a:t>
            </a:r>
          </a:p>
        </p:txBody>
      </p:sp>
    </p:spTree>
    <p:custDataLst>
      <p:tags r:id="rId1"/>
    </p:custDataLst>
    <p:extLst>
      <p:ext uri="{BB962C8B-B14F-4D97-AF65-F5344CB8AC3E}">
        <p14:creationId xmlns:p14="http://schemas.microsoft.com/office/powerpoint/2010/main" val="8065870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META_COURSE_ID" val="48v5BWPvwPx_course_id"/>
  <p:tag name="ARTICULATE_META_NAME" val="jimaf"/>
  <p:tag name="ARTICULATE_META_NAME_SET" val="True"/>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2165106-k:\cnap\netsec course\lectures\module_0\lesson_1_course_overview.pptx"/>
  <p:tag name="ARTICULATE_PRESENTER_VERSION" val="8"/>
  <p:tag name="ARTICULATE_USED_PAGE_ORIENTATION" val="1"/>
  <p:tag name="ARTICULATE_USED_PAGE_SIZE" val="1"/>
  <p:tag name="ARTICULATE_SLIDE_COUNT" val="2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ee58492c-7408-4409-b5d7-fc69e46ae5b4"/>
  <p:tag name="ARTICULATE_SLIDE_PAUSE" val="1"/>
  <p:tag name="ARTICULATE_HIDE_SLIDE" val="0"/>
  <p:tag name="ARTICULATE_PLAYER_CONTROL_PREVIOUS" val="True"/>
  <p:tag name="ARTICULATE_PLAYER_CONTROL_NEXT" val="True"/>
  <p:tag name="ARTICULATE_USED_LAYOUT" val="9"/>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 Modules</Template>
  <TotalTime>5846</TotalTime>
  <Words>1665</Words>
  <Application>Microsoft Office PowerPoint</Application>
  <PresentationFormat>On-screen Show (4:3)</PresentationFormat>
  <Paragraphs>202</Paragraphs>
  <Slides>27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Cambria Math</vt:lpstr>
      <vt:lpstr>Courier New</vt:lpstr>
      <vt:lpstr>Tahoma</vt:lpstr>
      <vt:lpstr>Times</vt:lpstr>
      <vt:lpstr>PP_C5Modules_CC_License_standard</vt:lpstr>
      <vt:lpstr>Model 3 Introduction to Software Security</vt:lpstr>
      <vt:lpstr>Module 3: Introduction to Software Security</vt:lpstr>
      <vt:lpstr>Lesson 1: Failures, flaws, common vulnerabilities </vt:lpstr>
      <vt:lpstr>Warm Up:  </vt:lpstr>
      <vt:lpstr>Terminologies</vt:lpstr>
      <vt:lpstr>Memory Layout</vt:lpstr>
      <vt:lpstr>Buffer Overflow</vt:lpstr>
      <vt:lpstr>Buffer Overflow Basics</vt:lpstr>
      <vt:lpstr>Buffer Overflow attack</vt:lpstr>
      <vt:lpstr>Stack Buffer Overflows</vt:lpstr>
      <vt:lpstr>Overwrite stack memory</vt:lpstr>
      <vt:lpstr>Overflow Countermeasures</vt:lpstr>
      <vt:lpstr>Heap Overflow</vt:lpstr>
      <vt:lpstr>Integer Representation</vt:lpstr>
      <vt:lpstr>Sign and magnitude</vt:lpstr>
      <vt:lpstr>One’s Complement</vt:lpstr>
      <vt:lpstr>Two’s Complement</vt:lpstr>
      <vt:lpstr>Signed Integers</vt:lpstr>
      <vt:lpstr>Unsigned Integers</vt:lpstr>
      <vt:lpstr>Two’s Complement (Max and Min)</vt:lpstr>
      <vt:lpstr>Maximum and Minimum Values for Integers</vt:lpstr>
      <vt:lpstr>Integer Overflow </vt:lpstr>
      <vt:lpstr>Integer Overflow example</vt:lpstr>
      <vt:lpstr>Integer Overflow example 2</vt:lpstr>
      <vt:lpstr>Off-by-one Error</vt:lpstr>
      <vt:lpstr>Summary</vt:lpstr>
      <vt:lpstr> Please attribute Dr. Jim Alves-Foss and Dr. Jia Song, University of Idaho         Except where otherwise noted, this work is licensed under https://creativecommons.org/licenses/by-nc-sa/4.0/  Not withstanding the non-commercial license terms, non-profit educational institutions are granted a non-exclusive license to adapt and use this material, with attribution.  Creative Commons and the double C in a circle are registered trademarks of Creative commons in the United States and other countries. Third party marks and brands are the property of their respective holders. </vt:lpstr>
    </vt:vector>
  </TitlesOfParts>
  <Company>University of California at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James Alves-Foss</cp:lastModifiedBy>
  <cp:revision>285</cp:revision>
  <cp:lastPrinted>2016-07-18T16:40:10Z</cp:lastPrinted>
  <dcterms:created xsi:type="dcterms:W3CDTF">2016-07-03T20:12:42Z</dcterms:created>
  <dcterms:modified xsi:type="dcterms:W3CDTF">2018-04-01T20:46:39Z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9EB520D0-E26E-44F0-AF4B-C22652CC9926</vt:lpwstr>
  </property>
  <property fmtid="{D5CDD505-2E9C-101B-9397-08002B2CF9AE}" pid="6" name="ArticulateProjectFull">
    <vt:lpwstr>K:\CNAP\NetSec Course\Lectures\Module_0\Lesson_1_Course_Overview.ppta</vt:lpwstr>
  </property>
</Properties>
</file>