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xml" ContentType="application/vnd.openxmlformats-officedocument.presentationml.notesSlide+xml"/>
  <Override PartName="/ppt/tags/tag35.xml" ContentType="application/vnd.openxmlformats-officedocument.presentationml.tags+xml"/>
  <Override PartName="/ppt/notesSlides/notesSlide2.xml" ContentType="application/vnd.openxmlformats-officedocument.presentationml.notesSlide+xml"/>
  <Override PartName="/ppt/tags/tag36.xml" ContentType="application/vnd.openxmlformats-officedocument.presentationml.tags+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8"/>
  </p:notesMasterIdLst>
  <p:handoutMasterIdLst>
    <p:handoutMasterId r:id="rId29"/>
  </p:handoutMasterIdLst>
  <p:sldIdLst>
    <p:sldId id="340" r:id="rId2"/>
    <p:sldId id="363" r:id="rId3"/>
    <p:sldId id="364" r:id="rId4"/>
    <p:sldId id="383" r:id="rId5"/>
    <p:sldId id="384" r:id="rId6"/>
    <p:sldId id="385" r:id="rId7"/>
    <p:sldId id="386" r:id="rId8"/>
    <p:sldId id="387" r:id="rId9"/>
    <p:sldId id="388" r:id="rId10"/>
    <p:sldId id="389" r:id="rId11"/>
    <p:sldId id="390" r:id="rId12"/>
    <p:sldId id="391" r:id="rId13"/>
    <p:sldId id="380" r:id="rId14"/>
    <p:sldId id="382" r:id="rId15"/>
    <p:sldId id="392" r:id="rId16"/>
    <p:sldId id="370" r:id="rId17"/>
    <p:sldId id="371" r:id="rId18"/>
    <p:sldId id="372" r:id="rId19"/>
    <p:sldId id="373" r:id="rId20"/>
    <p:sldId id="374" r:id="rId21"/>
    <p:sldId id="375" r:id="rId22"/>
    <p:sldId id="376" r:id="rId23"/>
    <p:sldId id="377" r:id="rId24"/>
    <p:sldId id="378" r:id="rId25"/>
    <p:sldId id="393" r:id="rId26"/>
    <p:sldId id="333" r:id="rId27"/>
  </p:sldIdLst>
  <p:sldSz cx="9144000" cy="6858000" type="screen4x3"/>
  <p:notesSz cx="7315200" cy="9601200"/>
  <p:custDataLst>
    <p:tags r:id="rId30"/>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4" autoAdjust="0"/>
    <p:restoredTop sz="81997" autoAdjust="0"/>
  </p:normalViewPr>
  <p:slideViewPr>
    <p:cSldViewPr snapToGrid="0" snapToObjects="1">
      <p:cViewPr varScale="1">
        <p:scale>
          <a:sx n="98" d="100"/>
          <a:sy n="98" d="100"/>
        </p:scale>
        <p:origin x="202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Alves-Foss" userId="0ad79d20-0c0e-4450-b16f-ea034fd808f3" providerId="ADAL" clId="{AE481D53-805D-4F46-9731-604A8F683A34}"/>
    <pc:docChg chg="modSld">
      <pc:chgData name="James Alves-Foss" userId="0ad79d20-0c0e-4450-b16f-ea034fd808f3" providerId="ADAL" clId="{AE481D53-805D-4F46-9731-604A8F683A34}" dt="2018-04-01T20:50:40.177" v="45" actId="20577"/>
      <pc:docMkLst>
        <pc:docMk/>
      </pc:docMkLst>
      <pc:sldChg chg="modSp">
        <pc:chgData name="James Alves-Foss" userId="0ad79d20-0c0e-4450-b16f-ea034fd808f3" providerId="ADAL" clId="{AE481D53-805D-4F46-9731-604A8F683A34}" dt="2018-04-01T20:50:40.177" v="45" actId="20577"/>
        <pc:sldMkLst>
          <pc:docMk/>
          <pc:sldMk cId="826524974" sldId="392"/>
        </pc:sldMkLst>
        <pc:spChg chg="mod">
          <ac:chgData name="James Alves-Foss" userId="0ad79d20-0c0e-4450-b16f-ea034fd808f3" providerId="ADAL" clId="{AE481D53-805D-4F46-9731-604A8F683A34}" dt="2018-04-01T20:50:40.177" v="45" actId="20577"/>
          <ac:spMkLst>
            <pc:docMk/>
            <pc:sldMk cId="826524974" sldId="392"/>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309CEAAD-BE9E-6647-AF42-0B7777713CEA}" type="datetimeFigureOut">
              <a:rPr lang="en-US" smtClean="0"/>
              <a:t>4/1/2018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8F888616-7262-8945-B0F0-E09B721DF13A}" type="slidenum">
              <a:rPr lang="en-US" smtClean="0"/>
              <a:t>‹#›</a:t>
            </a:fld>
            <a:endParaRPr lang="en-US"/>
          </a:p>
        </p:txBody>
      </p:sp>
    </p:spTree>
    <p:extLst>
      <p:ext uri="{BB962C8B-B14F-4D97-AF65-F5344CB8AC3E}">
        <p14:creationId xmlns:p14="http://schemas.microsoft.com/office/powerpoint/2010/main" val="58871194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4/1/2018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7486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07352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br>
              <a:rPr lang="en-US" dirty="0"/>
            </a:br>
            <a:r>
              <a:rPr lang="en-US" dirty="0"/>
              <a:t>Please attribute Dr. Jim Alves-Foss and Dr. Jia Song, University of Idaho</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Except where otherwise noted, this work is licensed under https://creativecommons.org/licenses/by-nc-sa/4.0/</a:t>
            </a:r>
            <a:br>
              <a:rPr lang="en-US" dirty="0"/>
            </a:br>
            <a:br>
              <a:rPr lang="en-US" dirty="0"/>
            </a:br>
            <a:r>
              <a:rPr lang="en-US" dirty="0"/>
              <a:t>Not withstanding the non-commercial license terms, non-profit educational institutions are granted a non-exclusive license to adapt and use this material, with attribution.</a:t>
            </a:r>
            <a:br>
              <a:rPr lang="en-US" dirty="0"/>
            </a:b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creativecommons.org/licenses/by-nc/4.0/legalcode"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3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09E1-B997-4458-AE28-FCADE36405DE}"/>
              </a:ext>
            </a:extLst>
          </p:cNvPr>
          <p:cNvSpPr>
            <a:spLocks noGrp="1"/>
          </p:cNvSpPr>
          <p:nvPr>
            <p:ph type="ctrTitle"/>
          </p:nvPr>
        </p:nvSpPr>
        <p:spPr>
          <a:xfrm>
            <a:off x="2614612" y="3673180"/>
            <a:ext cx="5172076" cy="1032272"/>
          </a:xfrm>
        </p:spPr>
        <p:txBody>
          <a:bodyPr>
            <a:noAutofit/>
          </a:bodyPr>
          <a:lstStyle/>
          <a:p>
            <a:r>
              <a:rPr lang="en-US" sz="2800" dirty="0"/>
              <a:t>Model 3</a:t>
            </a:r>
            <a:br>
              <a:rPr lang="en-US" sz="2800" dirty="0"/>
            </a:br>
            <a:r>
              <a:rPr lang="en-US" sz="2800" dirty="0"/>
              <a:t>Introduction to Software Security</a:t>
            </a:r>
          </a:p>
        </p:txBody>
      </p:sp>
      <p:sp>
        <p:nvSpPr>
          <p:cNvPr id="3" name="Subtitle 2">
            <a:extLst>
              <a:ext uri="{FF2B5EF4-FFF2-40B4-BE49-F238E27FC236}">
                <a16:creationId xmlns:a16="http://schemas.microsoft.com/office/drawing/2014/main" id="{6E3BDCF0-5416-4AF1-BF2C-3F3EE2810088}"/>
              </a:ext>
            </a:extLst>
          </p:cNvPr>
          <p:cNvSpPr>
            <a:spLocks noGrp="1"/>
          </p:cNvSpPr>
          <p:nvPr>
            <p:ph type="subTitle" idx="4294967295"/>
          </p:nvPr>
        </p:nvSpPr>
        <p:spPr>
          <a:xfrm>
            <a:off x="2614612" y="4309298"/>
            <a:ext cx="4839133" cy="1241822"/>
          </a:xfrm>
          <a:prstGeom prst="rect">
            <a:avLst/>
          </a:prstGeom>
        </p:spPr>
        <p:txBody>
          <a:bodyPr/>
          <a:lstStyle/>
          <a:p>
            <a:endParaRPr lang="en-US" dirty="0"/>
          </a:p>
          <a:p>
            <a:pPr marL="0" indent="0">
              <a:buNone/>
            </a:pPr>
            <a:r>
              <a:rPr lang="en-US" sz="2400" dirty="0"/>
              <a:t>Lesson 3: Software security and secure design principles </a:t>
            </a:r>
          </a:p>
        </p:txBody>
      </p:sp>
    </p:spTree>
    <p:extLst>
      <p:ext uri="{BB962C8B-B14F-4D97-AF65-F5344CB8AC3E}">
        <p14:creationId xmlns:p14="http://schemas.microsoft.com/office/powerpoint/2010/main" val="5314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Least common mechanism</a:t>
            </a:r>
          </a:p>
        </p:txBody>
      </p:sp>
      <p:sp>
        <p:nvSpPr>
          <p:cNvPr id="3" name="Content Placeholder 2"/>
          <p:cNvSpPr>
            <a:spLocks noGrp="1"/>
          </p:cNvSpPr>
          <p:nvPr>
            <p:ph idx="1"/>
          </p:nvPr>
        </p:nvSpPr>
        <p:spPr/>
        <p:txBody>
          <a:bodyPr/>
          <a:lstStyle/>
          <a:p>
            <a:r>
              <a:rPr lang="en-US" dirty="0"/>
              <a:t>Minimize the amount of mechanism common to more than one user and depended on by all users.</a:t>
            </a:r>
          </a:p>
          <a:p>
            <a:r>
              <a:rPr lang="en-US" dirty="0"/>
              <a:t>Every shared mechanism is a potential information path.</a:t>
            </a:r>
          </a:p>
          <a:p>
            <a:endParaRPr lang="en-US" dirty="0"/>
          </a:p>
        </p:txBody>
      </p:sp>
    </p:spTree>
    <p:custDataLst>
      <p:tags r:id="rId1"/>
    </p:custDataLst>
    <p:extLst>
      <p:ext uri="{BB962C8B-B14F-4D97-AF65-F5344CB8AC3E}">
        <p14:creationId xmlns:p14="http://schemas.microsoft.com/office/powerpoint/2010/main" val="1020155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Psychological acceptability</a:t>
            </a:r>
          </a:p>
        </p:txBody>
      </p:sp>
      <p:sp>
        <p:nvSpPr>
          <p:cNvPr id="3" name="Content Placeholder 2"/>
          <p:cNvSpPr>
            <a:spLocks noGrp="1"/>
          </p:cNvSpPr>
          <p:nvPr>
            <p:ph idx="1"/>
          </p:nvPr>
        </p:nvSpPr>
        <p:spPr/>
        <p:txBody>
          <a:bodyPr/>
          <a:lstStyle/>
          <a:p>
            <a:r>
              <a:rPr lang="en-US" dirty="0"/>
              <a:t>User interface must be easy to use, so that user can perform correct actions on using it.</a:t>
            </a:r>
          </a:p>
          <a:p>
            <a:r>
              <a:rPr lang="en-US" dirty="0"/>
              <a:t>There is less chance that the user will bypass the mechanisms if the interface is easy to use.</a:t>
            </a:r>
          </a:p>
        </p:txBody>
      </p:sp>
    </p:spTree>
    <p:custDataLst>
      <p:tags r:id="rId1"/>
    </p:custDataLst>
    <p:extLst>
      <p:ext uri="{BB962C8B-B14F-4D97-AF65-F5344CB8AC3E}">
        <p14:creationId xmlns:p14="http://schemas.microsoft.com/office/powerpoint/2010/main" val="1040514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Fail-safe defaults</a:t>
            </a:r>
          </a:p>
        </p:txBody>
      </p:sp>
      <p:sp>
        <p:nvSpPr>
          <p:cNvPr id="3" name="Content Placeholder 2"/>
          <p:cNvSpPr>
            <a:spLocks noGrp="1"/>
          </p:cNvSpPr>
          <p:nvPr>
            <p:ph idx="1"/>
          </p:nvPr>
        </p:nvSpPr>
        <p:spPr/>
        <p:txBody>
          <a:bodyPr/>
          <a:lstStyle/>
          <a:p>
            <a:r>
              <a:rPr lang="en-US" dirty="0"/>
              <a:t>If the some actions fail, system is still secure.</a:t>
            </a:r>
          </a:p>
          <a:p>
            <a:r>
              <a:rPr lang="en-US" dirty="0"/>
              <a:t>The default is deny of access.</a:t>
            </a:r>
          </a:p>
        </p:txBody>
      </p:sp>
    </p:spTree>
    <p:custDataLst>
      <p:tags r:id="rId1"/>
    </p:custDataLst>
    <p:extLst>
      <p:ext uri="{BB962C8B-B14F-4D97-AF65-F5344CB8AC3E}">
        <p14:creationId xmlns:p14="http://schemas.microsoft.com/office/powerpoint/2010/main" val="843035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Unsafe and safe utility functions</a:t>
            </a:r>
            <a:endParaRPr lang="en-US" dirty="0"/>
          </a:p>
        </p:txBody>
      </p:sp>
      <p:sp>
        <p:nvSpPr>
          <p:cNvPr id="3" name="Content Placeholder 2"/>
          <p:cNvSpPr>
            <a:spLocks noGrp="1"/>
          </p:cNvSpPr>
          <p:nvPr>
            <p:ph idx="1"/>
          </p:nvPr>
        </p:nvSpPr>
        <p:spPr/>
        <p:txBody>
          <a:bodyPr/>
          <a:lstStyle/>
          <a:p>
            <a:r>
              <a:rPr lang="en-US" sz="2400" dirty="0"/>
              <a:t>High risk: gets(), </a:t>
            </a:r>
            <a:r>
              <a:rPr lang="en-US" sz="2400" dirty="0" err="1"/>
              <a:t>strcpy</a:t>
            </a:r>
            <a:r>
              <a:rPr lang="en-US" sz="2400" dirty="0"/>
              <a:t>(), </a:t>
            </a:r>
            <a:r>
              <a:rPr lang="en-US" sz="2400" dirty="0" err="1"/>
              <a:t>sprintf</a:t>
            </a:r>
            <a:r>
              <a:rPr lang="en-US" sz="2400" dirty="0"/>
              <a:t>(), </a:t>
            </a:r>
            <a:r>
              <a:rPr lang="en-US" sz="2400" dirty="0" err="1"/>
              <a:t>strcat</a:t>
            </a:r>
            <a:r>
              <a:rPr lang="en-US" sz="2400" dirty="0"/>
              <a:t>(), </a:t>
            </a:r>
            <a:r>
              <a:rPr lang="en-US" sz="2400" dirty="0" err="1"/>
              <a:t>vsprintf</a:t>
            </a:r>
            <a:r>
              <a:rPr lang="en-US" sz="2400" dirty="0"/>
              <a:t>() …</a:t>
            </a:r>
            <a:endParaRPr lang="en-US" dirty="0"/>
          </a:p>
          <a:p>
            <a:r>
              <a:rPr lang="en-US" sz="2400" dirty="0"/>
              <a:t>Safe functions: </a:t>
            </a:r>
          </a:p>
          <a:p>
            <a:pPr lvl="1"/>
            <a:r>
              <a:rPr lang="en-US" dirty="0" err="1"/>
              <a:t>fgets</a:t>
            </a:r>
            <a:r>
              <a:rPr lang="en-US" dirty="0"/>
              <a:t>(),  reads a line from the specified stream and stores it into the string. It stops when either (n-1) characters are read, the newline character is read, or the end-of-file is reached, whichever comes first.</a:t>
            </a:r>
          </a:p>
          <a:p>
            <a:pPr lvl="1"/>
            <a:r>
              <a:rPr lang="en-US" dirty="0" err="1"/>
              <a:t>memcpy</a:t>
            </a:r>
            <a:r>
              <a:rPr lang="en-US" dirty="0"/>
              <a:t>(), copies n characters from </a:t>
            </a:r>
            <a:r>
              <a:rPr lang="en-US" dirty="0" err="1"/>
              <a:t>src</a:t>
            </a:r>
            <a:r>
              <a:rPr lang="en-US" dirty="0"/>
              <a:t> memory area  to </a:t>
            </a:r>
            <a:r>
              <a:rPr lang="en-US" dirty="0" err="1"/>
              <a:t>dest</a:t>
            </a:r>
            <a:r>
              <a:rPr lang="en-US" dirty="0"/>
              <a:t> memory area.</a:t>
            </a:r>
          </a:p>
          <a:p>
            <a:pPr lvl="1"/>
            <a:r>
              <a:rPr lang="en-US" dirty="0" err="1"/>
              <a:t>strncpy</a:t>
            </a:r>
            <a:r>
              <a:rPr lang="en-US" dirty="0"/>
              <a:t>(), copies up to the null delimiter or max characters.</a:t>
            </a:r>
          </a:p>
          <a:p>
            <a:pPr lvl="1"/>
            <a:r>
              <a:rPr lang="en-US" dirty="0" err="1"/>
              <a:t>strncat</a:t>
            </a:r>
            <a:r>
              <a:rPr lang="en-US" dirty="0"/>
              <a:t>(), appends the string pointed to by </a:t>
            </a:r>
            <a:r>
              <a:rPr lang="en-US" dirty="0" err="1"/>
              <a:t>src</a:t>
            </a:r>
            <a:r>
              <a:rPr lang="en-US" dirty="0"/>
              <a:t> to the end of the string pointed to by </a:t>
            </a:r>
            <a:r>
              <a:rPr lang="en-US" dirty="0" err="1"/>
              <a:t>dest</a:t>
            </a:r>
            <a:r>
              <a:rPr lang="en-US" dirty="0"/>
              <a:t> up to n characters long.</a:t>
            </a:r>
          </a:p>
          <a:p>
            <a:pPr lvl="1"/>
            <a:r>
              <a:rPr lang="en-US" dirty="0"/>
              <a:t>…</a:t>
            </a:r>
          </a:p>
          <a:p>
            <a:endParaRPr lang="en-US" sz="2400" dirty="0"/>
          </a:p>
        </p:txBody>
      </p:sp>
    </p:spTree>
    <p:custDataLst>
      <p:tags r:id="rId1"/>
    </p:custDataLst>
    <p:extLst>
      <p:ext uri="{BB962C8B-B14F-4D97-AF65-F5344CB8AC3E}">
        <p14:creationId xmlns:p14="http://schemas.microsoft.com/office/powerpoint/2010/main" val="1841213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Unsafe utility program</a:t>
            </a:r>
            <a:endParaRPr lang="en-US" dirty="0"/>
          </a:p>
        </p:txBody>
      </p:sp>
      <p:sp>
        <p:nvSpPr>
          <p:cNvPr id="3" name="Content Placeholder 2"/>
          <p:cNvSpPr>
            <a:spLocks noGrp="1"/>
          </p:cNvSpPr>
          <p:nvPr>
            <p:ph idx="1"/>
          </p:nvPr>
        </p:nvSpPr>
        <p:spPr/>
        <p:txBody>
          <a:bodyPr/>
          <a:lstStyle/>
          <a:p>
            <a:r>
              <a:rPr lang="en-US" dirty="0"/>
              <a:t>C Programming languages provide a library of utility routines to provide basic activities, such as manipulating and copying strings. </a:t>
            </a:r>
          </a:p>
          <a:p>
            <a:r>
              <a:rPr lang="en-US" dirty="0"/>
              <a:t>In C the function </a:t>
            </a:r>
            <a:r>
              <a:rPr lang="en-US" dirty="0" err="1"/>
              <a:t>strcpy</a:t>
            </a:r>
            <a:r>
              <a:rPr lang="en-US" dirty="0"/>
              <a:t> (</a:t>
            </a:r>
            <a:r>
              <a:rPr lang="en-US" dirty="0" err="1"/>
              <a:t>dest</a:t>
            </a:r>
            <a:r>
              <a:rPr lang="en-US" dirty="0"/>
              <a:t>, </a:t>
            </a:r>
            <a:r>
              <a:rPr lang="en-US" dirty="0" err="1"/>
              <a:t>src</a:t>
            </a:r>
            <a:r>
              <a:rPr lang="en-US" dirty="0"/>
              <a:t>) copies a string from </a:t>
            </a:r>
            <a:r>
              <a:rPr lang="en-US" dirty="0" err="1"/>
              <a:t>src</a:t>
            </a:r>
            <a:r>
              <a:rPr lang="en-US" dirty="0"/>
              <a:t> to </a:t>
            </a:r>
            <a:r>
              <a:rPr lang="en-US" dirty="0" err="1"/>
              <a:t>dest</a:t>
            </a:r>
            <a:r>
              <a:rPr lang="en-US" dirty="0"/>
              <a:t>, stopping on a null with the potential to overrun allocated memory. </a:t>
            </a:r>
          </a:p>
          <a:p>
            <a:r>
              <a:rPr lang="en-US" dirty="0"/>
              <a:t>A safer function is </a:t>
            </a:r>
            <a:r>
              <a:rPr lang="en-US" dirty="0" err="1"/>
              <a:t>strncpy</a:t>
            </a:r>
            <a:r>
              <a:rPr lang="en-US" dirty="0"/>
              <a:t>(</a:t>
            </a:r>
            <a:r>
              <a:rPr lang="en-US" dirty="0" err="1"/>
              <a:t>dest</a:t>
            </a:r>
            <a:r>
              <a:rPr lang="en-US" dirty="0"/>
              <a:t>, </a:t>
            </a:r>
            <a:r>
              <a:rPr lang="en-US" dirty="0" err="1"/>
              <a:t>src</a:t>
            </a:r>
            <a:r>
              <a:rPr lang="en-US" dirty="0"/>
              <a:t>, max), which copies up to the null delimiter or max characters, whichever comes first.</a:t>
            </a:r>
          </a:p>
        </p:txBody>
      </p:sp>
    </p:spTree>
    <p:custDataLst>
      <p:tags r:id="rId1"/>
    </p:custDataLst>
    <p:extLst>
      <p:ext uri="{BB962C8B-B14F-4D97-AF65-F5344CB8AC3E}">
        <p14:creationId xmlns:p14="http://schemas.microsoft.com/office/powerpoint/2010/main" val="243348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Learning Activity: </a:t>
            </a:r>
          </a:p>
        </p:txBody>
      </p:sp>
      <p:sp>
        <p:nvSpPr>
          <p:cNvPr id="3" name="Content Placeholder 2"/>
          <p:cNvSpPr>
            <a:spLocks noGrp="1"/>
          </p:cNvSpPr>
          <p:nvPr>
            <p:ph idx="1"/>
          </p:nvPr>
        </p:nvSpPr>
        <p:spPr/>
        <p:txBody>
          <a:bodyPr/>
          <a:lstStyle/>
          <a:p>
            <a:r>
              <a:rPr lang="en-US" dirty="0"/>
              <a:t>Find </a:t>
            </a:r>
            <a:r>
              <a:rPr lang="en-US"/>
              <a:t>out faults </a:t>
            </a:r>
            <a:r>
              <a:rPr lang="en-US" dirty="0"/>
              <a:t>in the code in the following examples. Discuss what problems may be caused by these faults in the code.</a:t>
            </a:r>
          </a:p>
          <a:p>
            <a:endParaRPr lang="en-US" dirty="0"/>
          </a:p>
        </p:txBody>
      </p:sp>
    </p:spTree>
    <p:custDataLst>
      <p:tags r:id="rId1"/>
    </p:custDataLst>
    <p:extLst>
      <p:ext uri="{BB962C8B-B14F-4D97-AF65-F5344CB8AC3E}">
        <p14:creationId xmlns:p14="http://schemas.microsoft.com/office/powerpoint/2010/main" val="826524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a:xfrm>
            <a:off x="628650" y="1279525"/>
            <a:ext cx="7886700" cy="4799100"/>
          </a:xfrm>
        </p:spPr>
        <p:txBody>
          <a:bodyPr/>
          <a:lstStyle/>
          <a:p>
            <a:pPr marL="0" indent="0">
              <a:buNone/>
            </a:pPr>
            <a:r>
              <a:rPr lang="en-US" sz="2400" dirty="0" err="1"/>
              <a:t>int</a:t>
            </a:r>
            <a:r>
              <a:rPr lang="en-US" sz="2400" dirty="0"/>
              <a:t> authenticate(char *username, char *password)</a:t>
            </a:r>
          </a:p>
          <a:p>
            <a:pPr marL="0" indent="0">
              <a:buNone/>
            </a:pPr>
            <a:r>
              <a:rPr lang="en-US" sz="2400" dirty="0"/>
              <a:t>{</a:t>
            </a:r>
          </a:p>
          <a:p>
            <a:pPr marL="0" indent="0">
              <a:buNone/>
            </a:pPr>
            <a:r>
              <a:rPr lang="en-US" sz="2400" dirty="0"/>
              <a:t>	</a:t>
            </a:r>
            <a:r>
              <a:rPr lang="en-US" sz="2400" dirty="0" err="1"/>
              <a:t>int</a:t>
            </a:r>
            <a:r>
              <a:rPr lang="en-US" sz="2400" dirty="0"/>
              <a:t> authenticated;</a:t>
            </a:r>
          </a:p>
          <a:p>
            <a:pPr marL="0" indent="0">
              <a:buNone/>
            </a:pPr>
            <a:r>
              <a:rPr lang="en-US" sz="2400" dirty="0"/>
              <a:t>	char buffer[1024];</a:t>
            </a:r>
          </a:p>
          <a:p>
            <a:pPr marL="0" indent="0">
              <a:buNone/>
            </a:pPr>
            <a:r>
              <a:rPr lang="en-US" sz="2400" dirty="0"/>
              <a:t>	authenticated = </a:t>
            </a:r>
            <a:r>
              <a:rPr lang="en-US" sz="2400" dirty="0" err="1"/>
              <a:t>verify_password</a:t>
            </a:r>
            <a:r>
              <a:rPr lang="en-US" sz="2400" dirty="0"/>
              <a:t>(username, password);</a:t>
            </a:r>
          </a:p>
          <a:p>
            <a:pPr marL="0" indent="0">
              <a:buNone/>
            </a:pPr>
            <a:r>
              <a:rPr lang="en-US" sz="2400" dirty="0"/>
              <a:t>	if(authenticated == 0)</a:t>
            </a:r>
          </a:p>
          <a:p>
            <a:pPr marL="0" indent="0">
              <a:buNone/>
            </a:pPr>
            <a:r>
              <a:rPr lang="en-US" sz="2400" dirty="0"/>
              <a:t>	{</a:t>
            </a:r>
          </a:p>
          <a:p>
            <a:pPr marL="0" indent="0">
              <a:buNone/>
            </a:pPr>
            <a:r>
              <a:rPr lang="en-US" sz="2400" dirty="0"/>
              <a:t>		</a:t>
            </a:r>
            <a:r>
              <a:rPr lang="en-US" sz="2400" dirty="0" err="1"/>
              <a:t>sprintf</a:t>
            </a:r>
            <a:r>
              <a:rPr lang="en-US" sz="2400" dirty="0"/>
              <a:t>(buffer, "password is incorrect for user %s\n", username);</a:t>
            </a:r>
          </a:p>
          <a:p>
            <a:pPr marL="0" indent="0">
              <a:buNone/>
            </a:pPr>
            <a:r>
              <a:rPr lang="en-US" sz="2400" dirty="0"/>
              <a:t>		log("%s", buffer);</a:t>
            </a:r>
          </a:p>
          <a:p>
            <a:pPr marL="0" indent="0">
              <a:buNone/>
            </a:pPr>
            <a:r>
              <a:rPr lang="en-US" sz="2400" dirty="0"/>
              <a:t>	}</a:t>
            </a:r>
          </a:p>
          <a:p>
            <a:pPr marL="0" indent="0">
              <a:buNone/>
            </a:pPr>
            <a:r>
              <a:rPr lang="en-US" sz="2400" dirty="0"/>
              <a:t>	return authenticated;</a:t>
            </a:r>
          </a:p>
          <a:p>
            <a:pPr marL="0" indent="0">
              <a:buNone/>
            </a:pPr>
            <a:r>
              <a:rPr lang="en-US" sz="2400" dirty="0"/>
              <a:t>}</a:t>
            </a:r>
          </a:p>
        </p:txBody>
      </p:sp>
    </p:spTree>
    <p:custDataLst>
      <p:tags r:id="rId1"/>
    </p:custDataLst>
    <p:extLst>
      <p:ext uri="{BB962C8B-B14F-4D97-AF65-F5344CB8AC3E}">
        <p14:creationId xmlns:p14="http://schemas.microsoft.com/office/powerpoint/2010/main" val="970304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DB6DD49D-2891-444C-A9D1-CF413494EBAE}"/>
              </a:ext>
            </a:extLst>
          </p:cNvPr>
          <p:cNvSpPr>
            <a:spLocks noGrp="1"/>
          </p:cNvSpPr>
          <p:nvPr>
            <p:ph idx="1"/>
          </p:nvPr>
        </p:nvSpPr>
        <p:spPr/>
        <p:txBody>
          <a:bodyPr/>
          <a:lstStyle/>
          <a:p>
            <a:pPr marL="0" indent="0">
              <a:buNone/>
            </a:pPr>
            <a:r>
              <a:rPr lang="en-US" sz="1600" dirty="0"/>
              <a:t>char *</a:t>
            </a:r>
            <a:r>
              <a:rPr lang="en-US" sz="1600" dirty="0" err="1"/>
              <a:t>read_username</a:t>
            </a:r>
            <a:r>
              <a:rPr lang="en-US" sz="1600" dirty="0"/>
              <a:t>(</a:t>
            </a:r>
            <a:r>
              <a:rPr lang="en-US" sz="1600" dirty="0" err="1"/>
              <a:t>int</a:t>
            </a:r>
            <a:r>
              <a:rPr lang="en-US" sz="1600" dirty="0"/>
              <a:t> </a:t>
            </a:r>
            <a:r>
              <a:rPr lang="en-US" sz="1600" dirty="0" err="1"/>
              <a:t>sockfd</a:t>
            </a:r>
            <a:r>
              <a:rPr lang="en-US" sz="1600" dirty="0"/>
              <a:t>) { </a:t>
            </a:r>
          </a:p>
          <a:p>
            <a:pPr marL="0" indent="0">
              <a:buNone/>
            </a:pPr>
            <a:r>
              <a:rPr lang="en-US" sz="1600" dirty="0"/>
              <a:t>char *buffer, *style, </a:t>
            </a:r>
            <a:r>
              <a:rPr lang="en-US" sz="1600" dirty="0" err="1"/>
              <a:t>userstring</a:t>
            </a:r>
            <a:r>
              <a:rPr lang="en-US" sz="1600" dirty="0"/>
              <a:t>[1024]; </a:t>
            </a:r>
            <a:r>
              <a:rPr lang="en-US" sz="1600" dirty="0" err="1"/>
              <a:t>int</a:t>
            </a:r>
            <a:r>
              <a:rPr lang="en-US" sz="1600" dirty="0"/>
              <a:t> </a:t>
            </a:r>
            <a:r>
              <a:rPr lang="en-US" sz="1600" dirty="0" err="1"/>
              <a:t>i</a:t>
            </a:r>
            <a:r>
              <a:rPr lang="en-US" sz="1600" dirty="0"/>
              <a:t>; </a:t>
            </a:r>
          </a:p>
          <a:p>
            <a:pPr marL="0" indent="0">
              <a:buNone/>
            </a:pPr>
            <a:r>
              <a:rPr lang="en-US" sz="1600" dirty="0"/>
              <a:t>buffer = (char *)</a:t>
            </a:r>
            <a:r>
              <a:rPr lang="en-US" sz="1600" dirty="0" err="1"/>
              <a:t>malloc</a:t>
            </a:r>
            <a:r>
              <a:rPr lang="en-US" sz="1600" dirty="0"/>
              <a:t>(1024); </a:t>
            </a:r>
          </a:p>
          <a:p>
            <a:pPr marL="0" indent="0">
              <a:buNone/>
            </a:pPr>
            <a:r>
              <a:rPr lang="en-US" sz="1600" dirty="0"/>
              <a:t>if(!buffer){ error("buffer allocation failed: %m"); return NULL; } </a:t>
            </a:r>
          </a:p>
          <a:p>
            <a:pPr marL="0" indent="0">
              <a:buNone/>
            </a:pPr>
            <a:r>
              <a:rPr lang="en-US" sz="1600" dirty="0"/>
              <a:t>     if(read(</a:t>
            </a:r>
            <a:r>
              <a:rPr lang="en-US" sz="1600" dirty="0" err="1"/>
              <a:t>sockfd</a:t>
            </a:r>
            <a:r>
              <a:rPr lang="en-US" sz="1600" dirty="0"/>
              <a:t>, </a:t>
            </a:r>
            <a:r>
              <a:rPr lang="en-US" sz="1600" dirty="0" err="1"/>
              <a:t>userstring</a:t>
            </a:r>
            <a:r>
              <a:rPr lang="en-US" sz="1600" dirty="0"/>
              <a:t>, </a:t>
            </a:r>
            <a:r>
              <a:rPr lang="en-US" sz="1600" dirty="0" err="1"/>
              <a:t>sizeof</a:t>
            </a:r>
            <a:r>
              <a:rPr lang="en-US" sz="1600" dirty="0"/>
              <a:t>(</a:t>
            </a:r>
            <a:r>
              <a:rPr lang="en-US" sz="1600" dirty="0" err="1"/>
              <a:t>userstring</a:t>
            </a:r>
            <a:r>
              <a:rPr lang="en-US" sz="1600" dirty="0"/>
              <a:t>)-1) &lt;= 0)</a:t>
            </a:r>
          </a:p>
          <a:p>
            <a:pPr marL="0" indent="0">
              <a:buNone/>
            </a:pPr>
            <a:r>
              <a:rPr lang="en-US" sz="1600" dirty="0"/>
              <a:t>    { free(buffer); </a:t>
            </a:r>
          </a:p>
          <a:p>
            <a:pPr marL="0" indent="0">
              <a:buNone/>
            </a:pPr>
            <a:r>
              <a:rPr lang="en-US" sz="1600" dirty="0"/>
              <a:t>      error("read failure: %m"); </a:t>
            </a:r>
          </a:p>
          <a:p>
            <a:pPr marL="0" indent="0">
              <a:buNone/>
            </a:pPr>
            <a:r>
              <a:rPr lang="en-US" sz="1600" dirty="0"/>
              <a:t>           return NULL;</a:t>
            </a:r>
          </a:p>
          <a:p>
            <a:pPr marL="0" indent="0">
              <a:buNone/>
            </a:pPr>
            <a:r>
              <a:rPr lang="en-US" sz="1600" dirty="0"/>
              <a:t>     }</a:t>
            </a:r>
          </a:p>
          <a:p>
            <a:pPr marL="0" indent="0">
              <a:buNone/>
            </a:pPr>
            <a:r>
              <a:rPr lang="en-US" sz="1600" dirty="0"/>
              <a:t>     </a:t>
            </a:r>
            <a:r>
              <a:rPr lang="en-US" sz="1600" dirty="0" err="1"/>
              <a:t>userstring</a:t>
            </a:r>
            <a:r>
              <a:rPr lang="en-US" sz="1600" dirty="0"/>
              <a:t>[</a:t>
            </a:r>
            <a:r>
              <a:rPr lang="en-US" sz="1600" dirty="0" err="1"/>
              <a:t>sizeof</a:t>
            </a:r>
            <a:r>
              <a:rPr lang="en-US" sz="1600" dirty="0"/>
              <a:t>(</a:t>
            </a:r>
            <a:r>
              <a:rPr lang="en-US" sz="1600" dirty="0" err="1"/>
              <a:t>userstring</a:t>
            </a:r>
            <a:r>
              <a:rPr lang="en-US" sz="1600" dirty="0"/>
              <a:t>)-1] = '\0'; </a:t>
            </a:r>
          </a:p>
          <a:p>
            <a:pPr marL="0" indent="0">
              <a:buNone/>
            </a:pPr>
            <a:r>
              <a:rPr lang="en-US" sz="1600" dirty="0"/>
              <a:t>     style = </a:t>
            </a:r>
            <a:r>
              <a:rPr lang="en-US" sz="1600" dirty="0" err="1"/>
              <a:t>strchr</a:t>
            </a:r>
            <a:r>
              <a:rPr lang="en-US" sz="1600" dirty="0"/>
              <a:t>(</a:t>
            </a:r>
            <a:r>
              <a:rPr lang="en-US" sz="1600" dirty="0" err="1"/>
              <a:t>userstring</a:t>
            </a:r>
            <a:r>
              <a:rPr lang="en-US" sz="1600" dirty="0"/>
              <a:t>, ':'); </a:t>
            </a:r>
          </a:p>
          <a:p>
            <a:pPr marL="0" indent="0">
              <a:buNone/>
            </a:pPr>
            <a:r>
              <a:rPr lang="en-US" sz="1600" dirty="0"/>
              <a:t>     if(style) *style++ = '\0';</a:t>
            </a:r>
          </a:p>
          <a:p>
            <a:pPr marL="0" indent="0">
              <a:buNone/>
            </a:pPr>
            <a:r>
              <a:rPr lang="en-US" sz="1600" dirty="0"/>
              <a:t>     </a:t>
            </a:r>
            <a:r>
              <a:rPr lang="en-US" sz="1600" dirty="0" err="1"/>
              <a:t>sprintf</a:t>
            </a:r>
            <a:r>
              <a:rPr lang="en-US" sz="1600" dirty="0"/>
              <a:t>(buffer, "username=%.32s", </a:t>
            </a:r>
            <a:r>
              <a:rPr lang="en-US" sz="1600" dirty="0" err="1"/>
              <a:t>userstring</a:t>
            </a:r>
            <a:r>
              <a:rPr lang="en-US" sz="1600" dirty="0"/>
              <a:t>); </a:t>
            </a:r>
          </a:p>
          <a:p>
            <a:pPr marL="0" indent="0">
              <a:buNone/>
            </a:pPr>
            <a:r>
              <a:rPr lang="en-US" sz="1600" dirty="0"/>
              <a:t>     if(style) </a:t>
            </a:r>
            <a:r>
              <a:rPr lang="en-US" sz="1600" dirty="0" err="1"/>
              <a:t>snprintf</a:t>
            </a:r>
            <a:r>
              <a:rPr lang="en-US" sz="1600" dirty="0"/>
              <a:t>(buffer, </a:t>
            </a:r>
            <a:r>
              <a:rPr lang="en-US" sz="1600" dirty="0" err="1"/>
              <a:t>sizeof</a:t>
            </a:r>
            <a:r>
              <a:rPr lang="en-US" sz="1600" dirty="0"/>
              <a:t>(buffer)-</a:t>
            </a:r>
            <a:r>
              <a:rPr lang="en-US" sz="1600" dirty="0" err="1"/>
              <a:t>strlen</a:t>
            </a:r>
            <a:r>
              <a:rPr lang="en-US" sz="1600" dirty="0"/>
              <a:t>(buffer)-1, ", style=%s\n", style); </a:t>
            </a:r>
          </a:p>
          <a:p>
            <a:pPr marL="0" indent="0">
              <a:buNone/>
            </a:pPr>
            <a:r>
              <a:rPr lang="en-US" sz="1600" dirty="0"/>
              <a:t>     return buffer;</a:t>
            </a:r>
          </a:p>
          <a:p>
            <a:pPr marL="0" indent="0">
              <a:buNone/>
            </a:pPr>
            <a:r>
              <a:rPr lang="en-US" sz="1600" dirty="0"/>
              <a:t>}</a:t>
            </a:r>
          </a:p>
          <a:p>
            <a:pPr marL="0" indent="0">
              <a:buNone/>
            </a:pPr>
            <a:endParaRPr lang="en-US" sz="1600" dirty="0"/>
          </a:p>
        </p:txBody>
      </p:sp>
      <p:sp>
        <p:nvSpPr>
          <p:cNvPr id="4" name="TextBox 3"/>
          <p:cNvSpPr txBox="1"/>
          <p:nvPr/>
        </p:nvSpPr>
        <p:spPr>
          <a:xfrm>
            <a:off x="5322745" y="3779693"/>
            <a:ext cx="3062720" cy="1477328"/>
          </a:xfrm>
          <a:prstGeom prst="rect">
            <a:avLst/>
          </a:prstGeom>
          <a:solidFill>
            <a:schemeClr val="accent1">
              <a:alpha val="17000"/>
            </a:schemeClr>
          </a:solidFill>
        </p:spPr>
        <p:txBody>
          <a:bodyPr wrap="square" rtlCol="0">
            <a:spAutoFit/>
          </a:bodyPr>
          <a:lstStyle/>
          <a:p>
            <a:r>
              <a:rPr lang="en-US" dirty="0"/>
              <a:t>The intention is for </a:t>
            </a:r>
            <a:r>
              <a:rPr lang="en-US" dirty="0" err="1"/>
              <a:t>sizeof</a:t>
            </a:r>
            <a:r>
              <a:rPr lang="en-US" dirty="0"/>
              <a:t>(buffer) to return 1024, but because it's used on a character pointer type, it returns only 4!</a:t>
            </a:r>
          </a:p>
        </p:txBody>
      </p:sp>
    </p:spTree>
    <p:custDataLst>
      <p:tags r:id="rId1"/>
    </p:custDataLst>
    <p:extLst>
      <p:ext uri="{BB962C8B-B14F-4D97-AF65-F5344CB8AC3E}">
        <p14:creationId xmlns:p14="http://schemas.microsoft.com/office/powerpoint/2010/main" val="2067794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Example 3</a:t>
            </a:r>
          </a:p>
        </p:txBody>
      </p:sp>
      <p:sp>
        <p:nvSpPr>
          <p:cNvPr id="3" name="Content Placeholder 2">
            <a:extLst>
              <a:ext uri="{FF2B5EF4-FFF2-40B4-BE49-F238E27FC236}">
                <a16:creationId xmlns:a16="http://schemas.microsoft.com/office/drawing/2014/main" id="{201C30F1-CF96-4EDC-AAD0-C2FAAAA1F424}"/>
              </a:ext>
            </a:extLst>
          </p:cNvPr>
          <p:cNvSpPr>
            <a:spLocks noGrp="1"/>
          </p:cNvSpPr>
          <p:nvPr>
            <p:ph idx="1"/>
          </p:nvPr>
        </p:nvSpPr>
        <p:spPr/>
        <p:txBody>
          <a:bodyPr/>
          <a:lstStyle/>
          <a:p>
            <a:pPr marL="0" indent="0">
              <a:buNone/>
            </a:pPr>
            <a:r>
              <a:rPr lang="en-US" altLang="en-US" sz="2200" dirty="0" err="1"/>
              <a:t>u_char</a:t>
            </a:r>
            <a:r>
              <a:rPr lang="en-US" altLang="en-US" sz="2200" dirty="0"/>
              <a:t> *</a:t>
            </a:r>
            <a:r>
              <a:rPr lang="en-US" altLang="en-US" sz="2200" dirty="0" err="1"/>
              <a:t>make_table</a:t>
            </a:r>
            <a:r>
              <a:rPr lang="en-US" altLang="en-US" sz="2200" dirty="0"/>
              <a:t>(unsigned </a:t>
            </a:r>
            <a:r>
              <a:rPr lang="en-US" altLang="en-US" sz="2200" dirty="0" err="1"/>
              <a:t>int</a:t>
            </a:r>
            <a:r>
              <a:rPr lang="en-US" altLang="en-US" sz="2200" dirty="0"/>
              <a:t> width, unsigned </a:t>
            </a:r>
            <a:r>
              <a:rPr lang="en-US" altLang="en-US" sz="2200" dirty="0" err="1"/>
              <a:t>int</a:t>
            </a:r>
            <a:r>
              <a:rPr lang="en-US" altLang="en-US" sz="2200" dirty="0"/>
              <a:t> height, </a:t>
            </a:r>
            <a:r>
              <a:rPr lang="en-US" altLang="en-US" sz="2200" dirty="0" err="1"/>
              <a:t>u_char</a:t>
            </a:r>
            <a:r>
              <a:rPr lang="en-US" altLang="en-US" sz="2200" dirty="0"/>
              <a:t> *</a:t>
            </a:r>
            <a:r>
              <a:rPr lang="en-US" altLang="en-US" sz="2200" dirty="0" err="1"/>
              <a:t>init_row</a:t>
            </a:r>
            <a:r>
              <a:rPr lang="en-US" altLang="en-US" sz="2200" dirty="0"/>
              <a:t>) </a:t>
            </a:r>
          </a:p>
          <a:p>
            <a:pPr marL="0" indent="0">
              <a:buNone/>
            </a:pPr>
            <a:r>
              <a:rPr lang="en-US" altLang="en-US" sz="2200" dirty="0"/>
              <a:t>{</a:t>
            </a:r>
          </a:p>
          <a:p>
            <a:pPr marL="0" indent="0">
              <a:buNone/>
            </a:pPr>
            <a:r>
              <a:rPr lang="en-US" altLang="en-US" sz="2200" dirty="0"/>
              <a:t>   unsigned </a:t>
            </a:r>
            <a:r>
              <a:rPr lang="en-US" altLang="en-US" sz="2200" dirty="0" err="1"/>
              <a:t>int</a:t>
            </a:r>
            <a:r>
              <a:rPr lang="en-US" altLang="en-US" sz="2200" dirty="0"/>
              <a:t> n;</a:t>
            </a:r>
          </a:p>
          <a:p>
            <a:pPr marL="0" indent="0">
              <a:buNone/>
            </a:pPr>
            <a:r>
              <a:rPr lang="en-US" altLang="en-US" sz="2200" dirty="0"/>
              <a:t>   </a:t>
            </a:r>
            <a:r>
              <a:rPr lang="en-US" altLang="en-US" sz="2200" dirty="0" err="1"/>
              <a:t>int</a:t>
            </a:r>
            <a:r>
              <a:rPr lang="en-US" altLang="en-US" sz="2200" dirty="0"/>
              <a:t> </a:t>
            </a:r>
            <a:r>
              <a:rPr lang="en-US" altLang="en-US" sz="2200" dirty="0" err="1"/>
              <a:t>i</a:t>
            </a:r>
            <a:r>
              <a:rPr lang="en-US" altLang="en-US" sz="2200" dirty="0"/>
              <a:t>;</a:t>
            </a:r>
          </a:p>
          <a:p>
            <a:pPr marL="0" indent="0">
              <a:buNone/>
            </a:pPr>
            <a:r>
              <a:rPr lang="en-US" altLang="en-US" sz="2200" dirty="0"/>
              <a:t>   </a:t>
            </a:r>
            <a:r>
              <a:rPr lang="en-US" altLang="en-US" sz="2200" dirty="0" err="1"/>
              <a:t>u_char</a:t>
            </a:r>
            <a:r>
              <a:rPr lang="en-US" altLang="en-US" sz="2200" dirty="0"/>
              <a:t> *</a:t>
            </a:r>
            <a:r>
              <a:rPr lang="en-US" altLang="en-US" sz="2200" dirty="0" err="1"/>
              <a:t>buf</a:t>
            </a:r>
            <a:r>
              <a:rPr lang="en-US" altLang="en-US" sz="2200" dirty="0"/>
              <a:t>;</a:t>
            </a:r>
          </a:p>
          <a:p>
            <a:pPr marL="0" indent="0">
              <a:buNone/>
            </a:pPr>
            <a:r>
              <a:rPr lang="en-US" altLang="en-US" sz="2200" dirty="0"/>
              <a:t>   n = width * height;</a:t>
            </a:r>
          </a:p>
          <a:p>
            <a:pPr marL="0" indent="0">
              <a:buNone/>
            </a:pPr>
            <a:r>
              <a:rPr lang="en-US" altLang="en-US" sz="2200" dirty="0"/>
              <a:t>   </a:t>
            </a:r>
            <a:r>
              <a:rPr lang="en-US" altLang="en-US" sz="2200" dirty="0" err="1"/>
              <a:t>buf</a:t>
            </a:r>
            <a:r>
              <a:rPr lang="en-US" altLang="en-US" sz="2200" dirty="0"/>
              <a:t> = (char *)</a:t>
            </a:r>
            <a:r>
              <a:rPr lang="en-US" altLang="en-US" sz="2200" dirty="0" err="1"/>
              <a:t>malloc</a:t>
            </a:r>
            <a:r>
              <a:rPr lang="en-US" altLang="en-US" sz="2200" dirty="0"/>
              <a:t>(n); </a:t>
            </a:r>
          </a:p>
          <a:p>
            <a:pPr marL="0" indent="0">
              <a:buNone/>
            </a:pPr>
            <a:r>
              <a:rPr lang="en-US" altLang="en-US" sz="2200" dirty="0"/>
              <a:t>   if (!</a:t>
            </a:r>
            <a:r>
              <a:rPr lang="en-US" altLang="en-US" sz="2200" dirty="0" err="1"/>
              <a:t>buf</a:t>
            </a:r>
            <a:r>
              <a:rPr lang="en-US" altLang="en-US" sz="2200" dirty="0"/>
              <a:t>) return (NULL);</a:t>
            </a:r>
          </a:p>
          <a:p>
            <a:pPr marL="0" indent="0">
              <a:buNone/>
            </a:pPr>
            <a:r>
              <a:rPr lang="en-US" altLang="en-US" sz="2200" dirty="0"/>
              <a:t>   for (</a:t>
            </a:r>
            <a:r>
              <a:rPr lang="en-US" altLang="en-US" sz="2200" dirty="0" err="1"/>
              <a:t>i</a:t>
            </a:r>
            <a:r>
              <a:rPr lang="en-US" altLang="en-US" sz="2200" dirty="0"/>
              <a:t>=0; </a:t>
            </a:r>
            <a:r>
              <a:rPr lang="en-US" altLang="en-US" sz="2200" dirty="0" err="1"/>
              <a:t>i</a:t>
            </a:r>
            <a:r>
              <a:rPr lang="en-US" altLang="en-US" sz="2200" dirty="0"/>
              <a:t>&lt; height; </a:t>
            </a:r>
            <a:r>
              <a:rPr lang="en-US" altLang="en-US" sz="2200" dirty="0" err="1"/>
              <a:t>i</a:t>
            </a:r>
            <a:r>
              <a:rPr lang="en-US" altLang="en-US" sz="2200" dirty="0"/>
              <a:t>++)</a:t>
            </a:r>
          </a:p>
          <a:p>
            <a:pPr marL="0" indent="0">
              <a:buNone/>
            </a:pPr>
            <a:r>
              <a:rPr lang="en-US" altLang="en-US" sz="2200" dirty="0" err="1"/>
              <a:t>memcpy</a:t>
            </a:r>
            <a:r>
              <a:rPr lang="en-US" altLang="en-US" sz="2200" dirty="0"/>
              <a:t>(&amp;</a:t>
            </a:r>
            <a:r>
              <a:rPr lang="en-US" altLang="en-US" sz="2200" dirty="0" err="1"/>
              <a:t>buf</a:t>
            </a:r>
            <a:r>
              <a:rPr lang="en-US" altLang="en-US" sz="2200" dirty="0"/>
              <a:t>[</a:t>
            </a:r>
            <a:r>
              <a:rPr lang="en-US" altLang="en-US" sz="2200" dirty="0" err="1"/>
              <a:t>i</a:t>
            </a:r>
            <a:r>
              <a:rPr lang="en-US" altLang="en-US" sz="2200" dirty="0"/>
              <a:t>*width], </a:t>
            </a:r>
            <a:r>
              <a:rPr lang="en-US" altLang="en-US" sz="2200" dirty="0" err="1"/>
              <a:t>init_row</a:t>
            </a:r>
            <a:r>
              <a:rPr lang="en-US" altLang="en-US" sz="2200" dirty="0"/>
              <a:t>, width); </a:t>
            </a:r>
          </a:p>
          <a:p>
            <a:pPr marL="0" indent="0">
              <a:buNone/>
            </a:pPr>
            <a:r>
              <a:rPr lang="en-US" altLang="en-US" sz="2200" dirty="0"/>
              <a:t>return </a:t>
            </a:r>
            <a:r>
              <a:rPr lang="en-US" altLang="en-US" sz="2200" dirty="0" err="1"/>
              <a:t>buf</a:t>
            </a:r>
            <a:r>
              <a:rPr lang="en-US" altLang="en-US" sz="2200" dirty="0"/>
              <a:t>; } </a:t>
            </a:r>
          </a:p>
          <a:p>
            <a:endParaRPr lang="en-US" dirty="0"/>
          </a:p>
        </p:txBody>
      </p:sp>
    </p:spTree>
    <p:custDataLst>
      <p:tags r:id="rId1"/>
    </p:custDataLst>
    <p:extLst>
      <p:ext uri="{BB962C8B-B14F-4D97-AF65-F5344CB8AC3E}">
        <p14:creationId xmlns:p14="http://schemas.microsoft.com/office/powerpoint/2010/main" val="700066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4</a:t>
            </a:r>
          </a:p>
        </p:txBody>
      </p:sp>
      <p:sp>
        <p:nvSpPr>
          <p:cNvPr id="3" name="Content Placeholder 2">
            <a:extLst>
              <a:ext uri="{FF2B5EF4-FFF2-40B4-BE49-F238E27FC236}">
                <a16:creationId xmlns:a16="http://schemas.microsoft.com/office/drawing/2014/main" id="{6C87FD86-38A0-4DA2-BF7C-83D6B908A29B}"/>
              </a:ext>
            </a:extLst>
          </p:cNvPr>
          <p:cNvSpPr>
            <a:spLocks noGrp="1"/>
          </p:cNvSpPr>
          <p:nvPr>
            <p:ph idx="1"/>
          </p:nvPr>
        </p:nvSpPr>
        <p:spPr/>
        <p:txBody>
          <a:bodyPr/>
          <a:lstStyle/>
          <a:p>
            <a:pPr marL="0" indent="0">
              <a:buNone/>
            </a:pPr>
            <a:r>
              <a:rPr lang="en-US" dirty="0"/>
              <a:t>void </a:t>
            </a:r>
            <a:r>
              <a:rPr lang="en-US" dirty="0" err="1"/>
              <a:t>process_string</a:t>
            </a:r>
            <a:r>
              <a:rPr lang="en-US" dirty="0"/>
              <a:t>(char *</a:t>
            </a:r>
            <a:r>
              <a:rPr lang="en-US" dirty="0" err="1"/>
              <a:t>src</a:t>
            </a:r>
            <a:r>
              <a:rPr lang="en-US" dirty="0"/>
              <a:t>)</a:t>
            </a:r>
          </a:p>
          <a:p>
            <a:pPr marL="0" indent="0">
              <a:buNone/>
            </a:pPr>
            <a:r>
              <a:rPr lang="en-US" dirty="0"/>
              <a:t>{</a:t>
            </a:r>
          </a:p>
          <a:p>
            <a:pPr marL="0" indent="0">
              <a:buNone/>
            </a:pPr>
            <a:r>
              <a:rPr lang="en-US" dirty="0"/>
              <a:t>char </a:t>
            </a:r>
            <a:r>
              <a:rPr lang="en-US" dirty="0" err="1"/>
              <a:t>dest</a:t>
            </a:r>
            <a:r>
              <a:rPr lang="en-US" dirty="0"/>
              <a:t>[32];</a:t>
            </a:r>
          </a:p>
          <a:p>
            <a:pPr marL="0" indent="0">
              <a:buNone/>
            </a:pPr>
            <a:r>
              <a:rPr lang="en-US" dirty="0"/>
              <a:t>for (</a:t>
            </a:r>
            <a:r>
              <a:rPr lang="en-US" dirty="0" err="1"/>
              <a:t>i</a:t>
            </a:r>
            <a:r>
              <a:rPr lang="en-US" dirty="0"/>
              <a:t> = 0; </a:t>
            </a:r>
            <a:r>
              <a:rPr lang="en-US" dirty="0" err="1"/>
              <a:t>src</a:t>
            </a:r>
            <a:r>
              <a:rPr lang="en-US" dirty="0"/>
              <a:t>[</a:t>
            </a:r>
            <a:r>
              <a:rPr lang="en-US" dirty="0" err="1"/>
              <a:t>i</a:t>
            </a:r>
            <a:r>
              <a:rPr lang="en-US" dirty="0"/>
              <a:t>] &amp;&amp; (</a:t>
            </a:r>
            <a:r>
              <a:rPr lang="en-US" dirty="0" err="1"/>
              <a:t>i</a:t>
            </a:r>
            <a:r>
              <a:rPr lang="en-US" dirty="0"/>
              <a:t> &lt;= </a:t>
            </a:r>
            <a:r>
              <a:rPr lang="en-US" dirty="0" err="1"/>
              <a:t>sizeof</a:t>
            </a:r>
            <a:r>
              <a:rPr lang="en-US" dirty="0"/>
              <a:t>(</a:t>
            </a:r>
            <a:r>
              <a:rPr lang="en-US" dirty="0" err="1"/>
              <a:t>dest</a:t>
            </a:r>
            <a:r>
              <a:rPr lang="en-US" dirty="0"/>
              <a:t>)); </a:t>
            </a:r>
            <a:r>
              <a:rPr lang="en-US" dirty="0" err="1"/>
              <a:t>i</a:t>
            </a:r>
            <a:r>
              <a:rPr lang="en-US" dirty="0"/>
              <a:t>++)</a:t>
            </a:r>
          </a:p>
          <a:p>
            <a:pPr marL="0" indent="0">
              <a:buNone/>
            </a:pPr>
            <a:r>
              <a:rPr lang="en-US" dirty="0" err="1"/>
              <a:t>dest</a:t>
            </a:r>
            <a:r>
              <a:rPr lang="en-US" dirty="0"/>
              <a:t>[</a:t>
            </a:r>
            <a:r>
              <a:rPr lang="en-US" dirty="0" err="1"/>
              <a:t>i</a:t>
            </a:r>
            <a:r>
              <a:rPr lang="en-US" dirty="0"/>
              <a:t>] = </a:t>
            </a:r>
            <a:r>
              <a:rPr lang="en-US" dirty="0" err="1"/>
              <a:t>src</a:t>
            </a:r>
            <a:r>
              <a:rPr lang="en-US" dirty="0"/>
              <a:t>[</a:t>
            </a:r>
            <a:r>
              <a:rPr lang="en-US" dirty="0" err="1"/>
              <a:t>i</a:t>
            </a:r>
            <a:r>
              <a:rPr lang="en-US" dirty="0"/>
              <a:t>];</a:t>
            </a:r>
          </a:p>
          <a:p>
            <a:pPr marL="0" indent="0">
              <a:buNone/>
            </a:pPr>
            <a:r>
              <a:rPr lang="en-US" dirty="0"/>
              <a:t>…</a:t>
            </a:r>
          </a:p>
          <a:p>
            <a:pPr marL="0" indent="0">
              <a:buNone/>
            </a:pPr>
            <a:r>
              <a:rPr lang="en-US" dirty="0"/>
              <a:t>}</a:t>
            </a:r>
          </a:p>
          <a:p>
            <a:endParaRPr lang="en-US" dirty="0"/>
          </a:p>
        </p:txBody>
      </p:sp>
    </p:spTree>
    <p:custDataLst>
      <p:tags r:id="rId1"/>
    </p:custDataLst>
    <p:extLst>
      <p:ext uri="{BB962C8B-B14F-4D97-AF65-F5344CB8AC3E}">
        <p14:creationId xmlns:p14="http://schemas.microsoft.com/office/powerpoint/2010/main" val="2108970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3: Introduction to Software Security</a:t>
            </a:r>
          </a:p>
        </p:txBody>
      </p:sp>
      <p:sp>
        <p:nvSpPr>
          <p:cNvPr id="3" name="Content Placeholder 2"/>
          <p:cNvSpPr>
            <a:spLocks noGrp="1"/>
          </p:cNvSpPr>
          <p:nvPr>
            <p:ph idx="1"/>
          </p:nvPr>
        </p:nvSpPr>
        <p:spPr>
          <a:xfrm>
            <a:off x="628650" y="1530263"/>
            <a:ext cx="8072438" cy="4799100"/>
          </a:xfrm>
        </p:spPr>
        <p:txBody>
          <a:bodyPr/>
          <a:lstStyle/>
          <a:p>
            <a:pPr marL="0" indent="0">
              <a:buNone/>
            </a:pPr>
            <a:r>
              <a:rPr lang="en-US" sz="2400" b="1" dirty="0"/>
              <a:t>Module Description:</a:t>
            </a:r>
            <a:r>
              <a:rPr lang="en-US" sz="2400" dirty="0"/>
              <a:t> </a:t>
            </a:r>
          </a:p>
          <a:p>
            <a:pPr marL="0" indent="0">
              <a:buNone/>
            </a:pPr>
            <a:r>
              <a:rPr lang="en-US" sz="2400" dirty="0"/>
              <a:t>This module discusses common software vulnerabilities, malware and software secure design principles. Software vulnerabilities, such as buffer overflow, integer overflow, are introduced in the first micro module, followed by a discussion of corresponding countermeasures. Virus, worm, Trojan horse and more malware are introduced in the second micro module. The last micro module focuses on software secure design principles and secure coding. </a:t>
            </a:r>
            <a:endParaRPr lang="en-US" sz="2400" b="1" dirty="0"/>
          </a:p>
          <a:p>
            <a:pPr marL="0" indent="0">
              <a:buNone/>
            </a:pPr>
            <a:r>
              <a:rPr lang="en-US" sz="2400" b="1" dirty="0"/>
              <a:t>Topics:</a:t>
            </a:r>
          </a:p>
          <a:p>
            <a:pPr lvl="1"/>
            <a:r>
              <a:rPr lang="en-US" dirty="0"/>
              <a:t>Lesson 1: Failures, flaws, common vulnerabilities </a:t>
            </a:r>
            <a:endParaRPr lang="en-US" sz="2000" dirty="0"/>
          </a:p>
          <a:p>
            <a:pPr lvl="1"/>
            <a:r>
              <a:rPr lang="en-US" dirty="0"/>
              <a:t>Lesson 2: Malware </a:t>
            </a:r>
            <a:endParaRPr lang="en-US" sz="2000" dirty="0"/>
          </a:p>
          <a:p>
            <a:pPr lvl="1"/>
            <a:r>
              <a:rPr lang="en-US" dirty="0"/>
              <a:t>Lesson 3: Software security and secure design principles</a:t>
            </a:r>
            <a:endParaRPr lang="en-US" sz="2000" dirty="0"/>
          </a:p>
        </p:txBody>
      </p:sp>
    </p:spTree>
    <p:custDataLst>
      <p:tags r:id="rId1"/>
    </p:custDataLst>
    <p:extLst>
      <p:ext uri="{BB962C8B-B14F-4D97-AF65-F5344CB8AC3E}">
        <p14:creationId xmlns:p14="http://schemas.microsoft.com/office/powerpoint/2010/main" val="389356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5</a:t>
            </a:r>
          </a:p>
        </p:txBody>
      </p:sp>
      <p:sp>
        <p:nvSpPr>
          <p:cNvPr id="3" name="Content Placeholder 2">
            <a:extLst>
              <a:ext uri="{FF2B5EF4-FFF2-40B4-BE49-F238E27FC236}">
                <a16:creationId xmlns:a16="http://schemas.microsoft.com/office/drawing/2014/main" id="{7265A15F-7FA8-4394-8D21-143AC17B26C1}"/>
              </a:ext>
            </a:extLst>
          </p:cNvPr>
          <p:cNvSpPr>
            <a:spLocks noGrp="1"/>
          </p:cNvSpPr>
          <p:nvPr>
            <p:ph idx="1"/>
          </p:nvPr>
        </p:nvSpPr>
        <p:spPr/>
        <p:txBody>
          <a:bodyPr/>
          <a:lstStyle/>
          <a:p>
            <a:pPr marL="0" indent="0">
              <a:buNone/>
            </a:pPr>
            <a:r>
              <a:rPr lang="en-US" sz="2600" dirty="0" err="1"/>
              <a:t>int</a:t>
            </a:r>
            <a:r>
              <a:rPr lang="en-US" sz="2600" dirty="0"/>
              <a:t> </a:t>
            </a:r>
            <a:r>
              <a:rPr lang="en-US" sz="2600" dirty="0" err="1"/>
              <a:t>get_user</a:t>
            </a:r>
            <a:r>
              <a:rPr lang="en-US" sz="2600" dirty="0"/>
              <a:t>(char *user)</a:t>
            </a:r>
          </a:p>
          <a:p>
            <a:pPr marL="0" indent="0">
              <a:buNone/>
            </a:pPr>
            <a:r>
              <a:rPr lang="en-US" sz="2600" dirty="0"/>
              <a:t>{</a:t>
            </a:r>
          </a:p>
          <a:p>
            <a:pPr marL="0" indent="0">
              <a:buNone/>
            </a:pPr>
            <a:r>
              <a:rPr lang="en-US" sz="2600" dirty="0"/>
              <a:t>char </a:t>
            </a:r>
            <a:r>
              <a:rPr lang="en-US" sz="2600" dirty="0" err="1"/>
              <a:t>buf</a:t>
            </a:r>
            <a:r>
              <a:rPr lang="en-US" sz="2600" dirty="0"/>
              <a:t>[1024];</a:t>
            </a:r>
          </a:p>
          <a:p>
            <a:pPr marL="0" indent="0">
              <a:buNone/>
            </a:pPr>
            <a:r>
              <a:rPr lang="en-US" sz="2600" dirty="0"/>
              <a:t>if(</a:t>
            </a:r>
            <a:r>
              <a:rPr lang="en-US" sz="2600" dirty="0" err="1"/>
              <a:t>strlen</a:t>
            </a:r>
            <a:r>
              <a:rPr lang="en-US" sz="2600" dirty="0"/>
              <a:t>(user) &gt; </a:t>
            </a:r>
            <a:r>
              <a:rPr lang="en-US" sz="2600" dirty="0" err="1"/>
              <a:t>sizeof</a:t>
            </a:r>
            <a:r>
              <a:rPr lang="en-US" sz="2600" dirty="0"/>
              <a:t>(</a:t>
            </a:r>
            <a:r>
              <a:rPr lang="en-US" sz="2600" dirty="0" err="1"/>
              <a:t>buf</a:t>
            </a:r>
            <a:r>
              <a:rPr lang="en-US" sz="2600" dirty="0"/>
              <a:t>))</a:t>
            </a:r>
          </a:p>
          <a:p>
            <a:pPr marL="0" indent="0">
              <a:buNone/>
            </a:pPr>
            <a:r>
              <a:rPr lang="en-US" sz="2600" dirty="0"/>
              <a:t>die("error: user string too long\n");</a:t>
            </a:r>
          </a:p>
          <a:p>
            <a:pPr marL="0" indent="0">
              <a:buNone/>
            </a:pPr>
            <a:r>
              <a:rPr lang="en-US" sz="2600" dirty="0" err="1"/>
              <a:t>strcpy</a:t>
            </a:r>
            <a:r>
              <a:rPr lang="en-US" sz="2600" dirty="0"/>
              <a:t>(</a:t>
            </a:r>
            <a:r>
              <a:rPr lang="en-US" sz="2600" dirty="0" err="1"/>
              <a:t>buf</a:t>
            </a:r>
            <a:r>
              <a:rPr lang="en-US" sz="2600" dirty="0"/>
              <a:t>, user);</a:t>
            </a:r>
          </a:p>
          <a:p>
            <a:pPr marL="0" indent="0">
              <a:buNone/>
            </a:pPr>
            <a:r>
              <a:rPr lang="en-US" sz="2600" dirty="0"/>
              <a:t>...</a:t>
            </a:r>
          </a:p>
          <a:p>
            <a:pPr marL="0" indent="0">
              <a:buNone/>
            </a:pPr>
            <a:r>
              <a:rPr lang="en-US" sz="2600" dirty="0"/>
              <a:t>}</a:t>
            </a:r>
          </a:p>
          <a:p>
            <a:pPr marL="0" indent="0">
              <a:buNone/>
            </a:pPr>
            <a:r>
              <a:rPr lang="en-US" sz="2600" dirty="0" err="1"/>
              <a:t>Strlen</a:t>
            </a:r>
            <a:r>
              <a:rPr lang="en-US" sz="2600" dirty="0"/>
              <a:t>()function returns the number of characters in a C string, but it doesn’t count the NUL terminating character.</a:t>
            </a:r>
          </a:p>
          <a:p>
            <a:endParaRPr lang="en-US" dirty="0"/>
          </a:p>
          <a:p>
            <a:endParaRPr lang="en-US" dirty="0"/>
          </a:p>
        </p:txBody>
      </p:sp>
    </p:spTree>
    <p:custDataLst>
      <p:tags r:id="rId1"/>
    </p:custDataLst>
    <p:extLst>
      <p:ext uri="{BB962C8B-B14F-4D97-AF65-F5344CB8AC3E}">
        <p14:creationId xmlns:p14="http://schemas.microsoft.com/office/powerpoint/2010/main" val="1241767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6</a:t>
            </a:r>
          </a:p>
        </p:txBody>
      </p:sp>
      <p:sp>
        <p:nvSpPr>
          <p:cNvPr id="3" name="Content Placeholder 2">
            <a:extLst>
              <a:ext uri="{FF2B5EF4-FFF2-40B4-BE49-F238E27FC236}">
                <a16:creationId xmlns:a16="http://schemas.microsoft.com/office/drawing/2014/main" id="{0CFCD034-3322-4925-8A6C-093297965877}"/>
              </a:ext>
            </a:extLst>
          </p:cNvPr>
          <p:cNvSpPr>
            <a:spLocks noGrp="1"/>
          </p:cNvSpPr>
          <p:nvPr>
            <p:ph idx="1"/>
          </p:nvPr>
        </p:nvSpPr>
        <p:spPr>
          <a:xfrm>
            <a:off x="628650" y="1229014"/>
            <a:ext cx="7886700" cy="4799100"/>
          </a:xfrm>
        </p:spPr>
        <p:txBody>
          <a:bodyPr/>
          <a:lstStyle/>
          <a:p>
            <a:pPr marL="0" indent="0">
              <a:lnSpc>
                <a:spcPts val="1800"/>
              </a:lnSpc>
              <a:buNone/>
            </a:pPr>
            <a:r>
              <a:rPr lang="en-US" sz="2000" dirty="0" err="1"/>
              <a:t>struct</a:t>
            </a:r>
            <a:r>
              <a:rPr lang="en-US" sz="2000" dirty="0"/>
              <a:t> session {</a:t>
            </a:r>
          </a:p>
          <a:p>
            <a:pPr marL="0" indent="0">
              <a:lnSpc>
                <a:spcPts val="1800"/>
              </a:lnSpc>
              <a:buNone/>
            </a:pPr>
            <a:r>
              <a:rPr lang="en-US" sz="2000" dirty="0"/>
              <a:t>   </a:t>
            </a:r>
            <a:r>
              <a:rPr lang="en-US" sz="2000" dirty="0" err="1"/>
              <a:t>int</a:t>
            </a:r>
            <a:r>
              <a:rPr lang="en-US" sz="2000" dirty="0"/>
              <a:t> sequence;</a:t>
            </a:r>
          </a:p>
          <a:p>
            <a:pPr marL="0" indent="0">
              <a:lnSpc>
                <a:spcPts val="1800"/>
              </a:lnSpc>
              <a:buNone/>
            </a:pPr>
            <a:r>
              <a:rPr lang="en-US" sz="2000" dirty="0"/>
              <a:t>   </a:t>
            </a:r>
            <a:r>
              <a:rPr lang="en-US" sz="2000" dirty="0" err="1"/>
              <a:t>int</a:t>
            </a:r>
            <a:r>
              <a:rPr lang="en-US" sz="2000" dirty="0"/>
              <a:t> mac[MAX_MAC];</a:t>
            </a:r>
          </a:p>
          <a:p>
            <a:pPr marL="0" indent="0">
              <a:lnSpc>
                <a:spcPts val="1800"/>
              </a:lnSpc>
              <a:buNone/>
            </a:pPr>
            <a:r>
              <a:rPr lang="en-US" sz="2000" dirty="0"/>
              <a:t>   char *key; }; </a:t>
            </a:r>
          </a:p>
          <a:p>
            <a:pPr marL="0" indent="0">
              <a:lnSpc>
                <a:spcPts val="1800"/>
              </a:lnSpc>
              <a:buNone/>
            </a:pPr>
            <a:r>
              <a:rPr lang="en-US" sz="2000" dirty="0" err="1"/>
              <a:t>int</a:t>
            </a:r>
            <a:r>
              <a:rPr lang="en-US" sz="2000" dirty="0"/>
              <a:t> </a:t>
            </a:r>
            <a:r>
              <a:rPr lang="en-US" sz="2000" dirty="0" err="1"/>
              <a:t>delete_session</a:t>
            </a:r>
            <a:r>
              <a:rPr lang="en-US" sz="2000" dirty="0"/>
              <a:t>(</a:t>
            </a:r>
            <a:r>
              <a:rPr lang="en-US" sz="2000" dirty="0" err="1"/>
              <a:t>struct</a:t>
            </a:r>
            <a:r>
              <a:rPr lang="en-US" sz="2000" dirty="0"/>
              <a:t> session *session) { </a:t>
            </a:r>
          </a:p>
          <a:p>
            <a:pPr marL="0" indent="0">
              <a:lnSpc>
                <a:spcPts val="1800"/>
              </a:lnSpc>
              <a:buNone/>
            </a:pPr>
            <a:r>
              <a:rPr lang="en-US" sz="2000" dirty="0"/>
              <a:t>    </a:t>
            </a:r>
            <a:r>
              <a:rPr lang="en-US" sz="2000" dirty="0" err="1"/>
              <a:t>memset</a:t>
            </a:r>
            <a:r>
              <a:rPr lang="en-US" sz="2000" dirty="0"/>
              <a:t>(session-&gt;key, 0, KEY_SIZE); free(session-&gt;key); free(session); </a:t>
            </a:r>
          </a:p>
          <a:p>
            <a:pPr marL="0" indent="0">
              <a:lnSpc>
                <a:spcPts val="1800"/>
              </a:lnSpc>
              <a:buNone/>
            </a:pPr>
            <a:r>
              <a:rPr lang="en-US" sz="2000" dirty="0"/>
              <a:t>} </a:t>
            </a:r>
          </a:p>
          <a:p>
            <a:pPr marL="0" indent="0">
              <a:lnSpc>
                <a:spcPts val="1800"/>
              </a:lnSpc>
              <a:buNone/>
            </a:pPr>
            <a:r>
              <a:rPr lang="en-US" sz="2000" dirty="0" err="1"/>
              <a:t>int</a:t>
            </a:r>
            <a:r>
              <a:rPr lang="en-US" sz="2000" dirty="0"/>
              <a:t> </a:t>
            </a:r>
            <a:r>
              <a:rPr lang="en-US" sz="2000" dirty="0" err="1"/>
              <a:t>get_mac</a:t>
            </a:r>
            <a:r>
              <a:rPr lang="en-US" sz="2000" dirty="0"/>
              <a:t>(</a:t>
            </a:r>
            <a:r>
              <a:rPr lang="en-US" sz="2000" dirty="0" err="1"/>
              <a:t>int</a:t>
            </a:r>
            <a:r>
              <a:rPr lang="en-US" sz="2000" dirty="0"/>
              <a:t> </a:t>
            </a:r>
            <a:r>
              <a:rPr lang="en-US" sz="2000" dirty="0" err="1"/>
              <a:t>fd</a:t>
            </a:r>
            <a:r>
              <a:rPr lang="en-US" sz="2000" dirty="0"/>
              <a:t>, </a:t>
            </a:r>
            <a:r>
              <a:rPr lang="en-US" sz="2000" dirty="0" err="1"/>
              <a:t>struct</a:t>
            </a:r>
            <a:r>
              <a:rPr lang="en-US" sz="2000" dirty="0"/>
              <a:t> session *session) { </a:t>
            </a:r>
          </a:p>
          <a:p>
            <a:pPr marL="0" indent="0">
              <a:lnSpc>
                <a:spcPts val="1800"/>
              </a:lnSpc>
              <a:buNone/>
            </a:pPr>
            <a:r>
              <a:rPr lang="en-US" sz="2000" dirty="0"/>
              <a:t>   unsigned </a:t>
            </a:r>
            <a:r>
              <a:rPr lang="en-US" sz="2000" dirty="0" err="1"/>
              <a:t>int</a:t>
            </a:r>
            <a:r>
              <a:rPr lang="en-US" sz="2000" dirty="0"/>
              <a:t> </a:t>
            </a:r>
            <a:r>
              <a:rPr lang="en-US" sz="2000" dirty="0" err="1"/>
              <a:t>i</a:t>
            </a:r>
            <a:r>
              <a:rPr lang="en-US" sz="2000" dirty="0"/>
              <a:t>, n;</a:t>
            </a:r>
          </a:p>
          <a:p>
            <a:pPr marL="0" indent="0">
              <a:lnSpc>
                <a:spcPts val="1800"/>
              </a:lnSpc>
              <a:buNone/>
            </a:pPr>
            <a:r>
              <a:rPr lang="en-US" sz="2000" dirty="0"/>
              <a:t>   n = </a:t>
            </a:r>
            <a:r>
              <a:rPr lang="en-US" sz="2000" dirty="0" err="1"/>
              <a:t>read_network_integer</a:t>
            </a:r>
            <a:r>
              <a:rPr lang="en-US" sz="2000" dirty="0"/>
              <a:t>(</a:t>
            </a:r>
            <a:r>
              <a:rPr lang="en-US" sz="2000" dirty="0" err="1"/>
              <a:t>fd</a:t>
            </a:r>
            <a:r>
              <a:rPr lang="en-US" sz="2000" dirty="0"/>
              <a:t>); </a:t>
            </a:r>
          </a:p>
          <a:p>
            <a:pPr marL="0" indent="0">
              <a:lnSpc>
                <a:spcPts val="1800"/>
              </a:lnSpc>
              <a:buNone/>
            </a:pPr>
            <a:r>
              <a:rPr lang="en-US" sz="2000" dirty="0"/>
              <a:t>   if(n &gt; MAX_MAC)</a:t>
            </a:r>
          </a:p>
          <a:p>
            <a:pPr marL="0" indent="0">
              <a:lnSpc>
                <a:spcPts val="1800"/>
              </a:lnSpc>
              <a:buNone/>
            </a:pPr>
            <a:r>
              <a:rPr lang="en-US" sz="2000" dirty="0"/>
              <a:t>      return 1; </a:t>
            </a:r>
          </a:p>
          <a:p>
            <a:pPr marL="0" indent="0">
              <a:lnSpc>
                <a:spcPts val="1800"/>
              </a:lnSpc>
              <a:buNone/>
            </a:pPr>
            <a:r>
              <a:rPr lang="en-US" sz="2000" dirty="0"/>
              <a:t>   for(</a:t>
            </a:r>
            <a:r>
              <a:rPr lang="en-US" sz="2000" dirty="0" err="1"/>
              <a:t>i</a:t>
            </a:r>
            <a:r>
              <a:rPr lang="en-US" sz="2000" dirty="0"/>
              <a:t> = 0; </a:t>
            </a:r>
            <a:r>
              <a:rPr lang="en-US" sz="2000" dirty="0" err="1"/>
              <a:t>i</a:t>
            </a:r>
            <a:r>
              <a:rPr lang="en-US" sz="2000" dirty="0"/>
              <a:t> &lt;= n; </a:t>
            </a:r>
            <a:r>
              <a:rPr lang="en-US" sz="2000" dirty="0" err="1"/>
              <a:t>i</a:t>
            </a:r>
            <a:r>
              <a:rPr lang="en-US" sz="2000" dirty="0"/>
              <a:t>++) session-&gt;mac[</a:t>
            </a:r>
            <a:r>
              <a:rPr lang="en-US" sz="2000" dirty="0" err="1"/>
              <a:t>i</a:t>
            </a:r>
            <a:r>
              <a:rPr lang="en-US" sz="2000" dirty="0"/>
              <a:t>] = </a:t>
            </a:r>
            <a:r>
              <a:rPr lang="en-US" sz="2000" dirty="0" err="1"/>
              <a:t>read_network_integer</a:t>
            </a:r>
            <a:r>
              <a:rPr lang="en-US" sz="2000" dirty="0"/>
              <a:t>(</a:t>
            </a:r>
            <a:r>
              <a:rPr lang="en-US" sz="2000" dirty="0" err="1"/>
              <a:t>fd</a:t>
            </a:r>
            <a:r>
              <a:rPr lang="en-US" sz="2000" dirty="0"/>
              <a:t>); </a:t>
            </a:r>
          </a:p>
          <a:p>
            <a:pPr marL="0" indent="0">
              <a:lnSpc>
                <a:spcPts val="1800"/>
              </a:lnSpc>
              <a:buNone/>
            </a:pPr>
            <a:r>
              <a:rPr lang="en-US" sz="2000" dirty="0"/>
              <a:t>   return 0; } </a:t>
            </a:r>
          </a:p>
        </p:txBody>
      </p:sp>
    </p:spTree>
    <p:custDataLst>
      <p:tags r:id="rId1"/>
    </p:custDataLst>
    <p:extLst>
      <p:ext uri="{BB962C8B-B14F-4D97-AF65-F5344CB8AC3E}">
        <p14:creationId xmlns:p14="http://schemas.microsoft.com/office/powerpoint/2010/main" val="1143702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7</a:t>
            </a:r>
          </a:p>
        </p:txBody>
      </p:sp>
      <p:sp>
        <p:nvSpPr>
          <p:cNvPr id="3" name="Content Placeholder 2">
            <a:extLst>
              <a:ext uri="{FF2B5EF4-FFF2-40B4-BE49-F238E27FC236}">
                <a16:creationId xmlns:a16="http://schemas.microsoft.com/office/drawing/2014/main" id="{11CD9189-BF04-43DB-A8E4-39A99B30BE6A}"/>
              </a:ext>
            </a:extLst>
          </p:cNvPr>
          <p:cNvSpPr>
            <a:spLocks noGrp="1"/>
          </p:cNvSpPr>
          <p:nvPr>
            <p:ph idx="1"/>
          </p:nvPr>
        </p:nvSpPr>
        <p:spPr/>
        <p:txBody>
          <a:bodyPr/>
          <a:lstStyle/>
          <a:p>
            <a:pPr marL="0" indent="0">
              <a:buNone/>
            </a:pPr>
            <a:r>
              <a:rPr lang="en-US" dirty="0"/>
              <a:t>while (*</a:t>
            </a:r>
            <a:r>
              <a:rPr lang="en-US" dirty="0" err="1"/>
              <a:t>src</a:t>
            </a:r>
            <a:r>
              <a:rPr lang="en-US" dirty="0"/>
              <a:t> &amp;&amp; left)</a:t>
            </a:r>
          </a:p>
          <a:p>
            <a:pPr marL="0" indent="0">
              <a:buNone/>
            </a:pPr>
            <a:r>
              <a:rPr lang="en-US" dirty="0"/>
              <a:t>{</a:t>
            </a:r>
          </a:p>
          <a:p>
            <a:pPr marL="0" indent="0">
              <a:buNone/>
            </a:pPr>
            <a:r>
              <a:rPr lang="en-US" dirty="0"/>
              <a:t>    *</a:t>
            </a:r>
            <a:r>
              <a:rPr lang="en-US" dirty="0" err="1"/>
              <a:t>dst</a:t>
            </a:r>
            <a:r>
              <a:rPr lang="en-US" dirty="0"/>
              <a:t>++=*</a:t>
            </a:r>
            <a:r>
              <a:rPr lang="en-US" dirty="0" err="1"/>
              <a:t>src</a:t>
            </a:r>
            <a:r>
              <a:rPr lang="en-US" dirty="0"/>
              <a:t>++;</a:t>
            </a:r>
          </a:p>
          <a:p>
            <a:pPr marL="0" indent="0">
              <a:buNone/>
            </a:pPr>
            <a:r>
              <a:rPr lang="en-US" dirty="0"/>
              <a:t>    if (left = 0)</a:t>
            </a:r>
          </a:p>
          <a:p>
            <a:pPr marL="0" indent="0">
              <a:buNone/>
            </a:pPr>
            <a:r>
              <a:rPr lang="en-US" dirty="0"/>
              <a:t>       die("</a:t>
            </a:r>
            <a:r>
              <a:rPr lang="en-US" dirty="0" err="1"/>
              <a:t>badlen</a:t>
            </a:r>
            <a:r>
              <a:rPr lang="en-US" dirty="0"/>
              <a:t>");</a:t>
            </a:r>
          </a:p>
          <a:p>
            <a:pPr marL="0" indent="0">
              <a:buNone/>
            </a:pPr>
            <a:r>
              <a:rPr lang="en-US" dirty="0"/>
              <a:t>    left--; } </a:t>
            </a:r>
          </a:p>
          <a:p>
            <a:endParaRPr lang="en-US" dirty="0"/>
          </a:p>
        </p:txBody>
      </p:sp>
    </p:spTree>
    <p:custDataLst>
      <p:tags r:id="rId1"/>
    </p:custDataLst>
    <p:extLst>
      <p:ext uri="{BB962C8B-B14F-4D97-AF65-F5344CB8AC3E}">
        <p14:creationId xmlns:p14="http://schemas.microsoft.com/office/powerpoint/2010/main" val="86415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8</a:t>
            </a:r>
          </a:p>
        </p:txBody>
      </p:sp>
      <p:sp>
        <p:nvSpPr>
          <p:cNvPr id="3" name="Content Placeholder 2">
            <a:extLst>
              <a:ext uri="{FF2B5EF4-FFF2-40B4-BE49-F238E27FC236}">
                <a16:creationId xmlns:a16="http://schemas.microsoft.com/office/drawing/2014/main" id="{1C4D9422-0528-440A-9DC0-523A22B45801}"/>
              </a:ext>
            </a:extLst>
          </p:cNvPr>
          <p:cNvSpPr>
            <a:spLocks noGrp="1"/>
          </p:cNvSpPr>
          <p:nvPr>
            <p:ph idx="1"/>
          </p:nvPr>
        </p:nvSpPr>
        <p:spPr/>
        <p:txBody>
          <a:bodyPr/>
          <a:lstStyle/>
          <a:p>
            <a:endParaRPr lang="en-US" dirty="0"/>
          </a:p>
          <a:p>
            <a:pPr marL="0" indent="0">
              <a:buNone/>
            </a:pPr>
            <a:r>
              <a:rPr lang="en-US" dirty="0"/>
              <a:t>for (</a:t>
            </a:r>
            <a:r>
              <a:rPr lang="en-US" dirty="0" err="1"/>
              <a:t>i</a:t>
            </a:r>
            <a:r>
              <a:rPr lang="en-US" dirty="0"/>
              <a:t>==5; </a:t>
            </a:r>
            <a:r>
              <a:rPr lang="en-US" dirty="0" err="1"/>
              <a:t>src</a:t>
            </a:r>
            <a:r>
              <a:rPr lang="en-US" dirty="0"/>
              <a:t>[</a:t>
            </a:r>
            <a:r>
              <a:rPr lang="en-US" dirty="0" err="1"/>
              <a:t>i</a:t>
            </a:r>
            <a:r>
              <a:rPr lang="en-US" dirty="0"/>
              <a:t>] &amp;&amp; </a:t>
            </a:r>
            <a:r>
              <a:rPr lang="en-US" dirty="0" err="1"/>
              <a:t>i</a:t>
            </a:r>
            <a:r>
              <a:rPr lang="en-US" dirty="0"/>
              <a:t>&lt;10; </a:t>
            </a:r>
            <a:r>
              <a:rPr lang="en-US" dirty="0" err="1"/>
              <a:t>i</a:t>
            </a:r>
            <a:r>
              <a:rPr lang="en-US" dirty="0"/>
              <a:t>++) { </a:t>
            </a:r>
          </a:p>
          <a:p>
            <a:pPr marL="0" indent="0">
              <a:buNone/>
            </a:pPr>
            <a:r>
              <a:rPr lang="en-US" dirty="0"/>
              <a:t>   </a:t>
            </a:r>
            <a:r>
              <a:rPr lang="en-US" dirty="0" err="1"/>
              <a:t>dst</a:t>
            </a:r>
            <a:r>
              <a:rPr lang="en-US" dirty="0"/>
              <a:t>[i-5]=</a:t>
            </a:r>
            <a:r>
              <a:rPr lang="en-US" dirty="0" err="1"/>
              <a:t>src</a:t>
            </a:r>
            <a:r>
              <a:rPr lang="en-US" dirty="0"/>
              <a:t>[</a:t>
            </a:r>
            <a:r>
              <a:rPr lang="en-US" dirty="0" err="1"/>
              <a:t>i</a:t>
            </a:r>
            <a:r>
              <a:rPr lang="en-US" dirty="0"/>
              <a:t>];</a:t>
            </a:r>
          </a:p>
          <a:p>
            <a:pPr marL="0" indent="0">
              <a:buNone/>
            </a:pPr>
            <a:r>
              <a:rPr lang="en-US" dirty="0"/>
              <a:t>}</a:t>
            </a:r>
          </a:p>
          <a:p>
            <a:endParaRPr lang="en-US" dirty="0"/>
          </a:p>
        </p:txBody>
      </p:sp>
    </p:spTree>
    <p:custDataLst>
      <p:tags r:id="rId1"/>
    </p:custDataLst>
    <p:extLst>
      <p:ext uri="{BB962C8B-B14F-4D97-AF65-F5344CB8AC3E}">
        <p14:creationId xmlns:p14="http://schemas.microsoft.com/office/powerpoint/2010/main" val="680110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9</a:t>
            </a:r>
          </a:p>
        </p:txBody>
      </p:sp>
      <p:sp>
        <p:nvSpPr>
          <p:cNvPr id="3" name="Content Placeholder 2">
            <a:extLst>
              <a:ext uri="{FF2B5EF4-FFF2-40B4-BE49-F238E27FC236}">
                <a16:creationId xmlns:a16="http://schemas.microsoft.com/office/drawing/2014/main" id="{77849430-5D64-4FD9-AD53-DA55BF62CC4B}"/>
              </a:ext>
            </a:extLst>
          </p:cNvPr>
          <p:cNvSpPr>
            <a:spLocks noGrp="1"/>
          </p:cNvSpPr>
          <p:nvPr>
            <p:ph idx="1"/>
          </p:nvPr>
        </p:nvSpPr>
        <p:spPr/>
        <p:txBody>
          <a:bodyPr/>
          <a:lstStyle/>
          <a:p>
            <a:endParaRPr lang="en-US" dirty="0"/>
          </a:p>
          <a:p>
            <a:pPr marL="0" indent="0">
              <a:buNone/>
            </a:pPr>
            <a:r>
              <a:rPr lang="en-US" dirty="0"/>
              <a:t>if (</a:t>
            </a:r>
            <a:r>
              <a:rPr lang="en-US" dirty="0" err="1"/>
              <a:t>len</a:t>
            </a:r>
            <a:r>
              <a:rPr lang="en-US" dirty="0"/>
              <a:t> &gt; 0 &amp;&amp; </a:t>
            </a:r>
            <a:r>
              <a:rPr lang="en-US" dirty="0" err="1"/>
              <a:t>len</a:t>
            </a:r>
            <a:r>
              <a:rPr lang="en-US" dirty="0"/>
              <a:t> &lt;= </a:t>
            </a:r>
            <a:r>
              <a:rPr lang="en-US" dirty="0" err="1"/>
              <a:t>sizeof</a:t>
            </a:r>
            <a:r>
              <a:rPr lang="en-US" dirty="0"/>
              <a:t>(</a:t>
            </a:r>
            <a:r>
              <a:rPr lang="en-US" dirty="0" err="1"/>
              <a:t>dst</a:t>
            </a:r>
            <a:r>
              <a:rPr lang="en-US" dirty="0"/>
              <a:t>)); </a:t>
            </a:r>
          </a:p>
          <a:p>
            <a:pPr marL="0" indent="0">
              <a:buNone/>
            </a:pPr>
            <a:r>
              <a:rPr lang="en-US" dirty="0" err="1"/>
              <a:t>memcpy</a:t>
            </a:r>
            <a:r>
              <a:rPr lang="en-US" dirty="0"/>
              <a:t>(</a:t>
            </a:r>
            <a:r>
              <a:rPr lang="en-US" dirty="0" err="1"/>
              <a:t>dst</a:t>
            </a:r>
            <a:r>
              <a:rPr lang="en-US" dirty="0"/>
              <a:t>, </a:t>
            </a:r>
            <a:r>
              <a:rPr lang="en-US" dirty="0" err="1"/>
              <a:t>src</a:t>
            </a:r>
            <a:r>
              <a:rPr lang="en-US" dirty="0"/>
              <a:t>, </a:t>
            </a:r>
            <a:r>
              <a:rPr lang="en-US" dirty="0" err="1"/>
              <a:t>len</a:t>
            </a:r>
            <a:r>
              <a:rPr lang="en-US" dirty="0"/>
              <a:t>); </a:t>
            </a:r>
          </a:p>
          <a:p>
            <a:endParaRPr lang="en-US" dirty="0"/>
          </a:p>
        </p:txBody>
      </p:sp>
    </p:spTree>
    <p:custDataLst>
      <p:tags r:id="rId1"/>
    </p:custDataLst>
    <p:extLst>
      <p:ext uri="{BB962C8B-B14F-4D97-AF65-F5344CB8AC3E}">
        <p14:creationId xmlns:p14="http://schemas.microsoft.com/office/powerpoint/2010/main" val="1716330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Topics:</a:t>
            </a:r>
          </a:p>
          <a:p>
            <a:pPr lvl="1"/>
            <a:r>
              <a:rPr lang="en-US" sz="2800" dirty="0"/>
              <a:t>Secure software design principles.</a:t>
            </a:r>
            <a:r>
              <a:rPr lang="en-US" dirty="0"/>
              <a:t> </a:t>
            </a:r>
          </a:p>
          <a:p>
            <a:pPr lvl="1"/>
            <a:r>
              <a:rPr lang="en-US" sz="2800" dirty="0"/>
              <a:t>Unsafe and safe utility functions in C programming language.</a:t>
            </a:r>
          </a:p>
          <a:p>
            <a:pPr lvl="1"/>
            <a:r>
              <a:rPr lang="en-US" sz="2800" dirty="0"/>
              <a:t>Intentional and non-intentional problems caused by programmers. </a:t>
            </a:r>
            <a:endParaRPr lang="en-US" sz="2000" dirty="0"/>
          </a:p>
          <a:p>
            <a:pPr lvl="1"/>
            <a:endParaRPr lang="en-US" sz="2000" dirty="0"/>
          </a:p>
          <a:p>
            <a:endParaRPr lang="en-US" dirty="0"/>
          </a:p>
          <a:p>
            <a:endParaRPr lang="en-US" dirty="0"/>
          </a:p>
        </p:txBody>
      </p:sp>
    </p:spTree>
    <p:custDataLst>
      <p:tags r:id="rId1"/>
    </p:custDataLst>
    <p:extLst>
      <p:ext uri="{BB962C8B-B14F-4D97-AF65-F5344CB8AC3E}">
        <p14:creationId xmlns:p14="http://schemas.microsoft.com/office/powerpoint/2010/main" val="1620598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92F630B-24C8-4726-85FB-CF06F2B12F86}"/>
              </a:ext>
            </a:extLst>
          </p:cNvPr>
          <p:cNvSpPr>
            <a:spLocks noGrp="1"/>
          </p:cNvSpPr>
          <p:nvPr>
            <p:ph type="title"/>
          </p:nvPr>
        </p:nvSpPr>
        <p:spPr/>
        <p:txBody>
          <a:bodyPr anchor="t"/>
          <a:lstStyle>
            <a:lvl1pPr algn="ctr">
              <a:defRPr sz="1800"/>
            </a:lvl1pPr>
          </a:lstStyle>
          <a:p>
            <a:br>
              <a:rPr lang="en-US" dirty="0">
                <a:solidFill>
                  <a:srgbClr val="FF00FF"/>
                </a:solidFill>
              </a:rPr>
            </a:br>
            <a:r>
              <a:rPr lang="en-US" dirty="0"/>
              <a:t>Please attribute Dr. Jim Alves-Foss and Dr. Jia Song, University of Idaho</a:t>
            </a:r>
            <a:br>
              <a:rPr lang="en-US" dirty="0">
                <a:solidFill>
                  <a:srgbClr val="FF00FF"/>
                </a:solidFill>
              </a:rPr>
            </a:br>
            <a:br>
              <a:rPr lang="en-US" dirty="0">
                <a:solidFill>
                  <a:srgbClr val="FF00FF"/>
                </a:solidFill>
              </a:rPr>
            </a:br>
            <a:br>
              <a:rPr lang="en-US" dirty="0">
                <a:solidFill>
                  <a:srgbClr val="FF00FF"/>
                </a:solidFill>
              </a:rPr>
            </a:br>
            <a:br>
              <a:rPr lang="en-US" dirty="0">
                <a:solidFill>
                  <a:srgbClr val="FF00FF"/>
                </a:solidFill>
              </a:rPr>
            </a:br>
            <a:br>
              <a:rPr lang="en-US" dirty="0">
                <a:solidFill>
                  <a:srgbClr val="FF00FF"/>
                </a:solidFill>
              </a:rPr>
            </a:br>
            <a:br>
              <a:rPr lang="en-US" dirty="0">
                <a:solidFill>
                  <a:srgbClr val="FF00FF"/>
                </a:solidFill>
              </a:rPr>
            </a:br>
            <a:br>
              <a:rPr lang="en-US" dirty="0">
                <a:solidFill>
                  <a:srgbClr val="FF00FF"/>
                </a:solidFill>
              </a:rPr>
            </a:br>
            <a:br>
              <a:rPr lang="en-US" dirty="0">
                <a:solidFill>
                  <a:srgbClr val="FF00FF"/>
                </a:solidFill>
              </a:rPr>
            </a:br>
            <a:br>
              <a:rPr lang="en-US" dirty="0">
                <a:solidFill>
                  <a:srgbClr val="FF00FF"/>
                </a:solidFill>
              </a:rPr>
            </a:br>
            <a:r>
              <a:rPr lang="en-US" dirty="0"/>
              <a:t>Except where otherwise noted, this work is licensed under https://creativecommons.org/licenses/by-nc-sa/4.0/</a:t>
            </a:r>
            <a:br>
              <a:rPr lang="en-US" dirty="0">
                <a:solidFill>
                  <a:srgbClr val="FF00FF"/>
                </a:solidFill>
              </a:rPr>
            </a:br>
            <a:br>
              <a:rPr lang="en-US" dirty="0">
                <a:solidFill>
                  <a:srgbClr val="FF00FF"/>
                </a:solidFill>
              </a:rPr>
            </a:br>
            <a:r>
              <a:rPr lang="en-US" dirty="0"/>
              <a:t>Not withstanding the non-commercial license terms, non-profit educational institutions are granted a non-exclusive license to adapt and use this material, with attribution.</a:t>
            </a:r>
            <a:br>
              <a:rPr lang="en-US" dirty="0">
                <a:solidFill>
                  <a:srgbClr val="FF00FF"/>
                </a:solidFill>
              </a:rPr>
            </a:br>
            <a:br>
              <a:rPr lang="en-US" dirty="0">
                <a:solidFill>
                  <a:srgbClr val="FF00FF"/>
                </a:solidFill>
              </a:rPr>
            </a:br>
            <a:r>
              <a:rPr lang="en-US" dirty="0"/>
              <a:t>Creative Commons and the double C in a circle are registered trademarks of Creative commons in the United States and other countries. Third party marks and brands are the property of their respective holders.</a:t>
            </a:r>
            <a:br>
              <a:rPr lang="en-US" dirty="0">
                <a:solidFill>
                  <a:srgbClr val="FF00FF"/>
                </a:solidFill>
              </a:rPr>
            </a:br>
            <a:endParaRPr lang="en-US" dirty="0">
              <a:solidFill>
                <a:srgbClr val="FF00FF"/>
              </a:solidFill>
            </a:endParaRPr>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Software security and secure design principles </a:t>
            </a:r>
          </a:p>
        </p:txBody>
      </p:sp>
      <p:sp>
        <p:nvSpPr>
          <p:cNvPr id="3" name="Content Placeholder 2"/>
          <p:cNvSpPr>
            <a:spLocks noGrp="1"/>
          </p:cNvSpPr>
          <p:nvPr>
            <p:ph idx="1"/>
          </p:nvPr>
        </p:nvSpPr>
        <p:spPr>
          <a:xfrm>
            <a:off x="439015" y="1404894"/>
            <a:ext cx="8265969" cy="4799100"/>
          </a:xfrm>
        </p:spPr>
        <p:txBody>
          <a:bodyPr/>
          <a:lstStyle/>
          <a:p>
            <a:r>
              <a:rPr lang="en-US" dirty="0"/>
              <a:t>Topics:</a:t>
            </a:r>
          </a:p>
          <a:p>
            <a:pPr lvl="1"/>
            <a:r>
              <a:rPr lang="en-US" dirty="0"/>
              <a:t>Secure software design principles.</a:t>
            </a:r>
            <a:r>
              <a:rPr lang="en-US" sz="2000" dirty="0"/>
              <a:t> </a:t>
            </a:r>
          </a:p>
          <a:p>
            <a:pPr lvl="1"/>
            <a:r>
              <a:rPr lang="en-US" dirty="0"/>
              <a:t>Intentional and non-intentional problems caused by programmers. </a:t>
            </a:r>
            <a:endParaRPr lang="en-US" sz="2000" dirty="0"/>
          </a:p>
          <a:p>
            <a:pPr lvl="1"/>
            <a:r>
              <a:rPr lang="en-US" dirty="0"/>
              <a:t>Unsafe and safe utility functions in C programming language.</a:t>
            </a:r>
            <a:endParaRPr lang="en-US" sz="2000" dirty="0"/>
          </a:p>
          <a:p>
            <a:r>
              <a:rPr lang="en-US" dirty="0"/>
              <a:t>Learning Outcomes:</a:t>
            </a:r>
          </a:p>
          <a:p>
            <a:pPr marL="342900" lvl="1" indent="0">
              <a:buNone/>
            </a:pPr>
            <a:r>
              <a:rPr lang="en-US" dirty="0"/>
              <a:t>Upon completion of this lesson:</a:t>
            </a:r>
          </a:p>
          <a:p>
            <a:pPr lvl="1"/>
            <a:r>
              <a:rPr lang="en-US" dirty="0"/>
              <a:t>Students will be able to understand some bad coding habits which could lead problem codes. </a:t>
            </a:r>
            <a:endParaRPr lang="en-US" sz="2000" dirty="0"/>
          </a:p>
          <a:p>
            <a:pPr lvl="1"/>
            <a:r>
              <a:rPr lang="en-US" dirty="0"/>
              <a:t>Students will be able to understand the secure software design principles.</a:t>
            </a:r>
            <a:endParaRPr lang="en-US" sz="2000" dirty="0"/>
          </a:p>
          <a:p>
            <a:pPr lvl="1"/>
            <a:r>
              <a:rPr lang="en-US" dirty="0"/>
              <a:t>Students will be able to identify the unsafe utility functions and the safer versions of them in C programming language.</a:t>
            </a:r>
          </a:p>
        </p:txBody>
      </p:sp>
    </p:spTree>
    <p:custDataLst>
      <p:tags r:id="rId1"/>
    </p:custDataLst>
    <p:extLst>
      <p:ext uri="{BB962C8B-B14F-4D97-AF65-F5344CB8AC3E}">
        <p14:creationId xmlns:p14="http://schemas.microsoft.com/office/powerpoint/2010/main" val="214010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design principles</a:t>
            </a:r>
          </a:p>
        </p:txBody>
      </p:sp>
      <p:sp>
        <p:nvSpPr>
          <p:cNvPr id="3" name="Content Placeholder 2"/>
          <p:cNvSpPr>
            <a:spLocks noGrp="1"/>
          </p:cNvSpPr>
          <p:nvPr>
            <p:ph idx="1"/>
          </p:nvPr>
        </p:nvSpPr>
        <p:spPr/>
        <p:txBody>
          <a:bodyPr/>
          <a:lstStyle/>
          <a:p>
            <a:r>
              <a:rPr lang="en-US" dirty="0"/>
              <a:t>Based on </a:t>
            </a:r>
            <a:r>
              <a:rPr lang="en-US" dirty="0" err="1"/>
              <a:t>Saltzer</a:t>
            </a:r>
            <a:r>
              <a:rPr lang="en-US" dirty="0"/>
              <a:t> and Schroeder 1975, the security design principles include:</a:t>
            </a:r>
          </a:p>
          <a:p>
            <a:pPr lvl="1"/>
            <a:r>
              <a:rPr lang="en-US" sz="2800" dirty="0"/>
              <a:t>Least privilege </a:t>
            </a:r>
          </a:p>
          <a:p>
            <a:pPr lvl="1"/>
            <a:r>
              <a:rPr lang="en-US" sz="2800" dirty="0"/>
              <a:t>Economy of mechanism </a:t>
            </a:r>
          </a:p>
          <a:p>
            <a:pPr lvl="1"/>
            <a:r>
              <a:rPr lang="en-US" sz="2800" dirty="0"/>
              <a:t>Complete mediation </a:t>
            </a:r>
          </a:p>
          <a:p>
            <a:pPr lvl="1"/>
            <a:r>
              <a:rPr lang="en-US" sz="2800" dirty="0"/>
              <a:t>Open design </a:t>
            </a:r>
          </a:p>
          <a:p>
            <a:pPr lvl="1"/>
            <a:r>
              <a:rPr lang="en-US" sz="2800" dirty="0"/>
              <a:t>Separation of privilege </a:t>
            </a:r>
          </a:p>
          <a:p>
            <a:pPr lvl="1"/>
            <a:r>
              <a:rPr lang="en-US" sz="2800" dirty="0"/>
              <a:t>Least common mechanism </a:t>
            </a:r>
          </a:p>
          <a:p>
            <a:pPr lvl="1"/>
            <a:r>
              <a:rPr lang="en-US" sz="2800" dirty="0"/>
              <a:t>Psychological acceptability </a:t>
            </a:r>
          </a:p>
          <a:p>
            <a:pPr lvl="1"/>
            <a:r>
              <a:rPr lang="en-US" sz="2800" dirty="0"/>
              <a:t>Fail-safe defaults</a:t>
            </a:r>
          </a:p>
        </p:txBody>
      </p:sp>
    </p:spTree>
    <p:custDataLst>
      <p:tags r:id="rId1"/>
    </p:custDataLst>
    <p:extLst>
      <p:ext uri="{BB962C8B-B14F-4D97-AF65-F5344CB8AC3E}">
        <p14:creationId xmlns:p14="http://schemas.microsoft.com/office/powerpoint/2010/main" val="245998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Least Privilege</a:t>
            </a:r>
          </a:p>
        </p:txBody>
      </p:sp>
      <p:sp>
        <p:nvSpPr>
          <p:cNvPr id="3" name="Content Placeholder 2"/>
          <p:cNvSpPr>
            <a:spLocks noGrp="1"/>
          </p:cNvSpPr>
          <p:nvPr>
            <p:ph idx="1"/>
          </p:nvPr>
        </p:nvSpPr>
        <p:spPr/>
        <p:txBody>
          <a:bodyPr/>
          <a:lstStyle/>
          <a:p>
            <a:r>
              <a:rPr lang="en-US" dirty="0"/>
              <a:t>Should only have the rights necessary to complete your task. </a:t>
            </a:r>
          </a:p>
          <a:p>
            <a:r>
              <a:rPr lang="en-US" dirty="0"/>
              <a:t>Default should be no access</a:t>
            </a:r>
          </a:p>
          <a:p>
            <a:r>
              <a:rPr lang="en-US" dirty="0"/>
              <a:t>If access needed temporarily, then it should be changed to deny of access right after use</a:t>
            </a:r>
          </a:p>
        </p:txBody>
      </p:sp>
    </p:spTree>
    <p:custDataLst>
      <p:tags r:id="rId1"/>
    </p:custDataLst>
    <p:extLst>
      <p:ext uri="{BB962C8B-B14F-4D97-AF65-F5344CB8AC3E}">
        <p14:creationId xmlns:p14="http://schemas.microsoft.com/office/powerpoint/2010/main" val="122180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Economy of mechanism</a:t>
            </a:r>
          </a:p>
        </p:txBody>
      </p:sp>
      <p:sp>
        <p:nvSpPr>
          <p:cNvPr id="3" name="Content Placeholder 2"/>
          <p:cNvSpPr>
            <a:spLocks noGrp="1"/>
          </p:cNvSpPr>
          <p:nvPr>
            <p:ph idx="1"/>
          </p:nvPr>
        </p:nvSpPr>
        <p:spPr/>
        <p:txBody>
          <a:bodyPr/>
          <a:lstStyle/>
          <a:p>
            <a:r>
              <a:rPr lang="en-US" dirty="0"/>
              <a:t>Sufficiently small and simple as to be verified and implemented.</a:t>
            </a:r>
          </a:p>
          <a:p>
            <a:r>
              <a:rPr lang="en-US" dirty="0"/>
              <a:t>If the mechanism is simple, then it is less possible to go wrong.</a:t>
            </a:r>
          </a:p>
          <a:p>
            <a:r>
              <a:rPr lang="en-US" dirty="0"/>
              <a:t>When error occurs, it is easier to figure out what caused the error and how to fix it. </a:t>
            </a:r>
          </a:p>
        </p:txBody>
      </p:sp>
    </p:spTree>
    <p:custDataLst>
      <p:tags r:id="rId1"/>
    </p:custDataLst>
    <p:extLst>
      <p:ext uri="{BB962C8B-B14F-4D97-AF65-F5344CB8AC3E}">
        <p14:creationId xmlns:p14="http://schemas.microsoft.com/office/powerpoint/2010/main" val="565029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mediation</a:t>
            </a:r>
          </a:p>
        </p:txBody>
      </p:sp>
      <p:sp>
        <p:nvSpPr>
          <p:cNvPr id="3" name="Content Placeholder 2"/>
          <p:cNvSpPr>
            <a:spLocks noGrp="1"/>
          </p:cNvSpPr>
          <p:nvPr>
            <p:ph idx="1"/>
          </p:nvPr>
        </p:nvSpPr>
        <p:spPr/>
        <p:txBody>
          <a:bodyPr/>
          <a:lstStyle/>
          <a:p>
            <a:r>
              <a:rPr lang="en-US" dirty="0"/>
              <a:t>Every access to every object must be checked before allow the access.</a:t>
            </a:r>
          </a:p>
          <a:p>
            <a:r>
              <a:rPr lang="en-US" dirty="0"/>
              <a:t>The check should be efficient, not taking too many complex steps, or using too much system resources.</a:t>
            </a:r>
          </a:p>
        </p:txBody>
      </p:sp>
    </p:spTree>
    <p:custDataLst>
      <p:tags r:id="rId1"/>
    </p:custDataLst>
    <p:extLst>
      <p:ext uri="{BB962C8B-B14F-4D97-AF65-F5344CB8AC3E}">
        <p14:creationId xmlns:p14="http://schemas.microsoft.com/office/powerpoint/2010/main" val="572755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design</a:t>
            </a:r>
          </a:p>
        </p:txBody>
      </p:sp>
      <p:sp>
        <p:nvSpPr>
          <p:cNvPr id="3" name="Content Placeholder 2"/>
          <p:cNvSpPr>
            <a:spLocks noGrp="1"/>
          </p:cNvSpPr>
          <p:nvPr>
            <p:ph idx="1"/>
          </p:nvPr>
        </p:nvSpPr>
        <p:spPr/>
        <p:txBody>
          <a:bodyPr/>
          <a:lstStyle/>
          <a:p>
            <a:r>
              <a:rPr lang="en-US" dirty="0"/>
              <a:t>The design should not depend on secrecy.</a:t>
            </a:r>
          </a:p>
          <a:p>
            <a:endParaRPr lang="en-US" dirty="0"/>
          </a:p>
          <a:p>
            <a:r>
              <a:rPr lang="en-US" dirty="0"/>
              <a:t>The design should be open for scrutiny by the community.</a:t>
            </a:r>
          </a:p>
        </p:txBody>
      </p:sp>
    </p:spTree>
    <p:custDataLst>
      <p:tags r:id="rId1"/>
    </p:custDataLst>
    <p:extLst>
      <p:ext uri="{BB962C8B-B14F-4D97-AF65-F5344CB8AC3E}">
        <p14:creationId xmlns:p14="http://schemas.microsoft.com/office/powerpoint/2010/main" val="1697512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Separation of privilege</a:t>
            </a:r>
          </a:p>
        </p:txBody>
      </p:sp>
      <p:sp>
        <p:nvSpPr>
          <p:cNvPr id="3" name="Content Placeholder 2"/>
          <p:cNvSpPr>
            <a:spLocks noGrp="1"/>
          </p:cNvSpPr>
          <p:nvPr>
            <p:ph idx="1"/>
          </p:nvPr>
        </p:nvSpPr>
        <p:spPr/>
        <p:txBody>
          <a:bodyPr/>
          <a:lstStyle/>
          <a:p>
            <a:r>
              <a:rPr lang="en-US" dirty="0"/>
              <a:t>Access to objects should depend on more than one condition.</a:t>
            </a:r>
          </a:p>
          <a:p>
            <a:r>
              <a:rPr lang="en-US" dirty="0"/>
              <a:t>Multifactor authentication</a:t>
            </a:r>
          </a:p>
          <a:p>
            <a:r>
              <a:rPr lang="en-US" dirty="0"/>
              <a:t>Separation of duty</a:t>
            </a:r>
          </a:p>
          <a:p>
            <a:r>
              <a:rPr lang="en-US" dirty="0"/>
              <a:t>Two person rule</a:t>
            </a:r>
          </a:p>
        </p:txBody>
      </p:sp>
    </p:spTree>
    <p:custDataLst>
      <p:tags r:id="rId1"/>
    </p:custDataLst>
    <p:extLst>
      <p:ext uri="{BB962C8B-B14F-4D97-AF65-F5344CB8AC3E}">
        <p14:creationId xmlns:p14="http://schemas.microsoft.com/office/powerpoint/2010/main" val="20075030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META_COURSE_ID" val="48v5BWPvwPx_course_id"/>
  <p:tag name="ARTICULATE_META_NAME" val="jimaf"/>
  <p:tag name="ARTICULATE_META_NAME_SET" val="True"/>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 name="ARTICULATE_SLIDE_COUNT" val="2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ee58492c-7408-4409-b5d7-fc69e46ae5b4"/>
  <p:tag name="ARTICULATE_SLIDE_PAUSE" val="1"/>
  <p:tag name="ARTICULATE_HIDE_SLIDE" val="0"/>
  <p:tag name="ARTICULATE_PLAYER_CONTROL_PREVIOUS" val="True"/>
  <p:tag name="ARTICULATE_PLAYER_CONTROL_NEXT" val="True"/>
  <p:tag name="ARTICULATE_USED_LAYOUT" val="9"/>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5865</TotalTime>
  <Words>1088</Words>
  <Application>Microsoft Office PowerPoint</Application>
  <PresentationFormat>On-screen Show (4:3)</PresentationFormat>
  <Paragraphs>172</Paragraphs>
  <Slides>26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PP_C5Modules_CC_License_standard</vt:lpstr>
      <vt:lpstr>Model 3 Introduction to Software Security</vt:lpstr>
      <vt:lpstr>Module 3: Introduction to Software Security</vt:lpstr>
      <vt:lpstr>Lesson 3: Software security and secure design principles </vt:lpstr>
      <vt:lpstr>Security design principles</vt:lpstr>
      <vt:lpstr>Least Privilege</vt:lpstr>
      <vt:lpstr>Economy of mechanism</vt:lpstr>
      <vt:lpstr>Complete mediation</vt:lpstr>
      <vt:lpstr>Open design</vt:lpstr>
      <vt:lpstr>Separation of privilege</vt:lpstr>
      <vt:lpstr>Least common mechanism</vt:lpstr>
      <vt:lpstr>Psychological acceptability</vt:lpstr>
      <vt:lpstr>Fail-safe defaults</vt:lpstr>
      <vt:lpstr>Unsafe and safe utility functions</vt:lpstr>
      <vt:lpstr>Unsafe utility program</vt:lpstr>
      <vt:lpstr>Active Learning Activity: </vt:lpstr>
      <vt:lpstr>Example 1</vt:lpstr>
      <vt:lpstr>Example 2</vt:lpstr>
      <vt:lpstr>Example 3</vt:lpstr>
      <vt:lpstr>Example 4</vt:lpstr>
      <vt:lpstr>Example 5</vt:lpstr>
      <vt:lpstr>Example 6</vt:lpstr>
      <vt:lpstr>Example 7</vt:lpstr>
      <vt:lpstr>Example 8</vt:lpstr>
      <vt:lpstr>Example 9</vt:lpstr>
      <vt:lpstr>Summary</vt:lpstr>
      <vt:lpstr> Please attribute Dr. Jim Alves-Foss and Dr. Jia Song, University of Idaho         Except where otherwise noted, this work is licensed under https://creativecommons.org/licenses/by-nc-sa/4.0/  Not withstanding the non-commercial license terms, non-profit educational institutions are granted a non-exclusive license to adapt and use this material, with attribution.  Creative Commons and the double C in a circle are registered trademarks of Creative commons in the United States and other countries. Third party marks and brands are the property of their respective holders. </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James Alves-Foss</cp:lastModifiedBy>
  <cp:revision>284</cp:revision>
  <cp:lastPrinted>2016-07-18T16:40:10Z</cp:lastPrinted>
  <dcterms:created xsi:type="dcterms:W3CDTF">2016-07-03T20:12:42Z</dcterms:created>
  <dcterms:modified xsi:type="dcterms:W3CDTF">2018-04-01T20:50:41Z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