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340" r:id="rId2"/>
    <p:sldId id="363" r:id="rId3"/>
    <p:sldId id="364" r:id="rId4"/>
    <p:sldId id="368" r:id="rId5"/>
    <p:sldId id="370" r:id="rId6"/>
    <p:sldId id="404" r:id="rId7"/>
    <p:sldId id="405" r:id="rId8"/>
    <p:sldId id="367" r:id="rId9"/>
    <p:sldId id="372" r:id="rId10"/>
    <p:sldId id="371" r:id="rId11"/>
    <p:sldId id="373" r:id="rId12"/>
    <p:sldId id="374" r:id="rId13"/>
    <p:sldId id="406" r:id="rId14"/>
    <p:sldId id="375" r:id="rId15"/>
    <p:sldId id="377" r:id="rId16"/>
    <p:sldId id="378" r:id="rId17"/>
    <p:sldId id="379" r:id="rId18"/>
    <p:sldId id="380" r:id="rId19"/>
    <p:sldId id="383" r:id="rId20"/>
    <p:sldId id="386" r:id="rId21"/>
    <p:sldId id="387" r:id="rId22"/>
    <p:sldId id="388" r:id="rId23"/>
    <p:sldId id="390" r:id="rId24"/>
    <p:sldId id="382" r:id="rId25"/>
    <p:sldId id="407" r:id="rId26"/>
    <p:sldId id="333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81997" autoAdjust="0"/>
  </p:normalViewPr>
  <p:slideViewPr>
    <p:cSldViewPr snapToGrid="0" snapToObjects="1">
      <p:cViewPr varScale="1">
        <p:scale>
          <a:sx n="73" d="100"/>
          <a:sy n="73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af@uidaho.edu" userId="S::jimaf@uidaho.edu::0ad79d20-0c0e-4450-b16f-ea034fd808f3" providerId="AD" clId="Web-{4253AC58-7465-4034-B20D-59F81EE9BA1A}"/>
    <pc:docChg chg="modSld">
      <pc:chgData name="jimaf@uidaho.edu" userId="S::jimaf@uidaho.edu::0ad79d20-0c0e-4450-b16f-ea034fd808f3" providerId="AD" clId="Web-{4253AC58-7465-4034-B20D-59F81EE9BA1A}" dt="2018-03-31T06:41:38.592" v="16"/>
      <pc:docMkLst>
        <pc:docMk/>
      </pc:docMkLst>
      <pc:sldChg chg="modSp">
        <pc:chgData name="jimaf@uidaho.edu" userId="S::jimaf@uidaho.edu::0ad79d20-0c0e-4450-b16f-ea034fd808f3" providerId="AD" clId="Web-{4253AC58-7465-4034-B20D-59F81EE9BA1A}" dt="2018-03-31T06:41:38.592" v="16"/>
        <pc:sldMkLst>
          <pc:docMk/>
          <pc:sldMk cId="389356536" sldId="363"/>
        </pc:sldMkLst>
        <pc:spChg chg="mod">
          <ac:chgData name="jimaf@uidaho.edu" userId="S::jimaf@uidaho.edu::0ad79d20-0c0e-4450-b16f-ea034fd808f3" providerId="AD" clId="Web-{4253AC58-7465-4034-B20D-59F81EE9BA1A}" dt="2018-03-31T06:41:38.592" v="16"/>
          <ac:spMkLst>
            <pc:docMk/>
            <pc:sldMk cId="389356536" sldId="36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6D5F-C5EC-B742-B624-5556E46959A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B4E3-F3D9-9149-BE47-DDF5A475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7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8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3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775" y="3921386"/>
            <a:ext cx="4611655" cy="803564"/>
          </a:xfrm>
        </p:spPr>
        <p:txBody>
          <a:bodyPr/>
          <a:lstStyle/>
          <a:p>
            <a:r>
              <a:rPr lang="en-US"/>
              <a:t>Model 4</a:t>
            </a:r>
            <a:br>
              <a:rPr lang="en-US"/>
            </a:br>
            <a:r>
              <a:rPr lang="en-US"/>
              <a:t>Introduction to Operating System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29775" y="4724950"/>
            <a:ext cx="5073352" cy="280257"/>
          </a:xfrm>
        </p:spPr>
        <p:txBody>
          <a:bodyPr/>
          <a:lstStyle/>
          <a:p>
            <a:endParaRPr lang="en-US"/>
          </a:p>
          <a:p>
            <a:r>
              <a:rPr lang="en-US" dirty="0"/>
              <a:t>Lesson 1: Security functions in 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authentication.</a:t>
            </a:r>
          </a:p>
          <a:p>
            <a:r>
              <a:rPr lang="en-US" dirty="0"/>
              <a:t>Memory protection.</a:t>
            </a:r>
          </a:p>
          <a:p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en-US" dirty="0"/>
              <a:t>.</a:t>
            </a:r>
          </a:p>
          <a:p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ccess control to </a:t>
            </a:r>
            <a:r>
              <a:rPr lang="en-US" altLang="zh-CN" dirty="0"/>
              <a:t>objects,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en-US" dirty="0"/>
              <a:t>.</a:t>
            </a:r>
          </a:p>
          <a:p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29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8252114" cy="4799100"/>
          </a:xfrm>
        </p:spPr>
        <p:txBody>
          <a:bodyPr/>
          <a:lstStyle/>
          <a:p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control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mode.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Audit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Separation</a:t>
            </a:r>
          </a:p>
          <a:p>
            <a:pPr lvl="1"/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</a:p>
          <a:p>
            <a:r>
              <a:rPr lang="en-US" altLang="zh-CN" sz="2400" dirty="0"/>
              <a:t>Virtualization</a:t>
            </a:r>
          </a:p>
          <a:p>
            <a:pPr lvl="1"/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r>
              <a:rPr lang="en-US" altLang="zh-CN" sz="2400" dirty="0"/>
              <a:t>Hardware</a:t>
            </a:r>
            <a:r>
              <a:rPr lang="zh-CN" altLang="en-US" sz="2400" dirty="0"/>
              <a:t> </a:t>
            </a:r>
            <a:r>
              <a:rPr lang="en-US" altLang="zh-CN" sz="2400" dirty="0"/>
              <a:t>protection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</a:p>
          <a:p>
            <a:pPr lvl="1"/>
            <a:r>
              <a:rPr lang="en-US" altLang="zh-CN" dirty="0"/>
              <a:t>Segmentation,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6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virtualization, the OS presents each user with just the resources that user </a:t>
            </a:r>
            <a:r>
              <a:rPr lang="en-US" altLang="zh-CN" dirty="0"/>
              <a:t>needs.</a:t>
            </a:r>
            <a:endParaRPr lang="en-US" dirty="0"/>
          </a:p>
          <a:p>
            <a:r>
              <a:rPr lang="en-US" dirty="0"/>
              <a:t>The user has access to a virtual machine (VM), which contains those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dirty="0"/>
              <a:t>resources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Virtual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(VM)</a:t>
            </a:r>
            <a:r>
              <a:rPr lang="zh-CN" altLang="en-US" sz="2800" dirty="0"/>
              <a:t> </a:t>
            </a:r>
            <a:r>
              <a:rPr lang="en-US" altLang="zh-CN" sz="2800" dirty="0"/>
              <a:t>-</a:t>
            </a:r>
            <a:r>
              <a:rPr lang="zh-CN" altLang="en-US" sz="2800" dirty="0"/>
              <a:t> </a:t>
            </a:r>
            <a:r>
              <a:rPr lang="en-US" sz="2800" dirty="0"/>
              <a:t>Software that allows a single host to run one or more guest operating systems. </a:t>
            </a:r>
          </a:p>
          <a:p>
            <a:r>
              <a:rPr lang="en-US" dirty="0"/>
              <a:t>A hypervisor, or VM monitor, is the software that implements a VM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9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Concerns: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unauthorized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monitor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hypervisor?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8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en-US" dirty="0"/>
              <a:t> </a:t>
            </a:r>
          </a:p>
          <a:p>
            <a:pPr marL="685800" lvl="2" indent="0">
              <a:buNone/>
            </a:pPr>
            <a:r>
              <a:rPr lang="en-US" dirty="0"/>
              <a:t>• Use different physical resources for different users </a:t>
            </a:r>
          </a:p>
          <a:p>
            <a:pPr marL="685800" lvl="2" indent="0">
              <a:buNone/>
            </a:pPr>
            <a:r>
              <a:rPr lang="en-US" dirty="0"/>
              <a:t>• Easy to implement, but expensive </a:t>
            </a:r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Execute different users’ programs at different times </a:t>
            </a:r>
          </a:p>
          <a:p>
            <a:pPr marL="685800" lvl="2" indent="0">
              <a:buNone/>
            </a:pPr>
            <a:r>
              <a:rPr lang="en-US" dirty="0"/>
              <a:t>• E</a:t>
            </a:r>
            <a:r>
              <a:rPr lang="en-US" altLang="zh-CN" dirty="0"/>
              <a:t>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implement,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consuming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cryptography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Encrypt 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decryption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3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Protection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Preventing one process from affecting the memory of other processes</a:t>
            </a:r>
          </a:p>
          <a:p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mechanisms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common.</a:t>
            </a:r>
          </a:p>
          <a:p>
            <a:pPr lvl="2"/>
            <a:r>
              <a:rPr lang="en-US" altLang="x-none" sz="2000" dirty="0"/>
              <a:t>fence</a:t>
            </a:r>
          </a:p>
          <a:p>
            <a:pPr lvl="2"/>
            <a:r>
              <a:rPr lang="en-US" altLang="zh-CN" sz="2000" dirty="0"/>
              <a:t>fence</a:t>
            </a:r>
            <a:r>
              <a:rPr lang="zh-CN" altLang="en-US" sz="2000" dirty="0"/>
              <a:t> </a:t>
            </a:r>
            <a:r>
              <a:rPr lang="en-US" altLang="zh-CN" sz="2000" dirty="0"/>
              <a:t>register</a:t>
            </a:r>
            <a:endParaRPr lang="en-US" altLang="x-none" sz="2000" dirty="0"/>
          </a:p>
          <a:p>
            <a:pPr lvl="2"/>
            <a:r>
              <a:rPr lang="en-US" altLang="x-none" sz="2000" dirty="0"/>
              <a:t>base/bounds registers</a:t>
            </a:r>
          </a:p>
          <a:p>
            <a:pPr lvl="2"/>
            <a:r>
              <a:rPr lang="en-US" altLang="x-none" sz="2000" dirty="0"/>
              <a:t>segmentation </a:t>
            </a:r>
          </a:p>
          <a:p>
            <a:pPr lvl="2"/>
            <a:r>
              <a:rPr lang="en-US" altLang="x-none" sz="2000" dirty="0"/>
              <a:t>paging</a:t>
            </a:r>
          </a:p>
          <a:p>
            <a:pPr lvl="2"/>
            <a:r>
              <a:rPr lang="en-US" altLang="x-none" sz="2000" dirty="0"/>
              <a:t>combined paging with segmentation</a:t>
            </a:r>
          </a:p>
          <a:p>
            <a:pPr lvl="2"/>
            <a:r>
              <a:rPr lang="en-US" altLang="x-none" sz="2000" dirty="0"/>
              <a:t>tagged architecture </a:t>
            </a:r>
          </a:p>
          <a:p>
            <a:pPr lvl="2"/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49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Fence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8650" y="1168688"/>
            <a:ext cx="7886700" cy="4897438"/>
          </a:xfrm>
        </p:spPr>
        <p:txBody>
          <a:bodyPr/>
          <a:lstStyle/>
          <a:p>
            <a:r>
              <a:rPr lang="en-US" dirty="0"/>
              <a:t>Introduced in single-user operating systems </a:t>
            </a:r>
          </a:p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code/data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“fence”,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redefined memory address 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bigger,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fence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5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Fence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37754" y="1404894"/>
            <a:ext cx="7886700" cy="4799100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3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Base/Bounds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279525"/>
            <a:ext cx="8002732" cy="4799100"/>
          </a:xfrm>
        </p:spPr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Protect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r>
              <a:rPr lang="en-US" altLang="zh-CN" dirty="0"/>
              <a:t>Mothed</a:t>
            </a:r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provides a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en-US" dirty="0"/>
              <a:t> for programs </a:t>
            </a:r>
          </a:p>
          <a:p>
            <a:pPr lvl="1"/>
            <a:r>
              <a:rPr lang="en-US" dirty="0"/>
              <a:t>Bounds register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upper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  <a:p>
            <a:pPr lvl="1"/>
            <a:r>
              <a:rPr lang="en-US" dirty="0"/>
              <a:t>All addresses inside a program are offsets from the base address 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dirty="0"/>
              <a:t>Base/bounds register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en-US" dirty="0"/>
              <a:t> must be changed during context 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82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pieces,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</a:p>
          <a:p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ivide</a:t>
            </a:r>
            <a:r>
              <a:rPr lang="en-US" altLang="zh-CN" dirty="0"/>
              <a:t>s</a:t>
            </a:r>
            <a:r>
              <a:rPr lang="en-US" dirty="0"/>
              <a:t> a program into several pieces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segment,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mr-IN" altLang="zh-CN" dirty="0"/>
              <a:t>…</a:t>
            </a:r>
            <a:endParaRPr lang="en-US" dirty="0"/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dirty="0"/>
              <a:t>hav</a:t>
            </a:r>
            <a:r>
              <a:rPr lang="en-US" altLang="zh-CN" dirty="0"/>
              <a:t>e</a:t>
            </a:r>
            <a:r>
              <a:rPr lang="en-US" dirty="0"/>
              <a:t> different access rights </a:t>
            </a:r>
            <a:r>
              <a:rPr lang="en-US" altLang="zh-CN" dirty="0"/>
              <a:t>associated.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pieces.</a:t>
            </a:r>
            <a:endParaRPr lang="en-US" dirty="0"/>
          </a:p>
          <a:p>
            <a:pPr lvl="1"/>
            <a:r>
              <a:rPr lang="en-US" dirty="0"/>
              <a:t>A memory location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&lt;name,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  <a:endParaRPr lang="en-US" dirty="0"/>
          </a:p>
          <a:p>
            <a:pPr lvl="2"/>
            <a:r>
              <a:rPr lang="en-US" dirty="0"/>
              <a:t>Name: name of the segment </a:t>
            </a:r>
          </a:p>
          <a:p>
            <a:pPr lvl="2"/>
            <a:r>
              <a:rPr lang="en-US" dirty="0"/>
              <a:t>Offset: </a:t>
            </a:r>
            <a:r>
              <a:rPr lang="en-US" altLang="zh-CN" dirty="0"/>
              <a:t>offset</a:t>
            </a:r>
            <a:r>
              <a:rPr lang="en-US" dirty="0"/>
              <a:t> within the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0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4: Introduction to Operating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Description: 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intent of this Knowledge Unit is to provide students with an understanding of networking and internet protocols.</a:t>
            </a:r>
            <a:endParaRPr lang="en-US" dirty="0">
              <a:cs typeface="Calibri"/>
            </a:endParaRP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Lesson 1: </a:t>
            </a:r>
            <a:r>
              <a:rPr lang="en-US">
                <a:cs typeface="Calibri"/>
              </a:rPr>
              <a:t>Iworking overview</a:t>
            </a:r>
          </a:p>
          <a:p>
            <a:pPr lvl="1"/>
            <a:r>
              <a:rPr lang="en-US" dirty="0"/>
              <a:t>Lesson 2: Secure OS design principles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  <a:p>
            <a:pPr lvl="1"/>
            <a:r>
              <a:rPr lang="en-US" dirty="0"/>
              <a:t>The OS can place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dirty="0"/>
              <a:t>any segment </a:t>
            </a:r>
            <a:r>
              <a:rPr lang="en-US" altLang="zh-CN" dirty="0"/>
              <a:t>to</a:t>
            </a:r>
            <a:r>
              <a:rPr lang="en-US" dirty="0"/>
              <a:t> any location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  <a:p>
            <a:pPr lvl="1"/>
            <a:r>
              <a:rPr lang="en-US" dirty="0"/>
              <a:t>Two or more users can share access to a segment, with different access rights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0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egment must be maintained, and compared with every address generated 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5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marL="514350" lvl="2">
              <a:spcBef>
                <a:spcPts val="750"/>
              </a:spcBef>
            </a:pPr>
            <a:r>
              <a:rPr lang="en-US" altLang="zh-CN" sz="2400" dirty="0"/>
              <a:t>Divide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sz="2400" dirty="0"/>
              <a:t>equal-sized</a:t>
            </a:r>
            <a:r>
              <a:rPr lang="zh-CN" altLang="en-US" sz="2400" dirty="0"/>
              <a:t> </a:t>
            </a:r>
            <a:r>
              <a:rPr lang="en-US" altLang="zh-CN" sz="2400" dirty="0"/>
              <a:t>pieces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Method</a:t>
            </a:r>
          </a:p>
          <a:p>
            <a:pPr lvl="1"/>
            <a:r>
              <a:rPr lang="en-US" dirty="0"/>
              <a:t>Memory is divided into equal-sized units, called page</a:t>
            </a:r>
            <a:r>
              <a:rPr lang="en-US" altLang="zh-CN" dirty="0"/>
              <a:t>s.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address in a paging scheme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&lt;page,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r>
              <a:rPr lang="en-US" altLang="zh-CN" dirty="0"/>
              <a:t>Problems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35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Combined</a:t>
            </a:r>
            <a:r>
              <a:rPr lang="zh-CN" altLang="en-US"/>
              <a:t> </a:t>
            </a:r>
            <a:r>
              <a:rPr lang="en-US" altLang="zh-CN"/>
              <a:t>Paging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combined.</a:t>
            </a:r>
          </a:p>
          <a:p>
            <a:r>
              <a:rPr lang="en-US" dirty="0"/>
              <a:t>Programs can be broken into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dirty="0"/>
              <a:t>segments, and the segments are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dirty="0"/>
              <a:t>to fill pages. </a:t>
            </a:r>
            <a:endParaRPr lang="en-US" altLang="zh-CN" dirty="0"/>
          </a:p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efficiently.</a:t>
            </a:r>
          </a:p>
          <a:p>
            <a:pPr lvl="1"/>
            <a:r>
              <a:rPr lang="en-US" altLang="zh-CN" dirty="0"/>
              <a:t>Segments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paging.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3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342" y="1404894"/>
            <a:ext cx="7886700" cy="4799100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very word of memory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levels,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tag.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bits.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The </a:t>
            </a:r>
            <a:r>
              <a:rPr lang="en-US" altLang="zh-CN" dirty="0"/>
              <a:t>tags</a:t>
            </a:r>
            <a:r>
              <a:rPr lang="en-US" dirty="0"/>
              <a:t> are </a:t>
            </a:r>
            <a:r>
              <a:rPr lang="en-US" altLang="zh-CN" dirty="0"/>
              <a:t>checked</a:t>
            </a:r>
            <a:r>
              <a:rPr lang="en-US" dirty="0"/>
              <a:t> every time an instruction accesses that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  <a:p>
            <a:r>
              <a:rPr lang="en-US" altLang="zh-CN" dirty="0"/>
              <a:t>Limitation: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propagation.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8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Topics:</a:t>
            </a:r>
          </a:p>
          <a:p>
            <a:pPr lvl="1"/>
            <a:r>
              <a:rPr lang="en-US" dirty="0"/>
              <a:t>An overview of operating systems. </a:t>
            </a:r>
          </a:p>
          <a:p>
            <a:pPr lvl="1"/>
            <a:r>
              <a:rPr lang="en-US" dirty="0"/>
              <a:t>System resources which need protection from the OS.  </a:t>
            </a:r>
          </a:p>
          <a:p>
            <a:pPr lvl="1"/>
            <a:r>
              <a:rPr lang="en-US" dirty="0"/>
              <a:t>Security functions provided by OS </a:t>
            </a:r>
          </a:p>
          <a:p>
            <a:pPr lvl="1"/>
            <a:r>
              <a:rPr lang="en-US" altLang="zh-CN" dirty="0"/>
              <a:t>V</a:t>
            </a:r>
            <a:r>
              <a:rPr lang="en-US" dirty="0"/>
              <a:t>irtualization</a:t>
            </a:r>
          </a:p>
          <a:p>
            <a:pPr lvl="1"/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Paging</a:t>
            </a:r>
          </a:p>
          <a:p>
            <a:pPr lvl="1"/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67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1800"/>
            </a:lvl1pPr>
          </a:lstStyle>
          <a:p>
            <a:br>
              <a:rPr lang="en-US"/>
            </a:br>
            <a:r>
              <a:rPr lang="en-US"/>
              <a:t>Please attribute Dr. Jim Alves-Foss and Dr. Jia Song, University of Idaho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Except where otherwise noted, this work is licensed under https://creativecommons.org/licenses/by-nc-sa/4.0/</a:t>
            </a:r>
            <a:br>
              <a:rPr lang="en-US"/>
            </a:br>
            <a:br>
              <a:rPr lang="en-US"/>
            </a:br>
            <a:r>
              <a:rPr lang="en-US"/>
              <a:t>Not withstanding the non-commercial license terms, non-profit educational institutions are granted a non-exclusive license to adapt and use this material, with attribution.</a:t>
            </a:r>
            <a:br>
              <a:rPr lang="en-US"/>
            </a:br>
            <a:br>
              <a:rPr lang="en-US"/>
            </a:br>
            <a:r>
              <a:rPr lang="en-US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Security functions in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000" dirty="0"/>
              <a:t>An overview of operating systems. </a:t>
            </a:r>
          </a:p>
          <a:p>
            <a:pPr lvl="1"/>
            <a:r>
              <a:rPr lang="en-US" sz="2000" dirty="0"/>
              <a:t>System resources which need protection from the OS.  </a:t>
            </a:r>
          </a:p>
          <a:p>
            <a:pPr lvl="1"/>
            <a:r>
              <a:rPr lang="en-US" sz="2000" dirty="0"/>
              <a:t>Security functions provided by OS </a:t>
            </a:r>
          </a:p>
          <a:p>
            <a:pPr lvl="1"/>
            <a:r>
              <a:rPr lang="en-US" altLang="zh-CN" sz="2000" dirty="0"/>
              <a:t>V</a:t>
            </a:r>
            <a:r>
              <a:rPr lang="en-US" sz="2000" dirty="0"/>
              <a:t>irtualization</a:t>
            </a:r>
          </a:p>
          <a:p>
            <a:pPr lvl="1"/>
            <a:r>
              <a:rPr lang="en-US" altLang="zh-CN" sz="2000" dirty="0"/>
              <a:t>Segmentation</a:t>
            </a:r>
          </a:p>
          <a:p>
            <a:pPr lvl="1"/>
            <a:r>
              <a:rPr lang="en-US" altLang="zh-CN" sz="2000" dirty="0"/>
              <a:t>Paging</a:t>
            </a:r>
          </a:p>
          <a:p>
            <a:pPr lvl="1"/>
            <a:r>
              <a:rPr lang="en-US" altLang="zh-CN" sz="2000" dirty="0"/>
              <a:t>Tagged</a:t>
            </a:r>
            <a:r>
              <a:rPr lang="zh-CN" altLang="en-US" sz="2000" dirty="0"/>
              <a:t> </a:t>
            </a:r>
            <a:r>
              <a:rPr lang="en-US" altLang="zh-CN" sz="2000" dirty="0"/>
              <a:t>architecture</a:t>
            </a:r>
            <a:endParaRPr lang="en-US" sz="2000" dirty="0"/>
          </a:p>
          <a:p>
            <a:r>
              <a:rPr lang="en-US" dirty="0"/>
              <a:t>Learning Outcomes:</a:t>
            </a:r>
          </a:p>
          <a:p>
            <a:pPr marL="342900" lvl="1" indent="0">
              <a:buNone/>
            </a:pPr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identify the system resources which require protection by the operating systems. </a:t>
            </a:r>
          </a:p>
          <a:p>
            <a:pPr lvl="1"/>
            <a:r>
              <a:rPr lang="en-US" dirty="0"/>
              <a:t>Students will be able to describe the security functions provided by the OS.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Operating</a:t>
            </a:r>
            <a:r>
              <a:rPr lang="zh-CN" altLang="en-US"/>
              <a:t> </a:t>
            </a:r>
            <a:r>
              <a:rPr lang="en-US" altLang="zh-CN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is a program that </a:t>
            </a:r>
            <a:r>
              <a:rPr lang="en-US" altLang="zh-CN" dirty="0"/>
              <a:t>works</a:t>
            </a:r>
            <a:r>
              <a:rPr lang="en-US" dirty="0"/>
              <a:t> as an intermediary between </a:t>
            </a:r>
            <a:r>
              <a:rPr lang="en-US" altLang="zh-CN" dirty="0"/>
              <a:t>the</a:t>
            </a:r>
            <a:r>
              <a:rPr lang="en-US" dirty="0"/>
              <a:t> 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en-US" dirty="0"/>
              <a:t> and the computer hardware.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manages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resources,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provide</a:t>
            </a:r>
            <a:r>
              <a:rPr lang="en-US" altLang="zh-CN" dirty="0"/>
              <a:t>s</a:t>
            </a:r>
            <a:r>
              <a:rPr lang="en-US" dirty="0"/>
              <a:t> an environment in which a user can execute programs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en-US" dirty="0"/>
              <a:t> </a:t>
            </a:r>
          </a:p>
          <a:p>
            <a:r>
              <a:rPr lang="en-US" dirty="0"/>
              <a:t>Modern operating systems (and even some older systems) are multiuser and multiprocessing systems.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	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(registers,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counter,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pointer)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processes.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1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forth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processes,</a:t>
            </a:r>
            <a:r>
              <a:rPr lang="zh-CN" altLang="en-US" dirty="0"/>
              <a:t> </a:t>
            </a:r>
            <a:r>
              <a:rPr lang="en-US" altLang="zh-CN" dirty="0"/>
              <a:t>allocating,</a:t>
            </a:r>
            <a:r>
              <a:rPr lang="zh-CN" altLang="en-US" dirty="0"/>
              <a:t> </a:t>
            </a:r>
            <a:r>
              <a:rPr lang="en-US" altLang="zh-CN" dirty="0"/>
              <a:t>deallocating,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reallocating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activated.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threads.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Figure: OS</a:t>
            </a:r>
            <a:r>
              <a:rPr lang="zh-CN" altLang="en-US" dirty="0"/>
              <a:t> </a:t>
            </a:r>
            <a:r>
              <a:rPr lang="en-US" altLang="zh-CN" dirty="0"/>
              <a:t>Overview </a:t>
            </a:r>
            <a:endParaRPr lang="en-US" dirty="0"/>
          </a:p>
        </p:txBody>
      </p:sp>
      <p:pic>
        <p:nvPicPr>
          <p:cNvPr id="5" name="Content Placeholder 4" title="OS Overview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7" y="1377950"/>
            <a:ext cx="7163966" cy="4799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multiple users sharing an operating system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protected?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W</a:t>
            </a:r>
            <a:r>
              <a:rPr lang="en-US" dirty="0"/>
              <a:t>hat protections are provided by the operating system to protect different users’ data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07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Sharable I/O devices, such as disks</a:t>
            </a:r>
          </a:p>
          <a:p>
            <a:r>
              <a:rPr lang="en-US" altLang="zh-CN" dirty="0"/>
              <a:t>Reusable</a:t>
            </a:r>
            <a:r>
              <a:rPr lang="zh-CN" altLang="en-US" dirty="0"/>
              <a:t> </a:t>
            </a:r>
            <a:r>
              <a:rPr lang="en-US" dirty="0"/>
              <a:t>I/O devices, such as printers</a:t>
            </a:r>
          </a:p>
          <a:p>
            <a:r>
              <a:rPr lang="en-US" dirty="0"/>
              <a:t>Sharable programs</a:t>
            </a:r>
          </a:p>
          <a:p>
            <a:r>
              <a:rPr lang="en-US" dirty="0"/>
              <a:t>Networks</a:t>
            </a:r>
          </a:p>
          <a:p>
            <a:r>
              <a:rPr lang="en-US" dirty="0"/>
              <a:t>Sharable </a:t>
            </a:r>
            <a:r>
              <a:rPr lang="en-US" altLang="zh-CN" dirty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392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META_COURSE_ID" val="48v5BWPvwPx_course_id"/>
  <p:tag name="ARTICULATE_META_NAME" val="jimaf"/>
  <p:tag name="ARTICULATE_META_NAME_SET" val="True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5988</TotalTime>
  <Words>1437</Words>
  <Application>Microsoft Office PowerPoint</Application>
  <PresentationFormat>On-screen Show (4:3)</PresentationFormat>
  <Paragraphs>218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PP_C5Modules_CC_License_standard</vt:lpstr>
      <vt:lpstr>Model 4 Introduction to Operating System Security</vt:lpstr>
      <vt:lpstr>Module 4: Introduction to Operating System Security</vt:lpstr>
      <vt:lpstr>Lesson 1: Security functions in OS </vt:lpstr>
      <vt:lpstr>Operating systems</vt:lpstr>
      <vt:lpstr>OS Overview</vt:lpstr>
      <vt:lpstr>OS Overview cont. </vt:lpstr>
      <vt:lpstr>Figure: OS Overview </vt:lpstr>
      <vt:lpstr>Discussion:</vt:lpstr>
      <vt:lpstr>Objects that need protection</vt:lpstr>
      <vt:lpstr>Security Features in OS</vt:lpstr>
      <vt:lpstr>Security functions provided by OS</vt:lpstr>
      <vt:lpstr>Virtualization</vt:lpstr>
      <vt:lpstr>Virtualization security</vt:lpstr>
      <vt:lpstr>Separation</vt:lpstr>
      <vt:lpstr>Hardware Protection of Memory</vt:lpstr>
      <vt:lpstr>Fence</vt:lpstr>
      <vt:lpstr>Fence Registers</vt:lpstr>
      <vt:lpstr>Base/Bounds Registers</vt:lpstr>
      <vt:lpstr>Segmentation</vt:lpstr>
      <vt:lpstr>Benefits of using segmentation</vt:lpstr>
      <vt:lpstr>Limitations of segmentation</vt:lpstr>
      <vt:lpstr>Paging</vt:lpstr>
      <vt:lpstr>Combined Paging with Segmentation</vt:lpstr>
      <vt:lpstr>Tagged Architecture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300</cp:revision>
  <cp:lastPrinted>2016-07-18T16:40:10Z</cp:lastPrinted>
  <dcterms:created xsi:type="dcterms:W3CDTF">2016-07-03T20:12:42Z</dcterms:created>
  <dcterms:modified xsi:type="dcterms:W3CDTF">2018-03-31T06:41:45Z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