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9"/>
  </p:notesMasterIdLst>
  <p:handoutMasterIdLst>
    <p:handoutMasterId r:id="rId30"/>
  </p:handoutMasterIdLst>
  <p:sldIdLst>
    <p:sldId id="340" r:id="rId2"/>
    <p:sldId id="363" r:id="rId3"/>
    <p:sldId id="364" r:id="rId4"/>
    <p:sldId id="368" r:id="rId5"/>
    <p:sldId id="367" r:id="rId6"/>
    <p:sldId id="371" r:id="rId7"/>
    <p:sldId id="417" r:id="rId8"/>
    <p:sldId id="404" r:id="rId9"/>
    <p:sldId id="408" r:id="rId10"/>
    <p:sldId id="401" r:id="rId11"/>
    <p:sldId id="414" r:id="rId12"/>
    <p:sldId id="415" r:id="rId13"/>
    <p:sldId id="416" r:id="rId14"/>
    <p:sldId id="409" r:id="rId15"/>
    <p:sldId id="410" r:id="rId16"/>
    <p:sldId id="411" r:id="rId17"/>
    <p:sldId id="412" r:id="rId18"/>
    <p:sldId id="413" r:id="rId19"/>
    <p:sldId id="389" r:id="rId20"/>
    <p:sldId id="395" r:id="rId21"/>
    <p:sldId id="422" r:id="rId22"/>
    <p:sldId id="423" r:id="rId23"/>
    <p:sldId id="418" r:id="rId24"/>
    <p:sldId id="398" r:id="rId25"/>
    <p:sldId id="419" r:id="rId26"/>
    <p:sldId id="421" r:id="rId27"/>
    <p:sldId id="333" r:id="rId28"/>
  </p:sldIdLst>
  <p:sldSz cx="9144000" cy="6858000" type="screen4x3"/>
  <p:notesSz cx="7315200" cy="9601200"/>
  <p:custDataLst>
    <p:tags r:id="rId3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51" autoAdjust="0"/>
    <p:restoredTop sz="81997" autoAdjust="0"/>
  </p:normalViewPr>
  <p:slideViewPr>
    <p:cSldViewPr snapToGrid="0" snapToObjects="1">
      <p:cViewPr varScale="1">
        <p:scale>
          <a:sx n="73" d="100"/>
          <a:sy n="73" d="100"/>
        </p:scale>
        <p:origin x="4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9A6A36-FEE3-2647-9CC2-94E550E47DFF}" type="datetimeFigureOut">
              <a:rPr lang="en-US" smtClean="0"/>
              <a:t>3/30/2018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D27C0D6-281A-C540-923D-31F1AA76AE78}" type="slidenum">
              <a:rPr lang="en-US" smtClean="0"/>
              <a:t>‹#›</a:t>
            </a:fld>
            <a:endParaRPr lang="en-US"/>
          </a:p>
        </p:txBody>
      </p:sp>
    </p:spTree>
    <p:extLst>
      <p:ext uri="{BB962C8B-B14F-4D97-AF65-F5344CB8AC3E}">
        <p14:creationId xmlns:p14="http://schemas.microsoft.com/office/powerpoint/2010/main" val="3616789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3/30/2018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317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989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225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2359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7</a:t>
            </a:r>
            <a:br>
              <a:rPr lang="en-US" sz="2800" dirty="0"/>
            </a:br>
            <a:r>
              <a:rPr lang="en-US" sz="2800" dirty="0"/>
              <a:t>Introduction to Secure System Administration</a:t>
            </a:r>
          </a:p>
        </p:txBody>
      </p:sp>
      <p:sp>
        <p:nvSpPr>
          <p:cNvPr id="3" name="Subtitle 2">
            <a:extLst>
              <a:ext uri="{FF2B5EF4-FFF2-40B4-BE49-F238E27FC236}">
                <a16:creationId xmlns:a16="http://schemas.microsoft.com/office/drawing/2014/main" id="{6E3BDCF0-5416-4AF1-BF2C-3F3EE2810088}"/>
              </a:ext>
            </a:extLst>
          </p:cNvPr>
          <p:cNvSpPr>
            <a:spLocks noGrp="1"/>
          </p:cNvSpPr>
          <p:nvPr>
            <p:ph type="subTitle" idx="4294967295"/>
          </p:nvPr>
        </p:nvSpPr>
        <p:spPr>
          <a:xfrm>
            <a:off x="2614612" y="4461698"/>
            <a:ext cx="4839133" cy="1241822"/>
          </a:xfrm>
          <a:prstGeom prst="rect">
            <a:avLst/>
          </a:prstGeom>
        </p:spPr>
        <p:txBody>
          <a:bodyPr/>
          <a:lstStyle/>
          <a:p>
            <a:pPr marL="0" indent="0">
              <a:buNone/>
            </a:pPr>
            <a:endParaRPr lang="en-US" dirty="0"/>
          </a:p>
          <a:p>
            <a:pPr marL="0" indent="0">
              <a:buNone/>
            </a:pPr>
            <a:r>
              <a:rPr lang="en-US" sz="2400" dirty="0"/>
              <a:t>Lesson 2: Privacy, legal and ethics</a:t>
            </a:r>
          </a:p>
        </p:txBody>
      </p:sp>
    </p:spTree>
    <p:custDataLst>
      <p:tags r:id="rId1"/>
    </p:custDataLst>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 </a:t>
            </a:r>
          </a:p>
        </p:txBody>
      </p:sp>
      <p:sp>
        <p:nvSpPr>
          <p:cNvPr id="3" name="Content Placeholder 2"/>
          <p:cNvSpPr>
            <a:spLocks noGrp="1"/>
          </p:cNvSpPr>
          <p:nvPr>
            <p:ph idx="1"/>
          </p:nvPr>
        </p:nvSpPr>
        <p:spPr/>
        <p:txBody>
          <a:bodyPr/>
          <a:lstStyle/>
          <a:p>
            <a:r>
              <a:rPr lang="en-US" dirty="0"/>
              <a:t>How to distinguish copyrights, patents, trademarks?</a:t>
            </a:r>
          </a:p>
          <a:p>
            <a:endParaRPr lang="en-US" dirty="0"/>
          </a:p>
          <a:p>
            <a:r>
              <a:rPr lang="en-US" dirty="0"/>
              <a:t>What should be used to protect each of these?</a:t>
            </a:r>
          </a:p>
          <a:p>
            <a:pPr lvl="1"/>
            <a:r>
              <a:rPr lang="en-US" dirty="0"/>
              <a:t>A new software</a:t>
            </a:r>
          </a:p>
          <a:p>
            <a:pPr lvl="1"/>
            <a:r>
              <a:rPr lang="en-US" dirty="0"/>
              <a:t>A ice cream ingredients used by a ice cream company</a:t>
            </a:r>
          </a:p>
          <a:p>
            <a:pPr lvl="1"/>
            <a:r>
              <a:rPr lang="en-US" dirty="0"/>
              <a:t>A music work</a:t>
            </a:r>
          </a:p>
          <a:p>
            <a:pPr lvl="1"/>
            <a:r>
              <a:rPr lang="en-US" dirty="0"/>
              <a:t>A cryptosystem algorithm</a:t>
            </a:r>
          </a:p>
          <a:p>
            <a:pPr lvl="1"/>
            <a:r>
              <a:rPr lang="en-US" dirty="0"/>
              <a:t>A new technique for making a monitor</a:t>
            </a:r>
          </a:p>
        </p:txBody>
      </p:sp>
    </p:spTree>
    <p:extLst>
      <p:ext uri="{BB962C8B-B14F-4D97-AF65-F5344CB8AC3E}">
        <p14:creationId xmlns:p14="http://schemas.microsoft.com/office/powerpoint/2010/main" val="16396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Digital Millennium Copyright Act (DMCA)</a:t>
            </a:r>
          </a:p>
        </p:txBody>
      </p:sp>
      <p:sp>
        <p:nvSpPr>
          <p:cNvPr id="3" name="Content Placeholder 2"/>
          <p:cNvSpPr>
            <a:spLocks noGrp="1"/>
          </p:cNvSpPr>
          <p:nvPr>
            <p:ph idx="1"/>
          </p:nvPr>
        </p:nvSpPr>
        <p:spPr/>
        <p:txBody>
          <a:bodyPr/>
          <a:lstStyle/>
          <a:p>
            <a:r>
              <a:rPr lang="en-US" dirty="0"/>
              <a:t>Signed into law in 1998</a:t>
            </a:r>
          </a:p>
          <a:p>
            <a:r>
              <a:rPr lang="en-US" dirty="0"/>
              <a:t>Digital objects can be copyrighted.</a:t>
            </a:r>
          </a:p>
          <a:p>
            <a:r>
              <a:rPr lang="en-US" dirty="0"/>
              <a:t>Authors are encouraged to protect their copyrighted works.</a:t>
            </a:r>
          </a:p>
          <a:p>
            <a:r>
              <a:rPr lang="en-US" dirty="0"/>
              <a:t>It is criminal to circumvent or disable privacy related functionality which built into the copyrighted works.</a:t>
            </a:r>
          </a:p>
          <a:p>
            <a:r>
              <a:rPr lang="en-US" dirty="0"/>
              <a:t>It is criminal to manufacture, distribute, or sell the copyrighted works.</a:t>
            </a:r>
          </a:p>
          <a:p>
            <a:r>
              <a:rPr lang="en-US" dirty="0"/>
              <a:t>Exclusions: Research and educational use.</a:t>
            </a:r>
          </a:p>
          <a:p>
            <a:endParaRPr lang="en-US" dirty="0"/>
          </a:p>
        </p:txBody>
      </p:sp>
    </p:spTree>
    <p:extLst>
      <p:ext uri="{BB962C8B-B14F-4D97-AF65-F5344CB8AC3E}">
        <p14:creationId xmlns:p14="http://schemas.microsoft.com/office/powerpoint/2010/main" val="121735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Crimes</a:t>
            </a:r>
          </a:p>
        </p:txBody>
      </p:sp>
      <p:sp>
        <p:nvSpPr>
          <p:cNvPr id="3" name="Content Placeholder 2"/>
          <p:cNvSpPr>
            <a:spLocks noGrp="1"/>
          </p:cNvSpPr>
          <p:nvPr>
            <p:ph idx="1"/>
          </p:nvPr>
        </p:nvSpPr>
        <p:spPr/>
        <p:txBody>
          <a:bodyPr/>
          <a:lstStyle/>
          <a:p>
            <a:r>
              <a:rPr lang="en-US" dirty="0"/>
              <a:t>Computer crimes, is a term to describe criminal activities in which computers or networks are involved.</a:t>
            </a:r>
          </a:p>
          <a:p>
            <a:r>
              <a:rPr lang="en-US" dirty="0"/>
              <a:t>For example:</a:t>
            </a:r>
          </a:p>
          <a:p>
            <a:pPr lvl="1"/>
            <a:r>
              <a:rPr lang="en-US" dirty="0"/>
              <a:t>Improperly accessing a networked computer without permission.</a:t>
            </a:r>
          </a:p>
          <a:p>
            <a:pPr lvl="1"/>
            <a:r>
              <a:rPr lang="en-US" dirty="0"/>
              <a:t>Introducing a virus or Trojan house to the computer system.</a:t>
            </a:r>
          </a:p>
          <a:p>
            <a:pPr lvl="1"/>
            <a:r>
              <a:rPr lang="en-US" dirty="0"/>
              <a:t>Interfering with someone’s computer access.</a:t>
            </a:r>
          </a:p>
          <a:p>
            <a:pPr lvl="1"/>
            <a:r>
              <a:rPr lang="en-US" dirty="0"/>
              <a:t>Stealing an information service from a provider.</a:t>
            </a:r>
          </a:p>
          <a:p>
            <a:pPr lvl="1"/>
            <a:r>
              <a:rPr lang="en-US" dirty="0"/>
              <a:t>Modifying, disclosing, copying or damaging system, software or data without permissions.</a:t>
            </a:r>
          </a:p>
        </p:txBody>
      </p:sp>
    </p:spTree>
    <p:extLst>
      <p:ext uri="{BB962C8B-B14F-4D97-AF65-F5344CB8AC3E}">
        <p14:creationId xmlns:p14="http://schemas.microsoft.com/office/powerpoint/2010/main" val="26432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Computer Fraud and Abuse Act (CFAA)</a:t>
            </a:r>
          </a:p>
        </p:txBody>
      </p:sp>
      <p:sp>
        <p:nvSpPr>
          <p:cNvPr id="3" name="Content Placeholder 2"/>
          <p:cNvSpPr>
            <a:spLocks noGrp="1"/>
          </p:cNvSpPr>
          <p:nvPr>
            <p:ph idx="1"/>
          </p:nvPr>
        </p:nvSpPr>
        <p:spPr/>
        <p:txBody>
          <a:bodyPr/>
          <a:lstStyle/>
          <a:p>
            <a:r>
              <a:rPr lang="en-US" dirty="0"/>
              <a:t>Passed in 1986</a:t>
            </a:r>
          </a:p>
          <a:p>
            <a:r>
              <a:rPr lang="en-US" dirty="0"/>
              <a:t>To reduce the fraud and abuse of government or other sensitive institutional computer systems.</a:t>
            </a:r>
          </a:p>
          <a:p>
            <a:r>
              <a:rPr lang="en-US" dirty="0"/>
              <a:t>For example:</a:t>
            </a:r>
          </a:p>
          <a:p>
            <a:pPr lvl="1"/>
            <a:r>
              <a:rPr lang="en-US" dirty="0"/>
              <a:t>unauthorized access to computers for government and financial agencies.</a:t>
            </a:r>
          </a:p>
          <a:p>
            <a:pPr lvl="1"/>
            <a:r>
              <a:rPr lang="en-US" dirty="0"/>
              <a:t>unauthorized access, modification, disclosure, use of computer or information on government computer systems.</a:t>
            </a:r>
          </a:p>
          <a:p>
            <a:pPr lvl="1"/>
            <a:r>
              <a:rPr lang="en-US" dirty="0"/>
              <a:t>assessing a protected computer on the network without permission.</a:t>
            </a:r>
          </a:p>
          <a:p>
            <a:pPr lvl="1"/>
            <a:r>
              <a:rPr lang="en-US" dirty="0"/>
              <a:t>introduce viruses or malware that causes damage to computers.</a:t>
            </a:r>
          </a:p>
        </p:txBody>
      </p:sp>
    </p:spTree>
    <p:extLst>
      <p:ext uri="{BB962C8B-B14F-4D97-AF65-F5344CB8AC3E}">
        <p14:creationId xmlns:p14="http://schemas.microsoft.com/office/powerpoint/2010/main" val="122797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Privacy?</a:t>
            </a:r>
          </a:p>
        </p:txBody>
      </p:sp>
      <p:sp>
        <p:nvSpPr>
          <p:cNvPr id="3" name="Content Placeholder 2"/>
          <p:cNvSpPr>
            <a:spLocks noGrp="1"/>
          </p:cNvSpPr>
          <p:nvPr>
            <p:ph idx="1"/>
          </p:nvPr>
        </p:nvSpPr>
        <p:spPr/>
        <p:txBody>
          <a:bodyPr>
            <a:normAutofit/>
          </a:bodyPr>
          <a:lstStyle/>
          <a:p>
            <a:r>
              <a:rPr lang="en-US" dirty="0"/>
              <a:t>Privacy: Restricting access to subscriber or Relying Party information in accordance with federal law and agency policy. </a:t>
            </a:r>
          </a:p>
          <a:p>
            <a:endParaRPr lang="en-US" dirty="0"/>
          </a:p>
          <a:p>
            <a:r>
              <a:rPr lang="en-US" dirty="0"/>
              <a:t>Privacy controls what personal data to disclosure, when and to whom. </a:t>
            </a:r>
          </a:p>
          <a:p>
            <a:endParaRPr lang="en-US" dirty="0"/>
          </a:p>
          <a:p>
            <a:r>
              <a:rPr lang="en-US" dirty="0"/>
              <a:t>People have become increasingly aware of collect and use of personal information.</a:t>
            </a:r>
          </a:p>
          <a:p>
            <a:endParaRPr lang="en-US" dirty="0"/>
          </a:p>
          <a:p>
            <a:endParaRPr lang="en-US" dirty="0"/>
          </a:p>
        </p:txBody>
      </p:sp>
    </p:spTree>
    <p:extLst>
      <p:ext uri="{BB962C8B-B14F-4D97-AF65-F5344CB8AC3E}">
        <p14:creationId xmlns:p14="http://schemas.microsoft.com/office/powerpoint/2010/main" val="82240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data</a:t>
            </a:r>
          </a:p>
        </p:txBody>
      </p:sp>
      <p:sp>
        <p:nvSpPr>
          <p:cNvPr id="3" name="Content Placeholder 2"/>
          <p:cNvSpPr>
            <a:spLocks noGrp="1"/>
          </p:cNvSpPr>
          <p:nvPr>
            <p:ph idx="1"/>
          </p:nvPr>
        </p:nvSpPr>
        <p:spPr/>
        <p:txBody>
          <a:bodyPr/>
          <a:lstStyle/>
          <a:p>
            <a:r>
              <a:rPr lang="en-US" dirty="0"/>
              <a:t>Types of data many people consider private:</a:t>
            </a:r>
          </a:p>
          <a:p>
            <a:pPr lvl="1"/>
            <a:r>
              <a:rPr lang="en-US" dirty="0"/>
              <a:t>Personal identity (SSN, date of birth, driver’s license ID</a:t>
            </a:r>
            <a:r>
              <a:rPr lang="mr-IN" dirty="0"/>
              <a:t>…</a:t>
            </a:r>
            <a:r>
              <a:rPr lang="en-US" dirty="0"/>
              <a:t>)</a:t>
            </a:r>
          </a:p>
          <a:p>
            <a:pPr lvl="1"/>
            <a:r>
              <a:rPr lang="en-US" dirty="0"/>
              <a:t>Finances (credit cards, banking</a:t>
            </a:r>
            <a:r>
              <a:rPr lang="mr-IN" dirty="0"/>
              <a:t>…</a:t>
            </a:r>
            <a:r>
              <a:rPr lang="en-US" dirty="0"/>
              <a:t>)</a:t>
            </a:r>
          </a:p>
          <a:p>
            <a:pPr lvl="1"/>
            <a:r>
              <a:rPr lang="en-US" dirty="0"/>
              <a:t>Health information (health insurance, medical history</a:t>
            </a:r>
            <a:r>
              <a:rPr lang="mr-IN" dirty="0"/>
              <a:t>…</a:t>
            </a:r>
            <a:r>
              <a:rPr lang="en-US" dirty="0"/>
              <a:t>)</a:t>
            </a:r>
          </a:p>
          <a:p>
            <a:pPr lvl="1"/>
            <a:r>
              <a:rPr lang="en-US" dirty="0"/>
              <a:t>Biometrics (fingerprints, physical characteristics</a:t>
            </a:r>
            <a:r>
              <a:rPr lang="mr-IN" dirty="0"/>
              <a:t>…</a:t>
            </a:r>
            <a:r>
              <a:rPr lang="en-US" dirty="0"/>
              <a:t>)</a:t>
            </a:r>
          </a:p>
          <a:p>
            <a:pPr lvl="1"/>
            <a:r>
              <a:rPr lang="en-US" dirty="0"/>
              <a:t>Privileged communications</a:t>
            </a:r>
          </a:p>
          <a:p>
            <a:pPr lvl="1"/>
            <a:r>
              <a:rPr lang="en-US" dirty="0"/>
              <a:t>Education records and employment records</a:t>
            </a:r>
          </a:p>
          <a:p>
            <a:pPr lvl="1"/>
            <a:r>
              <a:rPr lang="en-US" dirty="0"/>
              <a:t>Location data</a:t>
            </a:r>
          </a:p>
          <a:p>
            <a:endParaRPr lang="en-US" dirty="0"/>
          </a:p>
        </p:txBody>
      </p:sp>
    </p:spTree>
    <p:extLst>
      <p:ext uri="{BB962C8B-B14F-4D97-AF65-F5344CB8AC3E}">
        <p14:creationId xmlns:p14="http://schemas.microsoft.com/office/powerpoint/2010/main" val="87591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Privacy Laws</a:t>
            </a:r>
          </a:p>
        </p:txBody>
      </p:sp>
      <p:sp>
        <p:nvSpPr>
          <p:cNvPr id="3" name="Content Placeholder 2"/>
          <p:cNvSpPr>
            <a:spLocks noGrp="1"/>
          </p:cNvSpPr>
          <p:nvPr>
            <p:ph idx="1"/>
          </p:nvPr>
        </p:nvSpPr>
        <p:spPr>
          <a:xfrm>
            <a:off x="628650" y="1422906"/>
            <a:ext cx="7973483" cy="3263504"/>
          </a:xfrm>
        </p:spPr>
        <p:txBody>
          <a:bodyPr/>
          <a:lstStyle/>
          <a:p>
            <a:r>
              <a:rPr lang="en-US" dirty="0"/>
              <a:t>Privacy Act of 1974, the first comprehensive privacy legislation.</a:t>
            </a:r>
            <a:r>
              <a:rPr lang="zh-CN" altLang="en-US" dirty="0"/>
              <a:t> </a:t>
            </a:r>
            <a:r>
              <a:rPr lang="en-US" altLang="zh-CN" dirty="0"/>
              <a:t>It</a:t>
            </a:r>
            <a:r>
              <a:rPr lang="zh-CN" altLang="en-US" dirty="0"/>
              <a:t> </a:t>
            </a:r>
            <a:r>
              <a:rPr lang="en-US" altLang="zh-CN" dirty="0"/>
              <a:t>only</a:t>
            </a:r>
            <a:r>
              <a:rPr lang="zh-CN" altLang="en-US" dirty="0"/>
              <a:t> </a:t>
            </a:r>
            <a:r>
              <a:rPr lang="en-US" dirty="0"/>
              <a:t>deals with data collected by the U.S. federal agencies.</a:t>
            </a:r>
          </a:p>
          <a:p>
            <a:r>
              <a:rPr lang="en-US" dirty="0"/>
              <a:t>The objectives of the Privacy Act:</a:t>
            </a:r>
          </a:p>
          <a:p>
            <a:pPr lvl="1"/>
            <a:r>
              <a:rPr lang="en-US" dirty="0"/>
              <a:t>It permits individuals to determine what personal information to be collected and used.</a:t>
            </a:r>
          </a:p>
          <a:p>
            <a:pPr lvl="1"/>
            <a:r>
              <a:rPr lang="en-US" dirty="0"/>
              <a:t>It permits individuals to forbid records being used for other purposes.</a:t>
            </a:r>
          </a:p>
          <a:p>
            <a:pPr lvl="1"/>
            <a:r>
              <a:rPr lang="en-US" dirty="0"/>
              <a:t>It permits individuals to access to records and correct and amend the records.</a:t>
            </a:r>
          </a:p>
          <a:p>
            <a:pPr lvl="1"/>
            <a:r>
              <a:rPr lang="en-US" altLang="zh-CN" dirty="0"/>
              <a:t>It</a:t>
            </a:r>
            <a:r>
              <a:rPr lang="zh-CN" altLang="en-US" dirty="0"/>
              <a:t> </a:t>
            </a:r>
            <a:r>
              <a:rPr lang="en-US" altLang="zh-CN" dirty="0"/>
              <a:t>ensures</a:t>
            </a:r>
            <a:r>
              <a:rPr lang="zh-CN" altLang="en-US" dirty="0"/>
              <a:t> </a:t>
            </a:r>
            <a:r>
              <a:rPr lang="en-US" altLang="zh-CN" dirty="0"/>
              <a:t>that</a:t>
            </a:r>
            <a:r>
              <a:rPr lang="zh-CN" altLang="en-US" dirty="0"/>
              <a:t> </a:t>
            </a:r>
            <a:r>
              <a:rPr lang="en-US" altLang="zh-CN" dirty="0"/>
              <a:t>agencies</a:t>
            </a:r>
            <a:r>
              <a:rPr lang="zh-CN" altLang="en-US" dirty="0"/>
              <a:t> </a:t>
            </a:r>
            <a:r>
              <a:rPr lang="en-US" altLang="zh-CN" dirty="0"/>
              <a:t>collect,</a:t>
            </a:r>
            <a:r>
              <a:rPr lang="zh-CN" altLang="en-US" dirty="0"/>
              <a:t> </a:t>
            </a:r>
            <a:r>
              <a:rPr lang="en-US" altLang="zh-CN" dirty="0"/>
              <a:t>maintain</a:t>
            </a:r>
            <a:r>
              <a:rPr lang="zh-CN" altLang="en-US" dirty="0"/>
              <a:t> </a:t>
            </a:r>
            <a:r>
              <a:rPr lang="en-US" altLang="zh-CN" dirty="0"/>
              <a:t>and</a:t>
            </a:r>
            <a:r>
              <a:rPr lang="zh-CN" altLang="en-US" dirty="0"/>
              <a:t> </a:t>
            </a:r>
            <a:r>
              <a:rPr lang="en-US" altLang="zh-CN" dirty="0"/>
              <a:t>use</a:t>
            </a:r>
            <a:r>
              <a:rPr lang="zh-CN" altLang="en-US" dirty="0"/>
              <a:t> </a:t>
            </a:r>
            <a:r>
              <a:rPr lang="en-US" altLang="zh-CN" dirty="0"/>
              <a:t>personal</a:t>
            </a:r>
            <a:r>
              <a:rPr lang="zh-CN" altLang="en-US" dirty="0"/>
              <a:t> </a:t>
            </a:r>
            <a:r>
              <a:rPr lang="en-US" altLang="zh-CN" dirty="0"/>
              <a:t>information</a:t>
            </a:r>
            <a:r>
              <a:rPr lang="zh-CN" altLang="en-US" dirty="0"/>
              <a:t> </a:t>
            </a:r>
            <a:r>
              <a:rPr lang="en-US" altLang="zh-CN" dirty="0"/>
              <a:t>properly.</a:t>
            </a:r>
            <a:endParaRPr lang="en-US" dirty="0"/>
          </a:p>
          <a:p>
            <a:endParaRPr lang="en-US" dirty="0"/>
          </a:p>
          <a:p>
            <a:pPr lvl="1"/>
            <a:endParaRPr lang="en-US" dirty="0"/>
          </a:p>
        </p:txBody>
      </p:sp>
    </p:spTree>
    <p:extLst>
      <p:ext uri="{BB962C8B-B14F-4D97-AF65-F5344CB8AC3E}">
        <p14:creationId xmlns:p14="http://schemas.microsoft.com/office/powerpoint/2010/main" val="47809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 privacy laws</a:t>
            </a:r>
          </a:p>
        </p:txBody>
      </p:sp>
      <p:sp>
        <p:nvSpPr>
          <p:cNvPr id="3" name="Content Placeholder 2"/>
          <p:cNvSpPr>
            <a:spLocks noGrp="1"/>
          </p:cNvSpPr>
          <p:nvPr>
            <p:ph idx="1"/>
          </p:nvPr>
        </p:nvSpPr>
        <p:spPr/>
        <p:txBody>
          <a:bodyPr/>
          <a:lstStyle/>
          <a:p>
            <a:r>
              <a:rPr lang="en-US" altLang="zh-CN" sz="2600" b="1" dirty="0"/>
              <a:t>Health</a:t>
            </a:r>
            <a:r>
              <a:rPr lang="zh-CN" altLang="en-US" sz="2600" b="1" dirty="0"/>
              <a:t> </a:t>
            </a:r>
            <a:r>
              <a:rPr lang="en-US" altLang="zh-CN" sz="2600" b="1" dirty="0"/>
              <a:t>Insurance</a:t>
            </a:r>
            <a:r>
              <a:rPr lang="zh-CN" altLang="en-US" sz="2600" b="1" dirty="0"/>
              <a:t> </a:t>
            </a:r>
            <a:r>
              <a:rPr lang="en-US" altLang="zh-CN" sz="2600" b="1" dirty="0"/>
              <a:t>Portability</a:t>
            </a:r>
            <a:r>
              <a:rPr lang="zh-CN" altLang="en-US" sz="2600" b="1" dirty="0"/>
              <a:t> </a:t>
            </a:r>
            <a:r>
              <a:rPr lang="en-US" altLang="zh-CN" sz="2600" b="1" dirty="0"/>
              <a:t>and</a:t>
            </a:r>
            <a:r>
              <a:rPr lang="zh-CN" altLang="en-US" sz="2600" b="1" dirty="0"/>
              <a:t> </a:t>
            </a:r>
            <a:r>
              <a:rPr lang="en-US" altLang="zh-CN" sz="2600" b="1" dirty="0"/>
              <a:t>Accountability</a:t>
            </a:r>
            <a:r>
              <a:rPr lang="zh-CN" altLang="en-US" sz="2600" b="1" dirty="0"/>
              <a:t> </a:t>
            </a:r>
            <a:r>
              <a:rPr lang="en-US" altLang="zh-CN" sz="2600" b="1" dirty="0"/>
              <a:t>Act</a:t>
            </a:r>
            <a:r>
              <a:rPr lang="zh-CN" altLang="en-US" sz="2600" b="1" dirty="0"/>
              <a:t> </a:t>
            </a:r>
            <a:r>
              <a:rPr lang="en-US" altLang="zh-CN" sz="2600" b="1" dirty="0"/>
              <a:t>(</a:t>
            </a:r>
            <a:r>
              <a:rPr lang="en-US" sz="2600" b="1" dirty="0"/>
              <a:t>HIPAA</a:t>
            </a:r>
            <a:r>
              <a:rPr lang="en-US" altLang="zh-CN" sz="2600" b="1" dirty="0"/>
              <a:t>)</a:t>
            </a:r>
            <a:r>
              <a:rPr lang="en-US" sz="2600" dirty="0"/>
              <a:t> (healthcare data)</a:t>
            </a:r>
          </a:p>
          <a:p>
            <a:r>
              <a:rPr lang="en-US" sz="2600" b="1" dirty="0"/>
              <a:t>G</a:t>
            </a:r>
            <a:r>
              <a:rPr lang="en-US" altLang="zh-CN" sz="2600" b="1" dirty="0"/>
              <a:t>ramm-Leach-Bliley</a:t>
            </a:r>
            <a:r>
              <a:rPr lang="zh-CN" altLang="en-US" sz="2600" b="1" dirty="0"/>
              <a:t> </a:t>
            </a:r>
            <a:r>
              <a:rPr lang="en-US" altLang="zh-CN" sz="2600" b="1" dirty="0"/>
              <a:t>Ace</a:t>
            </a:r>
            <a:r>
              <a:rPr lang="zh-CN" altLang="en-US" sz="2600" b="1" dirty="0"/>
              <a:t> </a:t>
            </a:r>
            <a:r>
              <a:rPr lang="en-US" altLang="zh-CN" sz="2600" b="1" dirty="0"/>
              <a:t>(G</a:t>
            </a:r>
            <a:r>
              <a:rPr lang="en-US" sz="2600" b="1" dirty="0"/>
              <a:t>LBA</a:t>
            </a:r>
            <a:r>
              <a:rPr lang="en-US" altLang="zh-CN" sz="2600" b="1" dirty="0"/>
              <a:t>)</a:t>
            </a:r>
            <a:r>
              <a:rPr lang="en-US" sz="2600" dirty="0"/>
              <a:t> (financial data)</a:t>
            </a:r>
          </a:p>
          <a:p>
            <a:r>
              <a:rPr lang="en-US" altLang="zh-CN" sz="2600" b="1" dirty="0"/>
              <a:t>Children’s</a:t>
            </a:r>
            <a:r>
              <a:rPr lang="zh-CN" altLang="en-US" sz="2600" b="1" dirty="0"/>
              <a:t> </a:t>
            </a:r>
            <a:r>
              <a:rPr lang="en-US" altLang="zh-CN" sz="2600" b="1" dirty="0"/>
              <a:t>Online</a:t>
            </a:r>
            <a:r>
              <a:rPr lang="zh-CN" altLang="en-US" sz="2600" b="1" dirty="0"/>
              <a:t> </a:t>
            </a:r>
            <a:r>
              <a:rPr lang="en-US" altLang="zh-CN" sz="2600" b="1" dirty="0"/>
              <a:t>Privacy</a:t>
            </a:r>
            <a:r>
              <a:rPr lang="zh-CN" altLang="en-US" sz="2600" b="1" dirty="0"/>
              <a:t> </a:t>
            </a:r>
            <a:r>
              <a:rPr lang="en-US" altLang="zh-CN" sz="2600" b="1" dirty="0"/>
              <a:t>Protection</a:t>
            </a:r>
            <a:r>
              <a:rPr lang="zh-CN" altLang="en-US" sz="2600" b="1" dirty="0"/>
              <a:t> </a:t>
            </a:r>
            <a:r>
              <a:rPr lang="en-US" altLang="zh-CN" sz="2600" b="1" dirty="0"/>
              <a:t>Act</a:t>
            </a:r>
            <a:r>
              <a:rPr lang="zh-CN" altLang="en-US" sz="2600" b="1" dirty="0"/>
              <a:t> </a:t>
            </a:r>
            <a:r>
              <a:rPr lang="en-US" altLang="zh-CN" sz="2600" b="1" dirty="0"/>
              <a:t>(</a:t>
            </a:r>
            <a:r>
              <a:rPr lang="en-US" sz="2600" b="1" dirty="0"/>
              <a:t>COPPA</a:t>
            </a:r>
            <a:r>
              <a:rPr lang="en-US" altLang="zh-CN" sz="2600" b="1" dirty="0"/>
              <a:t>)</a:t>
            </a:r>
            <a:r>
              <a:rPr lang="en-US" sz="2600" b="1" dirty="0"/>
              <a:t> </a:t>
            </a:r>
            <a:r>
              <a:rPr lang="en-US" sz="2600" dirty="0"/>
              <a:t>(children’s web access)</a:t>
            </a:r>
          </a:p>
          <a:p>
            <a:r>
              <a:rPr lang="en-US" altLang="zh-CN" sz="2600" b="1" dirty="0"/>
              <a:t>Federal</a:t>
            </a:r>
            <a:r>
              <a:rPr lang="zh-CN" altLang="en-US" sz="2600" b="1" dirty="0"/>
              <a:t> </a:t>
            </a:r>
            <a:r>
              <a:rPr lang="en-US" altLang="zh-CN" sz="2600" b="1" dirty="0"/>
              <a:t>Educational</a:t>
            </a:r>
            <a:r>
              <a:rPr lang="zh-CN" altLang="en-US" sz="2600" b="1" dirty="0"/>
              <a:t> </a:t>
            </a:r>
            <a:r>
              <a:rPr lang="en-US" altLang="zh-CN" sz="2600" b="1" dirty="0"/>
              <a:t>Rights</a:t>
            </a:r>
            <a:r>
              <a:rPr lang="zh-CN" altLang="en-US" sz="2600" b="1" dirty="0"/>
              <a:t> </a:t>
            </a:r>
            <a:r>
              <a:rPr lang="en-US" altLang="zh-CN" sz="2600" b="1" dirty="0"/>
              <a:t>and</a:t>
            </a:r>
            <a:r>
              <a:rPr lang="zh-CN" altLang="en-US" sz="2600" b="1" dirty="0"/>
              <a:t> </a:t>
            </a:r>
            <a:r>
              <a:rPr lang="en-US" altLang="zh-CN" sz="2600" b="1" dirty="0"/>
              <a:t>Privacy</a:t>
            </a:r>
            <a:r>
              <a:rPr lang="zh-CN" altLang="en-US" sz="2600" b="1" dirty="0"/>
              <a:t> </a:t>
            </a:r>
            <a:r>
              <a:rPr lang="en-US" altLang="zh-CN" sz="2600" b="1" dirty="0"/>
              <a:t>Act</a:t>
            </a:r>
            <a:r>
              <a:rPr lang="zh-CN" altLang="en-US" sz="2600" b="1" dirty="0"/>
              <a:t> </a:t>
            </a:r>
            <a:r>
              <a:rPr lang="en-US" altLang="zh-CN" sz="2600" b="1" dirty="0"/>
              <a:t>(</a:t>
            </a:r>
            <a:r>
              <a:rPr lang="en-US" sz="2600" b="1" dirty="0"/>
              <a:t>FERPA</a:t>
            </a:r>
            <a:r>
              <a:rPr lang="en-US" altLang="zh-CN" sz="2600" b="1" dirty="0"/>
              <a:t>)</a:t>
            </a:r>
            <a:r>
              <a:rPr lang="en-US" sz="2600" b="1" dirty="0"/>
              <a:t> </a:t>
            </a:r>
            <a:r>
              <a:rPr lang="en-US" sz="2600" dirty="0"/>
              <a:t>(student records)</a:t>
            </a:r>
          </a:p>
          <a:p>
            <a:r>
              <a:rPr lang="en-US" altLang="zh-CN" sz="2600" b="1" dirty="0"/>
              <a:t>Fair</a:t>
            </a:r>
            <a:r>
              <a:rPr lang="zh-CN" altLang="en-US" sz="2600" b="1" dirty="0"/>
              <a:t> </a:t>
            </a:r>
            <a:r>
              <a:rPr lang="en-US" altLang="zh-CN" sz="2600" b="1" dirty="0"/>
              <a:t>Credit</a:t>
            </a:r>
            <a:r>
              <a:rPr lang="zh-CN" altLang="en-US" sz="2600" b="1" dirty="0"/>
              <a:t> </a:t>
            </a:r>
            <a:r>
              <a:rPr lang="en-US" altLang="zh-CN" sz="2600" b="1" dirty="0"/>
              <a:t>Reporting</a:t>
            </a:r>
            <a:r>
              <a:rPr lang="zh-CN" altLang="en-US" sz="2600" b="1" dirty="0"/>
              <a:t> </a:t>
            </a:r>
            <a:r>
              <a:rPr lang="en-US" altLang="zh-CN" sz="2600" b="1" dirty="0"/>
              <a:t>Act</a:t>
            </a:r>
            <a:r>
              <a:rPr lang="zh-CN" altLang="en-US" sz="2600" b="1" dirty="0"/>
              <a:t> </a:t>
            </a:r>
            <a:r>
              <a:rPr lang="en-US" altLang="zh-CN" sz="2600" b="1" dirty="0"/>
              <a:t>(FCRA)</a:t>
            </a:r>
            <a:r>
              <a:rPr lang="zh-CN" altLang="en-US" sz="2600" b="1" dirty="0"/>
              <a:t> </a:t>
            </a:r>
            <a:r>
              <a:rPr lang="en-US" altLang="zh-CN" sz="2600" dirty="0"/>
              <a:t>(credit</a:t>
            </a:r>
            <a:r>
              <a:rPr lang="zh-CN" altLang="en-US" sz="2600" dirty="0"/>
              <a:t> </a:t>
            </a:r>
            <a:r>
              <a:rPr lang="en-US" altLang="zh-CN" sz="2600" dirty="0"/>
              <a:t>reports)</a:t>
            </a:r>
          </a:p>
          <a:p>
            <a:r>
              <a:rPr lang="en-US" altLang="zh-CN" sz="2600" b="1" dirty="0"/>
              <a:t>Electronic</a:t>
            </a:r>
            <a:r>
              <a:rPr lang="zh-CN" altLang="en-US" sz="2600" b="1" dirty="0"/>
              <a:t> </a:t>
            </a:r>
            <a:r>
              <a:rPr lang="en-US" altLang="zh-CN" sz="2600" b="1" dirty="0"/>
              <a:t>Communications</a:t>
            </a:r>
            <a:r>
              <a:rPr lang="zh-CN" altLang="en-US" sz="2600" b="1" dirty="0"/>
              <a:t> </a:t>
            </a:r>
            <a:r>
              <a:rPr lang="en-US" altLang="zh-CN" sz="2600" b="1" dirty="0"/>
              <a:t>Privacy</a:t>
            </a:r>
            <a:r>
              <a:rPr lang="zh-CN" altLang="en-US" sz="2600" b="1" dirty="0"/>
              <a:t> </a:t>
            </a:r>
            <a:r>
              <a:rPr lang="en-US" altLang="zh-CN" sz="2600" b="1" dirty="0"/>
              <a:t>Act</a:t>
            </a:r>
            <a:r>
              <a:rPr lang="zh-CN" altLang="en-US" sz="2600" b="1" dirty="0"/>
              <a:t> </a:t>
            </a:r>
            <a:r>
              <a:rPr lang="en-US" altLang="zh-CN" sz="2600" dirty="0"/>
              <a:t>(electronic</a:t>
            </a:r>
            <a:r>
              <a:rPr lang="zh-CN" altLang="en-US" sz="2600" dirty="0"/>
              <a:t> </a:t>
            </a:r>
            <a:r>
              <a:rPr lang="en-US" altLang="zh-CN" sz="2600" dirty="0"/>
              <a:t>communications)</a:t>
            </a:r>
          </a:p>
          <a:p>
            <a:r>
              <a:rPr lang="en-US" altLang="zh-CN" sz="2600" b="1" dirty="0"/>
              <a:t>Financial</a:t>
            </a:r>
            <a:r>
              <a:rPr lang="zh-CN" altLang="en-US" sz="2600" b="1" dirty="0"/>
              <a:t> </a:t>
            </a:r>
            <a:r>
              <a:rPr lang="en-US" altLang="zh-CN" sz="2600" b="1" dirty="0"/>
              <a:t>Services</a:t>
            </a:r>
            <a:r>
              <a:rPr lang="zh-CN" altLang="en-US" sz="2600" b="1" dirty="0"/>
              <a:t> </a:t>
            </a:r>
            <a:r>
              <a:rPr lang="en-US" altLang="zh-CN" sz="2600" b="1" dirty="0"/>
              <a:t>Modernization</a:t>
            </a:r>
            <a:r>
              <a:rPr lang="zh-CN" altLang="en-US" sz="2600" b="1" dirty="0"/>
              <a:t> </a:t>
            </a:r>
            <a:r>
              <a:rPr lang="en-US" altLang="zh-CN" sz="2600" b="1" dirty="0"/>
              <a:t>Act</a:t>
            </a:r>
            <a:r>
              <a:rPr lang="zh-CN" altLang="en-US" sz="2600" b="1" dirty="0"/>
              <a:t> </a:t>
            </a:r>
            <a:r>
              <a:rPr lang="en-US" altLang="zh-CN" sz="2600" dirty="0"/>
              <a:t>(financial</a:t>
            </a:r>
            <a:r>
              <a:rPr lang="zh-CN" altLang="en-US" sz="2600" dirty="0"/>
              <a:t> </a:t>
            </a:r>
            <a:r>
              <a:rPr lang="en-US" altLang="zh-CN" sz="2600" dirty="0"/>
              <a:t>records)</a:t>
            </a:r>
            <a:endParaRPr lang="en-US" sz="2600" dirty="0"/>
          </a:p>
          <a:p>
            <a:endParaRPr lang="en-US" dirty="0"/>
          </a:p>
        </p:txBody>
      </p:sp>
    </p:spTree>
    <p:extLst>
      <p:ext uri="{BB962C8B-B14F-4D97-AF65-F5344CB8AC3E}">
        <p14:creationId xmlns:p14="http://schemas.microsoft.com/office/powerpoint/2010/main" val="1637283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Non-U.S. Privacy </a:t>
            </a:r>
            <a:r>
              <a:rPr lang="en-US" altLang="zh-CN" dirty="0"/>
              <a:t>Regulation</a:t>
            </a:r>
            <a:endParaRPr lang="en-US" dirty="0"/>
          </a:p>
        </p:txBody>
      </p:sp>
      <p:sp>
        <p:nvSpPr>
          <p:cNvPr id="3" name="Content Placeholder 2"/>
          <p:cNvSpPr>
            <a:spLocks noGrp="1"/>
          </p:cNvSpPr>
          <p:nvPr>
            <p:ph idx="1"/>
          </p:nvPr>
        </p:nvSpPr>
        <p:spPr/>
        <p:txBody>
          <a:bodyPr>
            <a:normAutofit fontScale="25000" lnSpcReduction="20000"/>
          </a:bodyPr>
          <a:lstStyle/>
          <a:p>
            <a:r>
              <a:rPr lang="en-US" sz="9600" dirty="0"/>
              <a:t>European Privacy Directive </a:t>
            </a:r>
            <a:r>
              <a:rPr lang="en-US" altLang="zh-CN" sz="9600" dirty="0"/>
              <a:t>on</a:t>
            </a:r>
            <a:r>
              <a:rPr lang="zh-CN" altLang="en-US" sz="9600" dirty="0"/>
              <a:t> </a:t>
            </a:r>
            <a:r>
              <a:rPr lang="en-US" altLang="zh-CN" sz="9600" dirty="0"/>
              <a:t>Data</a:t>
            </a:r>
            <a:r>
              <a:rPr lang="zh-CN" altLang="en-US" sz="9600" dirty="0"/>
              <a:t> </a:t>
            </a:r>
            <a:r>
              <a:rPr lang="en-US" altLang="zh-CN" sz="9600" dirty="0"/>
              <a:t>Protection</a:t>
            </a:r>
          </a:p>
          <a:p>
            <a:pPr lvl="1"/>
            <a:r>
              <a:rPr lang="en-US" altLang="zh-CN" sz="8000" dirty="0"/>
              <a:t>Adopted</a:t>
            </a:r>
            <a:r>
              <a:rPr lang="zh-CN" altLang="en-US" sz="8000" dirty="0"/>
              <a:t> </a:t>
            </a:r>
            <a:r>
              <a:rPr lang="en-US" altLang="zh-CN" sz="8000" dirty="0"/>
              <a:t>in</a:t>
            </a:r>
            <a:r>
              <a:rPr lang="zh-CN" altLang="en-US" sz="8000" dirty="0"/>
              <a:t> </a:t>
            </a:r>
            <a:r>
              <a:rPr lang="en-US" sz="8000" dirty="0"/>
              <a:t>199</a:t>
            </a:r>
            <a:r>
              <a:rPr lang="en-US" altLang="zh-CN" sz="8000" dirty="0"/>
              <a:t>8</a:t>
            </a:r>
          </a:p>
          <a:p>
            <a:r>
              <a:rPr lang="en-US" altLang="zh-CN" sz="9600" dirty="0"/>
              <a:t>Organized</a:t>
            </a:r>
            <a:r>
              <a:rPr lang="zh-CN" altLang="en-US" sz="9600" dirty="0"/>
              <a:t> </a:t>
            </a:r>
            <a:r>
              <a:rPr lang="en-US" altLang="zh-CN" sz="9600" dirty="0"/>
              <a:t>around</a:t>
            </a:r>
            <a:r>
              <a:rPr lang="zh-CN" altLang="en-US" sz="9600" dirty="0"/>
              <a:t> </a:t>
            </a:r>
            <a:r>
              <a:rPr lang="en-US" altLang="zh-CN" sz="9600" dirty="0"/>
              <a:t>principles</a:t>
            </a:r>
            <a:r>
              <a:rPr lang="zh-CN" altLang="en-US" sz="9600" dirty="0"/>
              <a:t> </a:t>
            </a:r>
            <a:r>
              <a:rPr lang="en-US" altLang="zh-CN" sz="9600" dirty="0"/>
              <a:t>of:</a:t>
            </a:r>
            <a:endParaRPr lang="en-US" sz="9600" dirty="0"/>
          </a:p>
          <a:p>
            <a:pPr lvl="1"/>
            <a:r>
              <a:rPr lang="en-US" sz="8000" b="1" dirty="0"/>
              <a:t>Notice</a:t>
            </a:r>
            <a:r>
              <a:rPr lang="en-US" sz="8000" dirty="0"/>
              <a:t>: Organizations must notify individuals what personal information they</a:t>
            </a:r>
            <a:r>
              <a:rPr lang="zh-CN" altLang="en-US" sz="8000" dirty="0"/>
              <a:t> </a:t>
            </a:r>
            <a:r>
              <a:rPr lang="en-US" sz="8000" dirty="0"/>
              <a:t>are collecting</a:t>
            </a:r>
            <a:r>
              <a:rPr lang="en-US" altLang="zh-CN" sz="8000" dirty="0"/>
              <a:t>,</a:t>
            </a:r>
            <a:r>
              <a:rPr lang="zh-CN" altLang="en-US" sz="8000" dirty="0"/>
              <a:t> </a:t>
            </a:r>
            <a:r>
              <a:rPr lang="en-US" altLang="zh-CN" sz="8000" dirty="0"/>
              <a:t>using,</a:t>
            </a:r>
            <a:r>
              <a:rPr lang="zh-CN" altLang="en-US" sz="8000" dirty="0"/>
              <a:t> </a:t>
            </a:r>
            <a:r>
              <a:rPr lang="en-US" sz="8000" dirty="0"/>
              <a:t>and what choices the individual</a:t>
            </a:r>
            <a:r>
              <a:rPr lang="zh-CN" altLang="en-US" sz="8000" dirty="0"/>
              <a:t> </a:t>
            </a:r>
            <a:r>
              <a:rPr lang="en-US" sz="8000" dirty="0"/>
              <a:t>may have.</a:t>
            </a:r>
          </a:p>
          <a:p>
            <a:pPr lvl="1"/>
            <a:r>
              <a:rPr lang="en-US" sz="8000" b="1" dirty="0"/>
              <a:t>Consent</a:t>
            </a:r>
            <a:r>
              <a:rPr lang="en-US" sz="8000" dirty="0"/>
              <a:t>: Individuals must be able to choose whether and how their personal</a:t>
            </a:r>
            <a:r>
              <a:rPr lang="zh-CN" altLang="en-US" sz="8000" dirty="0"/>
              <a:t> </a:t>
            </a:r>
            <a:r>
              <a:rPr lang="en-US" sz="8000" dirty="0"/>
              <a:t>information is </a:t>
            </a:r>
            <a:r>
              <a:rPr lang="en-US" altLang="zh-CN" sz="8000" dirty="0"/>
              <a:t>accessed</a:t>
            </a:r>
            <a:r>
              <a:rPr lang="en-US" sz="8000" dirty="0"/>
              <a:t> by</a:t>
            </a:r>
            <a:r>
              <a:rPr lang="zh-CN" altLang="en-US" sz="8000" dirty="0"/>
              <a:t> </a:t>
            </a:r>
            <a:r>
              <a:rPr lang="en-US" sz="8000" dirty="0"/>
              <a:t>third parties. </a:t>
            </a:r>
          </a:p>
          <a:p>
            <a:pPr lvl="1"/>
            <a:r>
              <a:rPr lang="en-US" sz="8000" b="1" dirty="0"/>
              <a:t>Consistency</a:t>
            </a:r>
            <a:r>
              <a:rPr lang="en-US" sz="8000" dirty="0"/>
              <a:t>: Organizations may use personal information only in accordance</a:t>
            </a:r>
            <a:r>
              <a:rPr lang="zh-CN" altLang="en-US" sz="8000" dirty="0"/>
              <a:t> </a:t>
            </a:r>
            <a:r>
              <a:rPr lang="en-US" sz="8000" dirty="0"/>
              <a:t>with the terms of the notic</a:t>
            </a:r>
            <a:r>
              <a:rPr lang="en-US" altLang="zh-CN" sz="8000" dirty="0"/>
              <a:t>e.</a:t>
            </a:r>
            <a:endParaRPr lang="en-US" sz="8000" dirty="0"/>
          </a:p>
          <a:p>
            <a:pPr lvl="1"/>
            <a:r>
              <a:rPr lang="en-US" sz="8000" b="1" dirty="0"/>
              <a:t>Access:</a:t>
            </a:r>
            <a:r>
              <a:rPr lang="en-US" sz="8000" dirty="0"/>
              <a:t> Individuals must have the right and ability to access their information</a:t>
            </a:r>
            <a:r>
              <a:rPr lang="zh-CN" altLang="en-US" sz="8000" dirty="0"/>
              <a:t> </a:t>
            </a:r>
            <a:r>
              <a:rPr lang="en-US" sz="8000" dirty="0"/>
              <a:t>and </a:t>
            </a:r>
            <a:r>
              <a:rPr lang="en-US" altLang="zh-CN" sz="8000" dirty="0"/>
              <a:t>change</a:t>
            </a:r>
            <a:r>
              <a:rPr lang="zh-CN" altLang="en-US" sz="8000" dirty="0"/>
              <a:t> </a:t>
            </a:r>
            <a:r>
              <a:rPr lang="en-US" sz="8000" dirty="0"/>
              <a:t>any portion of it.</a:t>
            </a:r>
          </a:p>
          <a:p>
            <a:pPr lvl="1"/>
            <a:r>
              <a:rPr lang="en-US" sz="8000" b="1" dirty="0"/>
              <a:t>Security</a:t>
            </a:r>
            <a:r>
              <a:rPr lang="en-US" sz="8000" dirty="0"/>
              <a:t>: Organizations must protect the integrity and confidentiality of personal information.</a:t>
            </a:r>
          </a:p>
          <a:p>
            <a:pPr lvl="1"/>
            <a:r>
              <a:rPr lang="en-US" sz="8000" b="1" dirty="0"/>
              <a:t>Onward transfer</a:t>
            </a:r>
            <a:r>
              <a:rPr lang="en-US" sz="8000" dirty="0"/>
              <a:t>: Third parties receiving personal information must provide</a:t>
            </a:r>
            <a:r>
              <a:rPr lang="zh-CN" altLang="en-US" sz="8000" dirty="0"/>
              <a:t> </a:t>
            </a:r>
            <a:r>
              <a:rPr lang="en-US" sz="8000" dirty="0"/>
              <a:t>the same level of protection.</a:t>
            </a:r>
          </a:p>
          <a:p>
            <a:pPr lvl="1"/>
            <a:r>
              <a:rPr lang="en-US" sz="8000" b="1" dirty="0"/>
              <a:t>Enforcement</a:t>
            </a:r>
            <a:r>
              <a:rPr lang="en-US" sz="8000" dirty="0"/>
              <a:t>: The Directive grants a private right of action to data subjects</a:t>
            </a:r>
            <a:r>
              <a:rPr lang="zh-CN" altLang="en-US" sz="8000" dirty="0"/>
              <a:t> </a:t>
            </a:r>
            <a:r>
              <a:rPr lang="en-US" sz="8000" dirty="0"/>
              <a:t>when organizations </a:t>
            </a:r>
            <a:r>
              <a:rPr lang="en-US" altLang="zh-CN" sz="8000" dirty="0"/>
              <a:t>violate</a:t>
            </a:r>
            <a:r>
              <a:rPr lang="en-US" sz="8000" dirty="0"/>
              <a:t> the law. </a:t>
            </a:r>
          </a:p>
        </p:txBody>
      </p:sp>
    </p:spTree>
    <p:extLst>
      <p:ext uri="{BB962C8B-B14F-4D97-AF65-F5344CB8AC3E}">
        <p14:creationId xmlns:p14="http://schemas.microsoft.com/office/powerpoint/2010/main" val="211178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legal system</a:t>
            </a:r>
          </a:p>
        </p:txBody>
      </p:sp>
      <p:sp>
        <p:nvSpPr>
          <p:cNvPr id="3" name="Content Placeholder 2"/>
          <p:cNvSpPr>
            <a:spLocks noGrp="1"/>
          </p:cNvSpPr>
          <p:nvPr>
            <p:ph idx="1"/>
          </p:nvPr>
        </p:nvSpPr>
        <p:spPr>
          <a:xfrm>
            <a:off x="628649" y="1377863"/>
            <a:ext cx="8044295" cy="4799100"/>
          </a:xfrm>
        </p:spPr>
        <p:txBody>
          <a:bodyPr>
            <a:normAutofit fontScale="92500"/>
          </a:bodyPr>
          <a:lstStyle/>
          <a:p>
            <a:r>
              <a:rPr lang="en-US" b="1" dirty="0"/>
              <a:t>Statutes</a:t>
            </a:r>
            <a:r>
              <a:rPr lang="en-US" dirty="0"/>
              <a:t> are laws that state explicitly that certain actions are illegal. </a:t>
            </a:r>
          </a:p>
          <a:p>
            <a:r>
              <a:rPr lang="en-US" dirty="0"/>
              <a:t>A violation of a statute will result in a </a:t>
            </a:r>
            <a:r>
              <a:rPr lang="en-US" b="1" dirty="0"/>
              <a:t>criminal</a:t>
            </a:r>
            <a:r>
              <a:rPr lang="en-US" dirty="0"/>
              <a:t> trial, because the act has harmed the desired nature of society. In this case, government will argue for punishment to the violators.</a:t>
            </a:r>
          </a:p>
          <a:p>
            <a:r>
              <a:rPr lang="en-US" b="1" dirty="0"/>
              <a:t>Civil law </a:t>
            </a:r>
            <a:r>
              <a:rPr lang="en-US" dirty="0"/>
              <a:t>involves harm to an individual or a corporation.</a:t>
            </a:r>
          </a:p>
          <a:p>
            <a:r>
              <a:rPr lang="en-US" b="1" dirty="0"/>
              <a:t>Tort law </a:t>
            </a:r>
            <a:r>
              <a:rPr lang="en-US" dirty="0"/>
              <a:t>is the unwritten standards of what are proper behaviors which were documented in prior court decisions. </a:t>
            </a:r>
          </a:p>
          <a:p>
            <a:r>
              <a:rPr lang="en-US" b="1" dirty="0"/>
              <a:t>Contract law</a:t>
            </a:r>
            <a:r>
              <a:rPr lang="en-US" dirty="0"/>
              <a:t> involves agreements written between two parties on certain conditions. </a:t>
            </a:r>
          </a:p>
        </p:txBody>
      </p:sp>
    </p:spTree>
    <p:extLst>
      <p:ext uri="{BB962C8B-B14F-4D97-AF65-F5344CB8AC3E}">
        <p14:creationId xmlns:p14="http://schemas.microsoft.com/office/powerpoint/2010/main" val="143373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Introduction to Secure System Administration</a:t>
            </a:r>
          </a:p>
        </p:txBody>
      </p:sp>
      <p:sp>
        <p:nvSpPr>
          <p:cNvPr id="3" name="Content Placeholder 2"/>
          <p:cNvSpPr>
            <a:spLocks noGrp="1"/>
          </p:cNvSpPr>
          <p:nvPr>
            <p:ph idx="1"/>
          </p:nvPr>
        </p:nvSpPr>
        <p:spPr>
          <a:xfrm>
            <a:off x="628650" y="1530263"/>
            <a:ext cx="8210550" cy="4799100"/>
          </a:xfrm>
        </p:spPr>
        <p:txBody>
          <a:bodyPr/>
          <a:lstStyle/>
          <a:p>
            <a:pPr marL="0" indent="0">
              <a:buNone/>
            </a:pPr>
            <a:r>
              <a:rPr lang="en-US" b="1" dirty="0"/>
              <a:t>Module Description:</a:t>
            </a:r>
            <a:r>
              <a:rPr lang="en-US" dirty="0"/>
              <a:t> </a:t>
            </a:r>
          </a:p>
          <a:p>
            <a:pPr marL="0" indent="0">
              <a:buNone/>
            </a:pPr>
            <a:r>
              <a:rPr lang="en-US" sz="2400" dirty="0"/>
              <a:t>This module introduces secure system administration. There are two micro modules: one is focus on security management, and the other one discusses privacy, legal and ethical issues. The security management micro module presents how to set up an incident response plan to better handle incidents. The privacy, legal and ethics micro module introduces legal and ethics, privacy, laws and computer crime. </a:t>
            </a:r>
          </a:p>
          <a:p>
            <a:pPr marL="0" indent="0">
              <a:buNone/>
            </a:pPr>
            <a:r>
              <a:rPr lang="en-US" b="1" dirty="0"/>
              <a:t>Topics:</a:t>
            </a:r>
          </a:p>
          <a:p>
            <a:pPr lvl="1"/>
            <a:r>
              <a:rPr lang="en-US" dirty="0"/>
              <a:t>Lesson 1: Planning, risk analysis and incident response </a:t>
            </a:r>
            <a:endParaRPr lang="en-US" sz="2000" dirty="0"/>
          </a:p>
          <a:p>
            <a:pPr lvl="1"/>
            <a:r>
              <a:rPr lang="en-US" dirty="0"/>
              <a:t>Lesson 2: Privacy, legal and ethics </a:t>
            </a:r>
            <a:endParaRPr lang="en-US" sz="2000"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Computer Statutes</a:t>
            </a:r>
          </a:p>
        </p:txBody>
      </p:sp>
      <p:sp>
        <p:nvSpPr>
          <p:cNvPr id="3" name="Content Placeholder 2"/>
          <p:cNvSpPr>
            <a:spLocks noGrp="1"/>
          </p:cNvSpPr>
          <p:nvPr>
            <p:ph idx="1"/>
          </p:nvPr>
        </p:nvSpPr>
        <p:spPr/>
        <p:txBody>
          <a:bodyPr>
            <a:normAutofit/>
          </a:bodyPr>
          <a:lstStyle/>
          <a:p>
            <a:r>
              <a:rPr lang="en-US" dirty="0"/>
              <a:t>US Electronic Communications Privacy Act</a:t>
            </a:r>
          </a:p>
          <a:p>
            <a:r>
              <a:rPr lang="en-US" dirty="0"/>
              <a:t>US Computer Fraud and Abuse Act</a:t>
            </a:r>
          </a:p>
          <a:p>
            <a:r>
              <a:rPr lang="en-US" dirty="0"/>
              <a:t>US Freedom of Information Act</a:t>
            </a:r>
          </a:p>
          <a:p>
            <a:r>
              <a:rPr lang="en-US" dirty="0"/>
              <a:t>US Economic Espionage Act</a:t>
            </a:r>
          </a:p>
          <a:p>
            <a:r>
              <a:rPr lang="en-US" dirty="0"/>
              <a:t>US Privacy Act</a:t>
            </a:r>
          </a:p>
          <a:p>
            <a:r>
              <a:rPr lang="en-US" dirty="0"/>
              <a:t>USA Patriot Act</a:t>
            </a:r>
          </a:p>
          <a:p>
            <a:r>
              <a:rPr lang="en-US" dirty="0"/>
              <a:t>Gramm-Leach-Bliley Act</a:t>
            </a:r>
          </a:p>
          <a:p>
            <a:r>
              <a:rPr lang="en-US" dirty="0"/>
              <a:t>HIPAA</a:t>
            </a:r>
          </a:p>
          <a:p>
            <a:endParaRPr lang="en-US" dirty="0"/>
          </a:p>
        </p:txBody>
      </p:sp>
    </p:spTree>
    <p:extLst>
      <p:ext uri="{BB962C8B-B14F-4D97-AF65-F5344CB8AC3E}">
        <p14:creationId xmlns:p14="http://schemas.microsoft.com/office/powerpoint/2010/main" val="170105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b="1" dirty="0"/>
              <a:t>Computer</a:t>
            </a:r>
            <a:r>
              <a:rPr lang="zh-CN" altLang="en-US" b="1" dirty="0"/>
              <a:t> </a:t>
            </a:r>
            <a:r>
              <a:rPr lang="en-US" altLang="zh-CN" b="1" dirty="0"/>
              <a:t>Forensics</a:t>
            </a:r>
            <a:endParaRPr lang="en-US" b="1" dirty="0"/>
          </a:p>
        </p:txBody>
      </p:sp>
      <p:sp>
        <p:nvSpPr>
          <p:cNvPr id="9" name="Content Placeholder 8"/>
          <p:cNvSpPr>
            <a:spLocks noGrp="1"/>
          </p:cNvSpPr>
          <p:nvPr>
            <p:ph idx="1"/>
          </p:nvPr>
        </p:nvSpPr>
        <p:spPr>
          <a:xfrm>
            <a:off x="628649" y="1377863"/>
            <a:ext cx="8030441" cy="4799100"/>
          </a:xfrm>
        </p:spPr>
        <p:txBody>
          <a:bodyPr/>
          <a:lstStyle/>
          <a:p>
            <a:r>
              <a:rPr lang="en-US" dirty="0"/>
              <a:t>The practice of gathering, retaining, and analyzing computer-related data for investigative purposes in a manner that maintains the integrity of the data. </a:t>
            </a:r>
          </a:p>
          <a:p>
            <a:r>
              <a:rPr lang="en-US" altLang="zh-CN" dirty="0"/>
              <a:t>For</a:t>
            </a:r>
            <a:r>
              <a:rPr lang="zh-CN" altLang="en-US" dirty="0"/>
              <a:t> </a:t>
            </a:r>
            <a:r>
              <a:rPr lang="en-US" altLang="zh-CN" dirty="0"/>
              <a:t>evidence</a:t>
            </a:r>
            <a:r>
              <a:rPr lang="zh-CN" altLang="en-US" dirty="0"/>
              <a:t> </a:t>
            </a:r>
            <a:r>
              <a:rPr lang="en-US" altLang="zh-CN" dirty="0"/>
              <a:t>to</a:t>
            </a:r>
            <a:r>
              <a:rPr lang="zh-CN" altLang="en-US" dirty="0"/>
              <a:t> </a:t>
            </a:r>
            <a:r>
              <a:rPr lang="en-US" altLang="zh-CN" dirty="0"/>
              <a:t>be</a:t>
            </a:r>
            <a:r>
              <a:rPr lang="zh-CN" altLang="en-US" dirty="0"/>
              <a:t> </a:t>
            </a:r>
            <a:r>
              <a:rPr lang="en-US" altLang="zh-CN" dirty="0"/>
              <a:t>admissible,</a:t>
            </a:r>
            <a:r>
              <a:rPr lang="zh-CN" altLang="en-US" dirty="0"/>
              <a:t> </a:t>
            </a:r>
            <a:r>
              <a:rPr lang="en-US" altLang="zh-CN" dirty="0"/>
              <a:t>it</a:t>
            </a:r>
            <a:r>
              <a:rPr lang="zh-CN" altLang="en-US" dirty="0"/>
              <a:t> </a:t>
            </a:r>
            <a:r>
              <a:rPr lang="en-US" altLang="zh-CN" dirty="0"/>
              <a:t>must</a:t>
            </a:r>
            <a:r>
              <a:rPr lang="zh-CN" altLang="en-US" dirty="0"/>
              <a:t> </a:t>
            </a:r>
            <a:r>
              <a:rPr lang="en-US" altLang="zh-CN" dirty="0"/>
              <a:t>be</a:t>
            </a:r>
            <a:r>
              <a:rPr lang="zh-CN" altLang="en-US" dirty="0"/>
              <a:t> </a:t>
            </a:r>
            <a:r>
              <a:rPr lang="en-US" altLang="zh-CN" dirty="0"/>
              <a:t>reliable</a:t>
            </a:r>
            <a:r>
              <a:rPr lang="zh-CN" altLang="en-US" dirty="0"/>
              <a:t> </a:t>
            </a:r>
            <a:r>
              <a:rPr lang="en-US" altLang="zh-CN" dirty="0"/>
              <a:t>and</a:t>
            </a:r>
            <a:r>
              <a:rPr lang="zh-CN" altLang="en-US" dirty="0"/>
              <a:t> </a:t>
            </a:r>
            <a:r>
              <a:rPr lang="en-US" altLang="zh-CN" dirty="0"/>
              <a:t>not</a:t>
            </a:r>
            <a:r>
              <a:rPr lang="zh-CN" altLang="en-US" dirty="0"/>
              <a:t> </a:t>
            </a:r>
            <a:r>
              <a:rPr lang="en-US" altLang="zh-CN" dirty="0"/>
              <a:t>prejudicial.</a:t>
            </a:r>
          </a:p>
          <a:p>
            <a:pPr lvl="1"/>
            <a:r>
              <a:rPr lang="en-US" altLang="zh-CN" dirty="0"/>
              <a:t>No</a:t>
            </a:r>
            <a:r>
              <a:rPr lang="zh-CN" altLang="en-US" dirty="0"/>
              <a:t> </a:t>
            </a:r>
            <a:r>
              <a:rPr lang="en-US" altLang="zh-CN" dirty="0"/>
              <a:t>action</a:t>
            </a:r>
            <a:r>
              <a:rPr lang="zh-CN" altLang="en-US" dirty="0"/>
              <a:t> </a:t>
            </a:r>
            <a:r>
              <a:rPr lang="en-US" altLang="zh-CN" dirty="0"/>
              <a:t>should</a:t>
            </a:r>
            <a:r>
              <a:rPr lang="zh-CN" altLang="en-US" dirty="0"/>
              <a:t> </a:t>
            </a:r>
            <a:r>
              <a:rPr lang="en-US" altLang="zh-CN" dirty="0"/>
              <a:t>change</a:t>
            </a:r>
            <a:r>
              <a:rPr lang="zh-CN" altLang="en-US" dirty="0"/>
              <a:t> </a:t>
            </a:r>
            <a:r>
              <a:rPr lang="en-US" altLang="zh-CN" dirty="0"/>
              <a:t>data</a:t>
            </a:r>
            <a:r>
              <a:rPr lang="zh-CN" altLang="en-US" dirty="0"/>
              <a:t> </a:t>
            </a:r>
            <a:r>
              <a:rPr lang="en-US" altLang="zh-CN" dirty="0"/>
              <a:t>held</a:t>
            </a:r>
            <a:r>
              <a:rPr lang="zh-CN" altLang="en-US" dirty="0"/>
              <a:t> </a:t>
            </a:r>
            <a:r>
              <a:rPr lang="en-US" altLang="zh-CN" dirty="0"/>
              <a:t>on</a:t>
            </a:r>
            <a:r>
              <a:rPr lang="zh-CN" altLang="en-US" dirty="0"/>
              <a:t> </a:t>
            </a:r>
            <a:r>
              <a:rPr lang="en-US" altLang="zh-CN" dirty="0"/>
              <a:t>a</a:t>
            </a:r>
            <a:r>
              <a:rPr lang="zh-CN" altLang="en-US" dirty="0"/>
              <a:t> </a:t>
            </a:r>
            <a:r>
              <a:rPr lang="en-US" altLang="zh-CN" dirty="0"/>
              <a:t>computer</a:t>
            </a:r>
            <a:r>
              <a:rPr lang="zh-CN" altLang="en-US" dirty="0"/>
              <a:t> </a:t>
            </a:r>
            <a:r>
              <a:rPr lang="en-US" altLang="zh-CN" dirty="0"/>
              <a:t>or</a:t>
            </a:r>
            <a:r>
              <a:rPr lang="zh-CN" altLang="en-US" dirty="0"/>
              <a:t> </a:t>
            </a:r>
            <a:r>
              <a:rPr lang="en-US" altLang="zh-CN" dirty="0"/>
              <a:t>media.</a:t>
            </a:r>
          </a:p>
          <a:p>
            <a:pPr lvl="1"/>
            <a:r>
              <a:rPr lang="en-US" altLang="zh-CN" dirty="0"/>
              <a:t>If</a:t>
            </a:r>
            <a:r>
              <a:rPr lang="zh-CN" altLang="en-US" dirty="0"/>
              <a:t> </a:t>
            </a:r>
            <a:r>
              <a:rPr lang="en-US" altLang="zh-CN" dirty="0"/>
              <a:t>original</a:t>
            </a:r>
            <a:r>
              <a:rPr lang="zh-CN" altLang="en-US" dirty="0"/>
              <a:t> </a:t>
            </a:r>
            <a:r>
              <a:rPr lang="en-US" altLang="zh-CN" dirty="0"/>
              <a:t>data</a:t>
            </a:r>
            <a:r>
              <a:rPr lang="zh-CN" altLang="en-US" dirty="0"/>
              <a:t> </a:t>
            </a:r>
            <a:r>
              <a:rPr lang="en-US" altLang="zh-CN" dirty="0"/>
              <a:t>needs</a:t>
            </a:r>
            <a:r>
              <a:rPr lang="zh-CN" altLang="en-US" dirty="0"/>
              <a:t> </a:t>
            </a:r>
            <a:r>
              <a:rPr lang="en-US" altLang="zh-CN" dirty="0"/>
              <a:t>to</a:t>
            </a:r>
            <a:r>
              <a:rPr lang="zh-CN" altLang="en-US" dirty="0"/>
              <a:t> </a:t>
            </a:r>
            <a:r>
              <a:rPr lang="en-US" altLang="zh-CN" dirty="0"/>
              <a:t>be</a:t>
            </a:r>
            <a:r>
              <a:rPr lang="zh-CN" altLang="en-US" dirty="0"/>
              <a:t> </a:t>
            </a:r>
            <a:r>
              <a:rPr lang="en-US" altLang="zh-CN" dirty="0"/>
              <a:t>accessed,</a:t>
            </a:r>
            <a:r>
              <a:rPr lang="zh-CN" altLang="en-US" dirty="0"/>
              <a:t> </a:t>
            </a:r>
            <a:r>
              <a:rPr lang="en-US" altLang="zh-CN" dirty="0"/>
              <a:t>the</a:t>
            </a:r>
            <a:r>
              <a:rPr lang="zh-CN" altLang="en-US" dirty="0"/>
              <a:t> </a:t>
            </a:r>
            <a:r>
              <a:rPr lang="en-US" altLang="zh-CN" dirty="0"/>
              <a:t>investigators</a:t>
            </a:r>
            <a:r>
              <a:rPr lang="zh-CN" altLang="en-US" dirty="0"/>
              <a:t> </a:t>
            </a:r>
            <a:r>
              <a:rPr lang="en-US" altLang="zh-CN" dirty="0"/>
              <a:t>must</a:t>
            </a:r>
            <a:r>
              <a:rPr lang="zh-CN" altLang="en-US" dirty="0"/>
              <a:t> </a:t>
            </a:r>
            <a:r>
              <a:rPr lang="en-US" altLang="zh-CN" dirty="0"/>
              <a:t>explain</a:t>
            </a:r>
            <a:r>
              <a:rPr lang="zh-CN" altLang="en-US" dirty="0"/>
              <a:t> </a:t>
            </a:r>
            <a:r>
              <a:rPr lang="en-US" altLang="zh-CN" dirty="0"/>
              <a:t>the</a:t>
            </a:r>
            <a:r>
              <a:rPr lang="zh-CN" altLang="en-US" dirty="0"/>
              <a:t> </a:t>
            </a:r>
            <a:r>
              <a:rPr lang="en-US" altLang="zh-CN" dirty="0"/>
              <a:t>implications</a:t>
            </a:r>
            <a:r>
              <a:rPr lang="zh-CN" altLang="en-US" dirty="0"/>
              <a:t> </a:t>
            </a:r>
            <a:r>
              <a:rPr lang="en-US" altLang="zh-CN" dirty="0"/>
              <a:t>of</a:t>
            </a:r>
            <a:r>
              <a:rPr lang="zh-CN" altLang="en-US" dirty="0"/>
              <a:t> </a:t>
            </a:r>
            <a:r>
              <a:rPr lang="en-US" altLang="zh-CN" dirty="0"/>
              <a:t>their</a:t>
            </a:r>
            <a:r>
              <a:rPr lang="zh-CN" altLang="en-US" dirty="0"/>
              <a:t> </a:t>
            </a:r>
            <a:r>
              <a:rPr lang="en-US" altLang="zh-CN" dirty="0"/>
              <a:t>actions.</a:t>
            </a:r>
          </a:p>
          <a:p>
            <a:pPr lvl="1"/>
            <a:r>
              <a:rPr lang="en-US" altLang="zh-CN" dirty="0"/>
              <a:t>An</a:t>
            </a:r>
            <a:r>
              <a:rPr lang="zh-CN" altLang="en-US" dirty="0"/>
              <a:t> </a:t>
            </a:r>
            <a:r>
              <a:rPr lang="en-US" altLang="zh-CN" dirty="0"/>
              <a:t>record</a:t>
            </a:r>
            <a:r>
              <a:rPr lang="zh-CN" altLang="en-US" dirty="0"/>
              <a:t> </a:t>
            </a:r>
            <a:r>
              <a:rPr lang="en-US" altLang="zh-CN" dirty="0"/>
              <a:t>of</a:t>
            </a:r>
            <a:r>
              <a:rPr lang="zh-CN" altLang="en-US" dirty="0"/>
              <a:t> </a:t>
            </a:r>
            <a:r>
              <a:rPr lang="en-US" altLang="zh-CN" dirty="0"/>
              <a:t>all</a:t>
            </a:r>
            <a:r>
              <a:rPr lang="zh-CN" altLang="en-US" dirty="0"/>
              <a:t> </a:t>
            </a:r>
            <a:r>
              <a:rPr lang="en-US" altLang="zh-CN" dirty="0"/>
              <a:t>processes</a:t>
            </a:r>
            <a:r>
              <a:rPr lang="zh-CN" altLang="en-US" dirty="0"/>
              <a:t> </a:t>
            </a:r>
            <a:r>
              <a:rPr lang="en-US" altLang="zh-CN" dirty="0"/>
              <a:t>applied</a:t>
            </a:r>
            <a:r>
              <a:rPr lang="zh-CN" altLang="en-US" dirty="0"/>
              <a:t> </a:t>
            </a:r>
            <a:r>
              <a:rPr lang="en-US" altLang="zh-CN" dirty="0"/>
              <a:t>to</a:t>
            </a:r>
            <a:r>
              <a:rPr lang="zh-CN" altLang="en-US" dirty="0"/>
              <a:t> </a:t>
            </a:r>
            <a:r>
              <a:rPr lang="en-US" altLang="zh-CN" dirty="0"/>
              <a:t>electronic</a:t>
            </a:r>
            <a:r>
              <a:rPr lang="zh-CN" altLang="en-US" dirty="0"/>
              <a:t> </a:t>
            </a:r>
            <a:r>
              <a:rPr lang="en-US" altLang="zh-CN" dirty="0"/>
              <a:t>evidence</a:t>
            </a:r>
            <a:r>
              <a:rPr lang="zh-CN" altLang="en-US" dirty="0"/>
              <a:t> </a:t>
            </a:r>
            <a:r>
              <a:rPr lang="en-US" altLang="zh-CN" dirty="0"/>
              <a:t>should</a:t>
            </a:r>
            <a:r>
              <a:rPr lang="zh-CN" altLang="en-US" dirty="0"/>
              <a:t> </a:t>
            </a:r>
            <a:r>
              <a:rPr lang="en-US" altLang="zh-CN" dirty="0"/>
              <a:t>be</a:t>
            </a:r>
            <a:r>
              <a:rPr lang="zh-CN" altLang="en-US" dirty="0"/>
              <a:t> </a:t>
            </a:r>
            <a:r>
              <a:rPr lang="en-US" altLang="zh-CN" dirty="0"/>
              <a:t>preserved.</a:t>
            </a:r>
          </a:p>
          <a:p>
            <a:pPr lvl="1"/>
            <a:r>
              <a:rPr lang="en-US" altLang="zh-CN" dirty="0"/>
              <a:t>The</a:t>
            </a:r>
            <a:r>
              <a:rPr lang="zh-CN" altLang="en-US" dirty="0"/>
              <a:t> </a:t>
            </a:r>
            <a:r>
              <a:rPr lang="en-US" altLang="zh-CN" dirty="0"/>
              <a:t>investigator</a:t>
            </a:r>
            <a:r>
              <a:rPr lang="zh-CN" altLang="en-US" dirty="0"/>
              <a:t> </a:t>
            </a:r>
            <a:r>
              <a:rPr lang="en-US" altLang="zh-CN" dirty="0"/>
              <a:t>should</a:t>
            </a:r>
            <a:r>
              <a:rPr lang="zh-CN" altLang="en-US" dirty="0"/>
              <a:t> </a:t>
            </a:r>
            <a:r>
              <a:rPr lang="en-US" altLang="zh-CN" dirty="0"/>
              <a:t>ensure</a:t>
            </a:r>
            <a:r>
              <a:rPr lang="zh-CN" altLang="en-US" dirty="0"/>
              <a:t> </a:t>
            </a:r>
            <a:r>
              <a:rPr lang="en-US" altLang="zh-CN" dirty="0"/>
              <a:t>that</a:t>
            </a:r>
            <a:r>
              <a:rPr lang="zh-CN" altLang="en-US" dirty="0"/>
              <a:t> </a:t>
            </a:r>
            <a:r>
              <a:rPr lang="en-US" altLang="zh-CN" dirty="0"/>
              <a:t>the</a:t>
            </a:r>
            <a:r>
              <a:rPr lang="zh-CN" altLang="en-US" dirty="0"/>
              <a:t> </a:t>
            </a:r>
            <a:r>
              <a:rPr lang="en-US" altLang="zh-CN" dirty="0"/>
              <a:t>law</a:t>
            </a:r>
            <a:r>
              <a:rPr lang="zh-CN" altLang="en-US" dirty="0"/>
              <a:t> </a:t>
            </a:r>
            <a:r>
              <a:rPr lang="en-US" altLang="zh-CN" dirty="0"/>
              <a:t>are</a:t>
            </a:r>
            <a:r>
              <a:rPr lang="zh-CN" altLang="en-US" dirty="0"/>
              <a:t> </a:t>
            </a:r>
            <a:r>
              <a:rPr lang="en-US" altLang="zh-CN" dirty="0"/>
              <a:t>adhered</a:t>
            </a:r>
            <a:r>
              <a:rPr lang="zh-CN" altLang="en-US" dirty="0"/>
              <a:t> </a:t>
            </a:r>
            <a:r>
              <a:rPr lang="en-US" altLang="zh-CN" dirty="0"/>
              <a:t>to.</a:t>
            </a:r>
          </a:p>
          <a:p>
            <a:endParaRPr lang="en-US" dirty="0"/>
          </a:p>
        </p:txBody>
      </p:sp>
    </p:spTree>
    <p:extLst>
      <p:ext uri="{BB962C8B-B14F-4D97-AF65-F5344CB8AC3E}">
        <p14:creationId xmlns:p14="http://schemas.microsoft.com/office/powerpoint/2010/main" val="55806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Technical</a:t>
            </a:r>
            <a:r>
              <a:rPr lang="zh-CN" altLang="en-US" dirty="0"/>
              <a:t> </a:t>
            </a:r>
            <a:r>
              <a:rPr lang="en-US" altLang="zh-CN" dirty="0"/>
              <a:t>issues</a:t>
            </a:r>
            <a:r>
              <a:rPr lang="zh-CN" altLang="en-US" dirty="0"/>
              <a:t> </a:t>
            </a:r>
            <a:r>
              <a:rPr lang="en-US" altLang="zh-CN" dirty="0"/>
              <a:t>in</a:t>
            </a:r>
            <a:r>
              <a:rPr lang="zh-CN" altLang="en-US" dirty="0"/>
              <a:t> </a:t>
            </a:r>
            <a:r>
              <a:rPr lang="en-US" altLang="zh-CN" dirty="0"/>
              <a:t>computer</a:t>
            </a:r>
            <a:r>
              <a:rPr lang="zh-CN" altLang="en-US" dirty="0"/>
              <a:t> </a:t>
            </a:r>
            <a:r>
              <a:rPr lang="en-US" altLang="zh-CN" dirty="0"/>
              <a:t>forensic</a:t>
            </a:r>
            <a:endParaRPr lang="en-US" dirty="0"/>
          </a:p>
        </p:txBody>
      </p:sp>
      <p:sp>
        <p:nvSpPr>
          <p:cNvPr id="3" name="Content Placeholder 2"/>
          <p:cNvSpPr>
            <a:spLocks noGrp="1"/>
          </p:cNvSpPr>
          <p:nvPr>
            <p:ph idx="1"/>
          </p:nvPr>
        </p:nvSpPr>
        <p:spPr/>
        <p:txBody>
          <a:bodyPr/>
          <a:lstStyle/>
          <a:p>
            <a:r>
              <a:rPr lang="en-US" altLang="zh-CN" dirty="0"/>
              <a:t>Encrypted</a:t>
            </a:r>
            <a:r>
              <a:rPr lang="zh-CN" altLang="en-US" dirty="0"/>
              <a:t> </a:t>
            </a:r>
            <a:r>
              <a:rPr lang="en-US" altLang="zh-CN" dirty="0"/>
              <a:t>data</a:t>
            </a:r>
          </a:p>
          <a:p>
            <a:pPr lvl="1"/>
            <a:r>
              <a:rPr lang="en-US" altLang="zh-CN" sz="2000" dirty="0"/>
              <a:t>Encryption</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used</a:t>
            </a:r>
            <a:r>
              <a:rPr lang="zh-CN" altLang="en-US" sz="2000" dirty="0"/>
              <a:t> </a:t>
            </a:r>
            <a:r>
              <a:rPr lang="en-US" altLang="zh-CN" sz="2000" dirty="0"/>
              <a:t>to</a:t>
            </a:r>
            <a:r>
              <a:rPr lang="zh-CN" altLang="en-US" sz="2000" dirty="0"/>
              <a:t> </a:t>
            </a:r>
            <a:r>
              <a:rPr lang="en-US" altLang="zh-CN" sz="2000" dirty="0"/>
              <a:t>protect</a:t>
            </a:r>
            <a:r>
              <a:rPr lang="zh-CN" altLang="en-US" sz="2000" dirty="0"/>
              <a:t> </a:t>
            </a:r>
            <a:r>
              <a:rPr lang="en-US" altLang="zh-CN" sz="2000" dirty="0"/>
              <a:t>the</a:t>
            </a:r>
            <a:r>
              <a:rPr lang="zh-CN" altLang="en-US" sz="2000" dirty="0"/>
              <a:t> </a:t>
            </a:r>
            <a:r>
              <a:rPr lang="en-US" altLang="zh-CN" sz="2000" dirty="0"/>
              <a:t>data.</a:t>
            </a:r>
            <a:r>
              <a:rPr lang="zh-CN" altLang="en-US" sz="2000" dirty="0"/>
              <a:t> </a:t>
            </a:r>
            <a:r>
              <a:rPr lang="en-US" altLang="zh-CN" sz="2000" dirty="0"/>
              <a:t>Without</a:t>
            </a:r>
            <a:r>
              <a:rPr lang="zh-CN" altLang="en-US" sz="2000" dirty="0"/>
              <a:t> </a:t>
            </a:r>
            <a:r>
              <a:rPr lang="en-US" altLang="zh-CN" sz="2000" dirty="0"/>
              <a:t>the</a:t>
            </a:r>
            <a:r>
              <a:rPr lang="zh-CN" altLang="en-US" sz="2000" dirty="0"/>
              <a:t> </a:t>
            </a:r>
            <a:r>
              <a:rPr lang="en-US" altLang="zh-CN" sz="2000" dirty="0"/>
              <a:t>correct</a:t>
            </a:r>
            <a:r>
              <a:rPr lang="zh-CN" altLang="en-US" sz="2000" dirty="0"/>
              <a:t> </a:t>
            </a:r>
            <a:r>
              <a:rPr lang="en-US" altLang="zh-CN" sz="2000" dirty="0"/>
              <a:t>key</a:t>
            </a:r>
            <a:r>
              <a:rPr lang="zh-CN" altLang="en-US" sz="2000" dirty="0"/>
              <a:t> </a:t>
            </a:r>
            <a:r>
              <a:rPr lang="en-US" altLang="zh-CN" sz="2000" dirty="0"/>
              <a:t>or</a:t>
            </a:r>
            <a:r>
              <a:rPr lang="zh-CN" altLang="en-US" sz="2000" dirty="0"/>
              <a:t> </a:t>
            </a:r>
            <a:r>
              <a:rPr lang="en-US" altLang="zh-CN" sz="2000" dirty="0"/>
              <a:t>password,</a:t>
            </a:r>
            <a:r>
              <a:rPr lang="zh-CN" altLang="en-US" sz="2000" dirty="0"/>
              <a:t> </a:t>
            </a:r>
            <a:r>
              <a:rPr lang="en-US" altLang="zh-CN" sz="2000" dirty="0"/>
              <a:t>the</a:t>
            </a:r>
            <a:r>
              <a:rPr lang="zh-CN" altLang="en-US" sz="2000" dirty="0"/>
              <a:t> </a:t>
            </a:r>
            <a:r>
              <a:rPr lang="en-US" altLang="zh-CN" sz="2000" dirty="0"/>
              <a:t>encrypted</a:t>
            </a:r>
            <a:r>
              <a:rPr lang="zh-CN" altLang="en-US" sz="2000" dirty="0"/>
              <a:t> </a:t>
            </a:r>
            <a:r>
              <a:rPr lang="en-US" altLang="zh-CN" sz="2000" dirty="0"/>
              <a:t>data</a:t>
            </a:r>
            <a:r>
              <a:rPr lang="zh-CN" altLang="en-US" sz="2000" dirty="0"/>
              <a:t> </a:t>
            </a:r>
            <a:r>
              <a:rPr lang="en-US" altLang="zh-CN" sz="2000" dirty="0"/>
              <a:t>can</a:t>
            </a:r>
            <a:r>
              <a:rPr lang="zh-CN" altLang="en-US" sz="2000" dirty="0"/>
              <a:t> </a:t>
            </a:r>
            <a:r>
              <a:rPr lang="en-US" altLang="zh-CN" sz="2000" dirty="0"/>
              <a:t>not</a:t>
            </a:r>
            <a:r>
              <a:rPr lang="zh-CN" altLang="en-US" sz="2000" dirty="0"/>
              <a:t> </a:t>
            </a:r>
            <a:r>
              <a:rPr lang="en-US" altLang="zh-CN" sz="2000" dirty="0"/>
              <a:t>be</a:t>
            </a:r>
            <a:r>
              <a:rPr lang="zh-CN" altLang="en-US" sz="2000" dirty="0"/>
              <a:t> </a:t>
            </a:r>
            <a:r>
              <a:rPr lang="en-US" altLang="zh-CN" sz="2000" dirty="0"/>
              <a:t>decrypted.</a:t>
            </a:r>
          </a:p>
          <a:p>
            <a:r>
              <a:rPr lang="en-US" altLang="zh-CN" dirty="0"/>
              <a:t>Large</a:t>
            </a:r>
            <a:r>
              <a:rPr lang="zh-CN" altLang="en-US" dirty="0"/>
              <a:t> </a:t>
            </a:r>
            <a:r>
              <a:rPr lang="en-US" altLang="zh-CN" dirty="0"/>
              <a:t>storage</a:t>
            </a:r>
            <a:r>
              <a:rPr lang="zh-CN" altLang="en-US" dirty="0"/>
              <a:t> </a:t>
            </a:r>
            <a:r>
              <a:rPr lang="en-US" altLang="zh-CN" dirty="0"/>
              <a:t>space</a:t>
            </a:r>
          </a:p>
          <a:p>
            <a:pPr lvl="1"/>
            <a:r>
              <a:rPr lang="en-US" altLang="zh-CN" sz="2000" dirty="0"/>
              <a:t>Storage</a:t>
            </a:r>
            <a:r>
              <a:rPr lang="zh-CN" altLang="en-US" sz="2000" dirty="0"/>
              <a:t> </a:t>
            </a:r>
            <a:r>
              <a:rPr lang="en-US" altLang="zh-CN" sz="2000" dirty="0"/>
              <a:t>is</a:t>
            </a:r>
            <a:r>
              <a:rPr lang="zh-CN" altLang="en-US" sz="2000" dirty="0"/>
              <a:t> </a:t>
            </a:r>
            <a:r>
              <a:rPr lang="en-US" altLang="zh-CN" sz="2000" dirty="0"/>
              <a:t>getting</a:t>
            </a:r>
            <a:r>
              <a:rPr lang="zh-CN" altLang="en-US" sz="2000" dirty="0"/>
              <a:t> </a:t>
            </a:r>
            <a:r>
              <a:rPr lang="en-US" altLang="zh-CN" sz="2000" dirty="0"/>
              <a:t>larger</a:t>
            </a:r>
            <a:r>
              <a:rPr lang="zh-CN" altLang="en-US" sz="2000" dirty="0"/>
              <a:t> </a:t>
            </a:r>
            <a:r>
              <a:rPr lang="en-US" altLang="zh-CN" sz="2000" dirty="0"/>
              <a:t>and</a:t>
            </a:r>
            <a:r>
              <a:rPr lang="zh-CN" altLang="en-US" sz="2000" dirty="0"/>
              <a:t> </a:t>
            </a:r>
            <a:r>
              <a:rPr lang="en-US" altLang="zh-CN" sz="2000" dirty="0"/>
              <a:t>larger,</a:t>
            </a:r>
            <a:r>
              <a:rPr lang="zh-CN" altLang="en-US" sz="2000" dirty="0"/>
              <a:t> </a:t>
            </a:r>
            <a:r>
              <a:rPr lang="en-US" altLang="zh-CN" sz="2000" dirty="0"/>
              <a:t>therefore</a:t>
            </a:r>
            <a:r>
              <a:rPr lang="zh-CN" altLang="en-US" sz="2000" dirty="0"/>
              <a:t> </a:t>
            </a:r>
            <a:r>
              <a:rPr lang="en-US" altLang="zh-CN" sz="2000" dirty="0"/>
              <a:t>a</a:t>
            </a:r>
            <a:r>
              <a:rPr lang="zh-CN" altLang="en-US" sz="2000" dirty="0"/>
              <a:t> </a:t>
            </a:r>
            <a:r>
              <a:rPr lang="en-US" altLang="zh-CN" sz="2000" dirty="0"/>
              <a:t>large</a:t>
            </a:r>
            <a:r>
              <a:rPr lang="zh-CN" altLang="en-US" sz="2000" dirty="0"/>
              <a:t> </a:t>
            </a:r>
            <a:r>
              <a:rPr lang="en-US" altLang="zh-CN" sz="2000" dirty="0"/>
              <a:t>amount</a:t>
            </a:r>
            <a:r>
              <a:rPr lang="zh-CN" altLang="en-US" sz="2000" dirty="0"/>
              <a:t> </a:t>
            </a:r>
            <a:r>
              <a:rPr lang="en-US" altLang="zh-CN" sz="2000" dirty="0"/>
              <a:t>of</a:t>
            </a:r>
            <a:r>
              <a:rPr lang="zh-CN" altLang="en-US" sz="2000" dirty="0"/>
              <a:t> </a:t>
            </a:r>
            <a:r>
              <a:rPr lang="en-US" altLang="zh-CN" sz="2000" dirty="0"/>
              <a:t>data</a:t>
            </a:r>
            <a:r>
              <a:rPr lang="zh-CN" altLang="en-US" sz="2000" dirty="0"/>
              <a:t> </a:t>
            </a:r>
            <a:r>
              <a:rPr lang="en-US" altLang="zh-CN" sz="2000" dirty="0"/>
              <a:t>has</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processed.</a:t>
            </a:r>
            <a:r>
              <a:rPr lang="zh-CN" altLang="en-US" sz="2000" dirty="0"/>
              <a:t> </a:t>
            </a:r>
            <a:r>
              <a:rPr lang="en-US" altLang="zh-CN" sz="2000" dirty="0"/>
              <a:t>Examine</a:t>
            </a:r>
            <a:r>
              <a:rPr lang="zh-CN" altLang="en-US" sz="2000" dirty="0"/>
              <a:t> </a:t>
            </a:r>
            <a:r>
              <a:rPr lang="en-US" altLang="zh-CN" sz="2000" dirty="0"/>
              <a:t>that</a:t>
            </a:r>
            <a:r>
              <a:rPr lang="zh-CN" altLang="en-US" sz="2000" dirty="0"/>
              <a:t> </a:t>
            </a:r>
            <a:r>
              <a:rPr lang="en-US" altLang="zh-CN" sz="2000" dirty="0"/>
              <a:t>requires</a:t>
            </a:r>
            <a:r>
              <a:rPr lang="zh-CN" altLang="en-US" sz="2000" dirty="0"/>
              <a:t> </a:t>
            </a:r>
            <a:r>
              <a:rPr lang="en-US" altLang="zh-CN" sz="2000" dirty="0"/>
              <a:t>large</a:t>
            </a:r>
            <a:r>
              <a:rPr lang="zh-CN" altLang="en-US" sz="2000" dirty="0"/>
              <a:t> </a:t>
            </a:r>
            <a:r>
              <a:rPr lang="en-US" altLang="zh-CN" sz="2000" dirty="0"/>
              <a:t>enough</a:t>
            </a:r>
            <a:r>
              <a:rPr lang="zh-CN" altLang="en-US" sz="2000" dirty="0"/>
              <a:t> </a:t>
            </a:r>
            <a:r>
              <a:rPr lang="en-US" altLang="zh-CN" sz="2000" dirty="0"/>
              <a:t>storage</a:t>
            </a:r>
            <a:r>
              <a:rPr lang="zh-CN" altLang="en-US" sz="2000" dirty="0"/>
              <a:t> </a:t>
            </a:r>
            <a:r>
              <a:rPr lang="en-US" altLang="zh-CN" sz="2000" dirty="0"/>
              <a:t>capacity</a:t>
            </a:r>
            <a:r>
              <a:rPr lang="zh-CN" altLang="en-US" sz="2000" dirty="0"/>
              <a:t> </a:t>
            </a:r>
            <a:r>
              <a:rPr lang="en-US" altLang="zh-CN" sz="2000" dirty="0"/>
              <a:t>and</a:t>
            </a:r>
            <a:r>
              <a:rPr lang="zh-CN" altLang="en-US" sz="2000" dirty="0"/>
              <a:t> </a:t>
            </a:r>
            <a:r>
              <a:rPr lang="en-US" altLang="zh-CN" sz="2000" dirty="0"/>
              <a:t>processing</a:t>
            </a:r>
            <a:r>
              <a:rPr lang="zh-CN" altLang="en-US" sz="2000" dirty="0"/>
              <a:t> </a:t>
            </a:r>
            <a:r>
              <a:rPr lang="en-US" altLang="zh-CN" sz="2000" dirty="0"/>
              <a:t>power</a:t>
            </a:r>
            <a:r>
              <a:rPr lang="zh-CN" altLang="en-US" sz="2000" dirty="0"/>
              <a:t> </a:t>
            </a:r>
            <a:r>
              <a:rPr lang="en-US" altLang="zh-CN" sz="2000" dirty="0"/>
              <a:t>to</a:t>
            </a:r>
            <a:r>
              <a:rPr lang="zh-CN" altLang="en-US" sz="2000" dirty="0"/>
              <a:t> </a:t>
            </a:r>
            <a:r>
              <a:rPr lang="en-US" altLang="zh-CN" sz="2000" dirty="0"/>
              <a:t>search</a:t>
            </a:r>
            <a:r>
              <a:rPr lang="zh-CN" altLang="en-US" sz="2000" dirty="0"/>
              <a:t> </a:t>
            </a:r>
            <a:r>
              <a:rPr lang="en-US" altLang="zh-CN" sz="2000" dirty="0"/>
              <a:t>and</a:t>
            </a:r>
            <a:r>
              <a:rPr lang="zh-CN" altLang="en-US" sz="2000" dirty="0"/>
              <a:t> </a:t>
            </a:r>
            <a:r>
              <a:rPr lang="en-US" altLang="zh-CN" sz="2000" dirty="0"/>
              <a:t>analyze</a:t>
            </a:r>
            <a:r>
              <a:rPr lang="zh-CN" altLang="en-US" sz="2000" dirty="0"/>
              <a:t> </a:t>
            </a:r>
            <a:r>
              <a:rPr lang="en-US" altLang="zh-CN" sz="2000" dirty="0"/>
              <a:t>the</a:t>
            </a:r>
            <a:r>
              <a:rPr lang="zh-CN" altLang="en-US" sz="2000" dirty="0"/>
              <a:t> </a:t>
            </a:r>
            <a:r>
              <a:rPr lang="en-US" altLang="zh-CN" sz="2000" dirty="0"/>
              <a:t>data.</a:t>
            </a:r>
          </a:p>
          <a:p>
            <a:r>
              <a:rPr lang="en-US" altLang="zh-CN" dirty="0"/>
              <a:t>New</a:t>
            </a:r>
            <a:r>
              <a:rPr lang="zh-CN" altLang="en-US" dirty="0"/>
              <a:t> </a:t>
            </a:r>
            <a:r>
              <a:rPr lang="en-US" altLang="zh-CN" dirty="0"/>
              <a:t>technologies</a:t>
            </a:r>
          </a:p>
          <a:p>
            <a:pPr lvl="1"/>
            <a:r>
              <a:rPr lang="en-US" altLang="zh-CN" sz="2000" dirty="0"/>
              <a:t>New</a:t>
            </a:r>
            <a:r>
              <a:rPr lang="zh-CN" altLang="en-US" sz="2000" dirty="0"/>
              <a:t> </a:t>
            </a:r>
            <a:r>
              <a:rPr lang="en-US" altLang="zh-CN" sz="2000" dirty="0"/>
              <a:t>hardware</a:t>
            </a:r>
            <a:r>
              <a:rPr lang="zh-CN" altLang="en-US" sz="2000" dirty="0"/>
              <a:t> </a:t>
            </a:r>
            <a:r>
              <a:rPr lang="en-US" altLang="zh-CN" sz="2000" dirty="0"/>
              <a:t>or</a:t>
            </a:r>
            <a:r>
              <a:rPr lang="zh-CN" altLang="en-US" sz="2000" dirty="0"/>
              <a:t> </a:t>
            </a:r>
            <a:r>
              <a:rPr lang="en-US" altLang="zh-CN" sz="2000" dirty="0"/>
              <a:t>software</a:t>
            </a:r>
            <a:r>
              <a:rPr lang="zh-CN" altLang="en-US" sz="2000" dirty="0"/>
              <a:t> </a:t>
            </a:r>
            <a:r>
              <a:rPr lang="en-US" altLang="zh-CN" sz="2000" dirty="0"/>
              <a:t>are</a:t>
            </a:r>
            <a:r>
              <a:rPr lang="zh-CN" altLang="en-US" sz="2000" dirty="0"/>
              <a:t> </a:t>
            </a:r>
            <a:r>
              <a:rPr lang="en-US" altLang="zh-CN" sz="2000" dirty="0"/>
              <a:t>emerging</a:t>
            </a:r>
            <a:r>
              <a:rPr lang="zh-CN" altLang="en-US" sz="2000" dirty="0"/>
              <a:t> </a:t>
            </a:r>
            <a:r>
              <a:rPr lang="en-US" altLang="zh-CN" sz="2000" dirty="0"/>
              <a:t>constantly.</a:t>
            </a:r>
            <a:r>
              <a:rPr lang="zh-CN" altLang="en-US" sz="2000" dirty="0"/>
              <a:t> </a:t>
            </a:r>
            <a:r>
              <a:rPr lang="en-US" altLang="zh-CN" sz="2000" dirty="0"/>
              <a:t>In</a:t>
            </a:r>
            <a:r>
              <a:rPr lang="zh-CN" altLang="en-US" sz="2000" dirty="0"/>
              <a:t> </a:t>
            </a:r>
            <a:r>
              <a:rPr lang="en-US" altLang="zh-CN" sz="2000" dirty="0"/>
              <a:t>order</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en-US" altLang="zh-CN" sz="2000" dirty="0"/>
              <a:t>forensic</a:t>
            </a:r>
            <a:r>
              <a:rPr lang="zh-CN" altLang="en-US" sz="2000" dirty="0"/>
              <a:t> </a:t>
            </a:r>
            <a:r>
              <a:rPr lang="en-US" altLang="zh-CN" sz="2000" dirty="0"/>
              <a:t>on</a:t>
            </a:r>
            <a:r>
              <a:rPr lang="zh-CN" altLang="en-US" sz="2000" dirty="0"/>
              <a:t> </a:t>
            </a:r>
            <a:r>
              <a:rPr lang="en-US" altLang="zh-CN" sz="2000" dirty="0"/>
              <a:t>the</a:t>
            </a:r>
            <a:r>
              <a:rPr lang="zh-CN" altLang="en-US" sz="2000" dirty="0"/>
              <a:t> </a:t>
            </a:r>
            <a:r>
              <a:rPr lang="en-US" altLang="zh-CN" sz="2000" dirty="0"/>
              <a:t>new</a:t>
            </a:r>
            <a:r>
              <a:rPr lang="zh-CN" altLang="en-US" sz="2000" dirty="0"/>
              <a:t> </a:t>
            </a:r>
            <a:r>
              <a:rPr lang="en-US" altLang="zh-CN" sz="2000" dirty="0"/>
              <a:t>hardware</a:t>
            </a:r>
            <a:r>
              <a:rPr lang="zh-CN" altLang="en-US" sz="2000" dirty="0"/>
              <a:t> </a:t>
            </a:r>
            <a:r>
              <a:rPr lang="en-US" altLang="zh-CN" sz="2000" dirty="0"/>
              <a:t>or</a:t>
            </a:r>
            <a:r>
              <a:rPr lang="zh-CN" altLang="en-US" sz="2000" dirty="0"/>
              <a:t> </a:t>
            </a:r>
            <a:r>
              <a:rPr lang="en-US" altLang="zh-CN" sz="2000" dirty="0"/>
              <a:t>software,</a:t>
            </a:r>
            <a:r>
              <a:rPr lang="zh-CN" altLang="en-US" sz="2000" dirty="0"/>
              <a:t> </a:t>
            </a:r>
            <a:r>
              <a:rPr lang="en-US" altLang="zh-CN" sz="2000" dirty="0"/>
              <a:t>investigators</a:t>
            </a:r>
            <a:r>
              <a:rPr lang="zh-CN" altLang="en-US" sz="2000" dirty="0"/>
              <a:t> </a:t>
            </a:r>
            <a:r>
              <a:rPr lang="en-US" altLang="zh-CN" sz="2000" dirty="0"/>
              <a:t>need</a:t>
            </a:r>
            <a:r>
              <a:rPr lang="zh-CN" altLang="en-US" sz="2000" dirty="0"/>
              <a:t> </a:t>
            </a:r>
            <a:r>
              <a:rPr lang="en-US" altLang="zh-CN" sz="2000" dirty="0"/>
              <a:t>to</a:t>
            </a:r>
            <a:r>
              <a:rPr lang="zh-CN" altLang="en-US" sz="2000" dirty="0"/>
              <a:t> </a:t>
            </a:r>
            <a:r>
              <a:rPr lang="en-US" altLang="zh-CN" sz="2000" dirty="0"/>
              <a:t>gain</a:t>
            </a:r>
            <a:r>
              <a:rPr lang="zh-CN" altLang="en-US" sz="2000" dirty="0"/>
              <a:t> </a:t>
            </a:r>
            <a:r>
              <a:rPr lang="en-US" altLang="zh-CN" sz="2000" dirty="0"/>
              <a:t>certain</a:t>
            </a:r>
            <a:r>
              <a:rPr lang="zh-CN" altLang="en-US" sz="2000" dirty="0"/>
              <a:t> </a:t>
            </a:r>
            <a:r>
              <a:rPr lang="en-US" altLang="zh-CN" sz="2000" dirty="0"/>
              <a:t>knowledge</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able</a:t>
            </a:r>
            <a:r>
              <a:rPr lang="zh-CN" altLang="en-US" sz="2000" dirty="0"/>
              <a:t> </a:t>
            </a:r>
            <a:r>
              <a:rPr lang="en-US" altLang="zh-CN" sz="2000" dirty="0"/>
              <a:t>to</a:t>
            </a:r>
            <a:r>
              <a:rPr lang="zh-CN" altLang="en-US" sz="2000" dirty="0"/>
              <a:t> </a:t>
            </a:r>
            <a:r>
              <a:rPr lang="en-US" altLang="zh-CN" sz="2000" dirty="0"/>
              <a:t>work</a:t>
            </a:r>
            <a:r>
              <a:rPr lang="zh-CN" altLang="en-US" sz="2000" dirty="0"/>
              <a:t> </a:t>
            </a:r>
            <a:r>
              <a:rPr lang="en-US" altLang="zh-CN" sz="2000" dirty="0"/>
              <a:t>with</a:t>
            </a:r>
            <a:r>
              <a:rPr lang="zh-CN" altLang="en-US" sz="2000" dirty="0"/>
              <a:t> </a:t>
            </a:r>
            <a:r>
              <a:rPr lang="en-US" altLang="zh-CN" sz="2000" dirty="0"/>
              <a:t>them.</a:t>
            </a:r>
          </a:p>
          <a:p>
            <a:r>
              <a:rPr lang="en-US" altLang="zh-CN" dirty="0"/>
              <a:t>Anti-forensics</a:t>
            </a:r>
          </a:p>
          <a:p>
            <a:pPr lvl="1"/>
            <a:r>
              <a:rPr lang="en-US" altLang="zh-CN" sz="2000" dirty="0"/>
              <a:t>Anti-forensics</a:t>
            </a:r>
            <a:r>
              <a:rPr lang="zh-CN" altLang="en-US" sz="2000" dirty="0"/>
              <a:t> </a:t>
            </a:r>
            <a:r>
              <a:rPr lang="en-US" altLang="zh-CN" sz="2000" dirty="0"/>
              <a:t>attempts</a:t>
            </a:r>
            <a:r>
              <a:rPr lang="zh-CN" altLang="en-US" sz="2000" dirty="0"/>
              <a:t> </a:t>
            </a:r>
            <a:r>
              <a:rPr lang="en-US" altLang="zh-CN" sz="2000" dirty="0"/>
              <a:t>to</a:t>
            </a:r>
            <a:r>
              <a:rPr lang="zh-CN" altLang="en-US" sz="2000" dirty="0"/>
              <a:t> </a:t>
            </a:r>
            <a:r>
              <a:rPr lang="en-US" altLang="zh-CN" sz="2000" dirty="0"/>
              <a:t>thwart</a:t>
            </a:r>
            <a:r>
              <a:rPr lang="zh-CN" altLang="en-US" sz="2000" dirty="0"/>
              <a:t> </a:t>
            </a:r>
            <a:r>
              <a:rPr lang="en-US" altLang="zh-CN" sz="2000" dirty="0"/>
              <a:t>computer</a:t>
            </a:r>
            <a:r>
              <a:rPr lang="zh-CN" altLang="en-US" sz="2000" dirty="0"/>
              <a:t> </a:t>
            </a:r>
            <a:r>
              <a:rPr lang="en-US" altLang="zh-CN" sz="2000" dirty="0"/>
              <a:t>forensic</a:t>
            </a:r>
            <a:r>
              <a:rPr lang="zh-CN" altLang="en-US" sz="2000" dirty="0"/>
              <a:t> </a:t>
            </a:r>
            <a:r>
              <a:rPr lang="en-US" altLang="zh-CN" sz="2000" dirty="0"/>
              <a:t>analysis.</a:t>
            </a:r>
          </a:p>
        </p:txBody>
      </p:sp>
    </p:spTree>
    <p:extLst>
      <p:ext uri="{BB962C8B-B14F-4D97-AF65-F5344CB8AC3E}">
        <p14:creationId xmlns:p14="http://schemas.microsoft.com/office/powerpoint/2010/main" val="2079212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Issues</a:t>
            </a:r>
          </a:p>
        </p:txBody>
      </p:sp>
      <p:sp>
        <p:nvSpPr>
          <p:cNvPr id="3" name="Content Placeholder 2"/>
          <p:cNvSpPr>
            <a:spLocks noGrp="1"/>
          </p:cNvSpPr>
          <p:nvPr>
            <p:ph idx="1"/>
          </p:nvPr>
        </p:nvSpPr>
        <p:spPr/>
        <p:txBody>
          <a:bodyPr/>
          <a:lstStyle/>
          <a:p>
            <a:r>
              <a:rPr lang="en-US" b="1" dirty="0"/>
              <a:t>Ethic</a:t>
            </a:r>
            <a:r>
              <a:rPr lang="en-US" dirty="0"/>
              <a:t> is an objectively defined rightness and wrongness of motives and results of the actions.</a:t>
            </a:r>
          </a:p>
        </p:txBody>
      </p:sp>
    </p:spTree>
    <p:extLst>
      <p:ext uri="{BB962C8B-B14F-4D97-AF65-F5344CB8AC3E}">
        <p14:creationId xmlns:p14="http://schemas.microsoft.com/office/powerpoint/2010/main" val="953927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Comparison of Law and Ethics</a:t>
            </a:r>
            <a:endParaRPr lang="en-US" dirty="0"/>
          </a:p>
        </p:txBody>
      </p:sp>
      <p:sp>
        <p:nvSpPr>
          <p:cNvPr id="4" name="Content Placeholder 3"/>
          <p:cNvSpPr>
            <a:spLocks noGrp="1"/>
          </p:cNvSpPr>
          <p:nvPr>
            <p:ph idx="1"/>
          </p:nvPr>
        </p:nvSpPr>
        <p:spPr/>
        <p:txBody>
          <a:bodyPr/>
          <a:lstStyle/>
          <a:p>
            <a:r>
              <a:rPr lang="en-US" altLang="zh-CN" dirty="0"/>
              <a:t>Difference</a:t>
            </a:r>
            <a:r>
              <a:rPr lang="zh-CN" altLang="en-US" dirty="0"/>
              <a:t> </a:t>
            </a:r>
            <a:r>
              <a:rPr lang="en-US" altLang="zh-CN" dirty="0"/>
              <a:t>between</a:t>
            </a:r>
            <a:r>
              <a:rPr lang="zh-CN" altLang="en-US" dirty="0"/>
              <a:t> </a:t>
            </a:r>
            <a:r>
              <a:rPr lang="en-US" altLang="zh-CN" dirty="0"/>
              <a:t>ethic</a:t>
            </a:r>
            <a:r>
              <a:rPr lang="zh-CN" altLang="en-US" dirty="0"/>
              <a:t> </a:t>
            </a:r>
            <a:r>
              <a:rPr lang="en-US" altLang="zh-CN" dirty="0"/>
              <a:t>and</a:t>
            </a:r>
            <a:r>
              <a:rPr lang="zh-CN" altLang="en-US" dirty="0"/>
              <a:t> </a:t>
            </a:r>
            <a:r>
              <a:rPr lang="en-US" altLang="zh-CN" dirty="0"/>
              <a:t>law</a:t>
            </a:r>
          </a:p>
          <a:p>
            <a:pPr lvl="1"/>
            <a:r>
              <a:rPr lang="en-US" altLang="zh-CN" dirty="0"/>
              <a:t>Individual</a:t>
            </a:r>
            <a:r>
              <a:rPr lang="zh-CN" altLang="en-US" dirty="0"/>
              <a:t> </a:t>
            </a:r>
            <a:r>
              <a:rPr lang="en-US" altLang="zh-CN" dirty="0"/>
              <a:t>standard</a:t>
            </a:r>
            <a:r>
              <a:rPr lang="zh-CN" altLang="en-US" dirty="0"/>
              <a:t> </a:t>
            </a:r>
            <a:r>
              <a:rPr lang="en-US" altLang="zh-CN" dirty="0"/>
              <a:t>vs.</a:t>
            </a:r>
            <a:r>
              <a:rPr lang="zh-CN" altLang="en-US" dirty="0"/>
              <a:t> </a:t>
            </a:r>
            <a:r>
              <a:rPr lang="en-US" altLang="zh-CN" dirty="0"/>
              <a:t>society</a:t>
            </a:r>
            <a:r>
              <a:rPr lang="zh-CN" altLang="en-US" dirty="0"/>
              <a:t> </a:t>
            </a:r>
            <a:r>
              <a:rPr lang="en-US" altLang="zh-CN" dirty="0"/>
              <a:t>standard</a:t>
            </a:r>
          </a:p>
          <a:p>
            <a:pPr lvl="1"/>
            <a:r>
              <a:rPr lang="en-US" altLang="zh-CN" dirty="0"/>
              <a:t>unwritten</a:t>
            </a:r>
            <a:r>
              <a:rPr lang="zh-CN" altLang="en-US" dirty="0"/>
              <a:t> </a:t>
            </a:r>
            <a:r>
              <a:rPr lang="en-US" altLang="zh-CN" dirty="0"/>
              <a:t>vs.</a:t>
            </a:r>
            <a:r>
              <a:rPr lang="zh-CN" altLang="en-US" dirty="0"/>
              <a:t> </a:t>
            </a:r>
            <a:r>
              <a:rPr lang="en-US" altLang="zh-CN" dirty="0"/>
              <a:t>written</a:t>
            </a:r>
            <a:r>
              <a:rPr lang="zh-CN" altLang="en-US" dirty="0"/>
              <a:t> </a:t>
            </a:r>
            <a:r>
              <a:rPr lang="en-US" altLang="zh-CN" dirty="0"/>
              <a:t>documents</a:t>
            </a:r>
          </a:p>
          <a:p>
            <a:pPr lvl="1"/>
            <a:r>
              <a:rPr lang="en-US" altLang="zh-CN" dirty="0"/>
              <a:t>enforced</a:t>
            </a:r>
            <a:r>
              <a:rPr lang="zh-CN" altLang="en-US" dirty="0"/>
              <a:t> </a:t>
            </a:r>
            <a:r>
              <a:rPr lang="en-US" altLang="zh-CN" dirty="0"/>
              <a:t>by</a:t>
            </a:r>
            <a:r>
              <a:rPr lang="zh-CN" altLang="en-US" dirty="0"/>
              <a:t> </a:t>
            </a:r>
            <a:r>
              <a:rPr lang="en-US" altLang="zh-CN" dirty="0"/>
              <a:t>intangibles</a:t>
            </a:r>
            <a:r>
              <a:rPr lang="zh-CN" altLang="en-US" dirty="0"/>
              <a:t> </a:t>
            </a:r>
            <a:r>
              <a:rPr lang="en-US" altLang="zh-CN" dirty="0"/>
              <a:t>vs.</a:t>
            </a:r>
            <a:r>
              <a:rPr lang="zh-CN" altLang="en-US" dirty="0"/>
              <a:t> </a:t>
            </a:r>
            <a:r>
              <a:rPr lang="en-US" altLang="zh-CN" dirty="0"/>
              <a:t>enforced</a:t>
            </a:r>
            <a:r>
              <a:rPr lang="zh-CN" altLang="en-US" dirty="0"/>
              <a:t> </a:t>
            </a:r>
            <a:r>
              <a:rPr lang="en-US" altLang="zh-CN" dirty="0"/>
              <a:t>by</a:t>
            </a:r>
            <a:r>
              <a:rPr lang="zh-CN" altLang="en-US" dirty="0"/>
              <a:t> </a:t>
            </a:r>
            <a:r>
              <a:rPr lang="en-US" altLang="zh-CN" dirty="0"/>
              <a:t>courts</a:t>
            </a:r>
            <a:endParaRPr lang="en-US" dirty="0"/>
          </a:p>
        </p:txBody>
      </p:sp>
    </p:spTree>
    <p:extLst>
      <p:ext uri="{BB962C8B-B14F-4D97-AF65-F5344CB8AC3E}">
        <p14:creationId xmlns:p14="http://schemas.microsoft.com/office/powerpoint/2010/main" val="298771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 Conduct</a:t>
            </a:r>
          </a:p>
        </p:txBody>
      </p:sp>
      <p:sp>
        <p:nvSpPr>
          <p:cNvPr id="3" name="Content Placeholder 2"/>
          <p:cNvSpPr>
            <a:spLocks noGrp="1"/>
          </p:cNvSpPr>
          <p:nvPr>
            <p:ph idx="1"/>
          </p:nvPr>
        </p:nvSpPr>
        <p:spPr/>
        <p:txBody>
          <a:bodyPr/>
          <a:lstStyle/>
          <a:p>
            <a:r>
              <a:rPr lang="en-US" dirty="0"/>
              <a:t>Ethics are not laws. </a:t>
            </a:r>
          </a:p>
          <a:p>
            <a:r>
              <a:rPr lang="en-US" dirty="0"/>
              <a:t>Code of conduct is a written collection of principles, rules that an organization values significantly.</a:t>
            </a:r>
          </a:p>
          <a:p>
            <a:r>
              <a:rPr lang="en-US" dirty="0"/>
              <a:t>Many societies have adopted codes of conduct which is used for:</a:t>
            </a:r>
          </a:p>
          <a:p>
            <a:pPr lvl="1"/>
            <a:r>
              <a:rPr lang="en-US" dirty="0"/>
              <a:t>provides guidance to professionals</a:t>
            </a:r>
          </a:p>
          <a:p>
            <a:pPr lvl="1"/>
            <a:r>
              <a:rPr lang="en-US" dirty="0"/>
              <a:t>serves as a framework for ethical decisions</a:t>
            </a:r>
          </a:p>
          <a:p>
            <a:pPr lvl="1"/>
            <a:r>
              <a:rPr lang="en-US" dirty="0"/>
              <a:t>enhances the organization’s public image</a:t>
            </a:r>
          </a:p>
          <a:p>
            <a:pPr lvl="1"/>
            <a:r>
              <a:rPr lang="en-US" dirty="0"/>
              <a:t>provides a positive stimulus</a:t>
            </a:r>
          </a:p>
          <a:p>
            <a:pPr lvl="1"/>
            <a:endParaRPr lang="en-US" dirty="0"/>
          </a:p>
          <a:p>
            <a:pPr lvl="1"/>
            <a:endParaRPr lang="en-US" dirty="0"/>
          </a:p>
        </p:txBody>
      </p:sp>
    </p:spTree>
    <p:extLst>
      <p:ext uri="{BB962C8B-B14F-4D97-AF65-F5344CB8AC3E}">
        <p14:creationId xmlns:p14="http://schemas.microsoft.com/office/powerpoint/2010/main" val="1449151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b="1" dirty="0"/>
              <a:t>Summary</a:t>
            </a:r>
            <a:endParaRPr lang="en-US" b="1" dirty="0"/>
          </a:p>
        </p:txBody>
      </p:sp>
      <p:sp>
        <p:nvSpPr>
          <p:cNvPr id="3" name="Content Placeholder 2"/>
          <p:cNvSpPr>
            <a:spLocks noGrp="1"/>
          </p:cNvSpPr>
          <p:nvPr>
            <p:ph idx="1"/>
          </p:nvPr>
        </p:nvSpPr>
        <p:spPr>
          <a:xfrm>
            <a:off x="522143" y="1404894"/>
            <a:ext cx="8099714" cy="4799100"/>
          </a:xfrm>
        </p:spPr>
        <p:txBody>
          <a:bodyPr/>
          <a:lstStyle/>
          <a:p>
            <a:r>
              <a:rPr lang="en-US" dirty="0"/>
              <a:t>Topics:</a:t>
            </a:r>
          </a:p>
          <a:p>
            <a:pPr lvl="1"/>
            <a:r>
              <a:rPr lang="en-US" dirty="0"/>
              <a:t>Intellectual property (Copyrights, patents, trademarks)</a:t>
            </a:r>
          </a:p>
          <a:p>
            <a:pPr lvl="1"/>
            <a:r>
              <a:rPr lang="en-US" dirty="0"/>
              <a:t>Intellectual property law</a:t>
            </a:r>
          </a:p>
          <a:p>
            <a:pPr lvl="1"/>
            <a:r>
              <a:rPr lang="en-US" dirty="0"/>
              <a:t>Computer Crime</a:t>
            </a:r>
            <a:endParaRPr lang="en-US" sz="2000" dirty="0"/>
          </a:p>
          <a:p>
            <a:pPr lvl="1"/>
            <a:r>
              <a:rPr lang="en-US" dirty="0"/>
              <a:t>Privacy</a:t>
            </a:r>
          </a:p>
          <a:p>
            <a:pPr lvl="1"/>
            <a:r>
              <a:rPr lang="en-US" dirty="0"/>
              <a:t>Privacy laws</a:t>
            </a:r>
            <a:endParaRPr lang="en-US" sz="2000" dirty="0"/>
          </a:p>
          <a:p>
            <a:pPr lvl="1"/>
            <a:r>
              <a:rPr lang="en-US" dirty="0"/>
              <a:t>Legal issues</a:t>
            </a:r>
          </a:p>
          <a:p>
            <a:pPr lvl="1"/>
            <a:r>
              <a:rPr lang="en-US" altLang="zh-CN" dirty="0"/>
              <a:t>Computer</a:t>
            </a:r>
            <a:r>
              <a:rPr lang="zh-CN" altLang="en-US" dirty="0"/>
              <a:t> </a:t>
            </a:r>
            <a:r>
              <a:rPr lang="en-US" altLang="zh-CN" dirty="0"/>
              <a:t>Forensics</a:t>
            </a:r>
            <a:endParaRPr lang="en-US" sz="2000" dirty="0"/>
          </a:p>
          <a:p>
            <a:pPr lvl="1"/>
            <a:r>
              <a:rPr lang="en-US" dirty="0"/>
              <a:t>Ethical issues</a:t>
            </a:r>
            <a:endParaRPr lang="en-US" sz="2000" dirty="0"/>
          </a:p>
          <a:p>
            <a:endParaRPr lang="en-US" dirty="0"/>
          </a:p>
        </p:txBody>
      </p:sp>
    </p:spTree>
    <p:extLst>
      <p:ext uri="{BB962C8B-B14F-4D97-AF65-F5344CB8AC3E}">
        <p14:creationId xmlns:p14="http://schemas.microsoft.com/office/powerpoint/2010/main" val="2098755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92F630B-24C8-4726-85FB-CF06F2B12F86}"/>
              </a:ext>
            </a:extLst>
          </p:cNvPr>
          <p:cNvSpPr>
            <a:spLocks noGrp="1"/>
          </p:cNvSpPr>
          <p:nvPr>
            <p:ph type="title"/>
          </p:nvPr>
        </p:nvSpPr>
        <p:spPr/>
        <p:txBody>
          <a:bodyPr anchor="t"/>
          <a:lstStyle>
            <a:lvl1pPr algn="ctr">
              <a:defRPr sz="1800"/>
            </a:lvl1pPr>
          </a:lstStyle>
          <a:p>
            <a:br>
              <a:rPr lang="en-US" dirty="0">
                <a:solidFill>
                  <a:srgbClr val="FF00FF"/>
                </a:solidFill>
              </a:rPr>
            </a:br>
            <a:r>
              <a:rPr lang="en-US" dirty="0"/>
              <a:t>Please attribute Dr. Jim Alves-Foss and Dr. Jia Song, University of Idaho</a:t>
            </a: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r>
              <a:rPr lang="en-US" dirty="0"/>
              <a:t>Except where otherwise noted, this work is licensed under https://creativecommons.org/licenses/by-nc-sa/4.0/</a:t>
            </a:r>
            <a:br>
              <a:rPr lang="en-US" dirty="0">
                <a:solidFill>
                  <a:srgbClr val="FF00FF"/>
                </a:solidFill>
              </a:rPr>
            </a:br>
            <a:br>
              <a:rPr lang="en-US" dirty="0">
                <a:solidFill>
                  <a:srgbClr val="FF00FF"/>
                </a:solidFill>
              </a:rPr>
            </a:br>
            <a:r>
              <a:rPr lang="en-US" dirty="0"/>
              <a:t>Not withstanding the non-commercial license terms, non-profit educational institutions are granted a non-exclusive license to adapt and use this material, with attribution.</a:t>
            </a:r>
            <a:br>
              <a:rPr lang="en-US" dirty="0">
                <a:solidFill>
                  <a:srgbClr val="FF00FF"/>
                </a:solidFill>
              </a:rPr>
            </a:b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a:t>Lesson 2: Privacy, legal and ethics</a:t>
            </a:r>
          </a:p>
        </p:txBody>
      </p:sp>
      <p:sp>
        <p:nvSpPr>
          <p:cNvPr id="3" name="Content Placeholder 2"/>
          <p:cNvSpPr>
            <a:spLocks noGrp="1"/>
          </p:cNvSpPr>
          <p:nvPr>
            <p:ph idx="1"/>
          </p:nvPr>
        </p:nvSpPr>
        <p:spPr>
          <a:xfrm>
            <a:off x="522143" y="1404894"/>
            <a:ext cx="8099714" cy="4799100"/>
          </a:xfrm>
        </p:spPr>
        <p:txBody>
          <a:bodyPr/>
          <a:lstStyle/>
          <a:p>
            <a:r>
              <a:rPr lang="en-US" dirty="0"/>
              <a:t>Topics:</a:t>
            </a:r>
          </a:p>
          <a:p>
            <a:pPr lvl="1"/>
            <a:r>
              <a:rPr lang="en-US" dirty="0"/>
              <a:t>Intellectual property (Copyrights, patents, trademarks)</a:t>
            </a:r>
          </a:p>
          <a:p>
            <a:pPr lvl="1"/>
            <a:r>
              <a:rPr lang="en-US" dirty="0"/>
              <a:t>Intellectual property law</a:t>
            </a:r>
          </a:p>
          <a:p>
            <a:pPr lvl="1"/>
            <a:r>
              <a:rPr lang="en-US" dirty="0"/>
              <a:t>Computer Crime</a:t>
            </a:r>
            <a:endParaRPr lang="en-US" sz="2000" dirty="0"/>
          </a:p>
          <a:p>
            <a:pPr lvl="1"/>
            <a:r>
              <a:rPr lang="en-US" dirty="0"/>
              <a:t>Privacy</a:t>
            </a:r>
          </a:p>
          <a:p>
            <a:pPr lvl="1"/>
            <a:r>
              <a:rPr lang="en-US" dirty="0"/>
              <a:t>Privacy laws</a:t>
            </a:r>
            <a:endParaRPr lang="en-US" sz="2000" dirty="0"/>
          </a:p>
          <a:p>
            <a:pPr lvl="1"/>
            <a:r>
              <a:rPr lang="en-US" dirty="0"/>
              <a:t>Legal issues</a:t>
            </a:r>
          </a:p>
          <a:p>
            <a:pPr lvl="1"/>
            <a:r>
              <a:rPr lang="en-US" altLang="zh-CN" dirty="0"/>
              <a:t>Computer</a:t>
            </a:r>
            <a:r>
              <a:rPr lang="zh-CN" altLang="en-US" dirty="0"/>
              <a:t> </a:t>
            </a:r>
            <a:r>
              <a:rPr lang="en-US" altLang="zh-CN" dirty="0"/>
              <a:t>Forensics</a:t>
            </a:r>
            <a:endParaRPr lang="en-US" dirty="0"/>
          </a:p>
          <a:p>
            <a:pPr lvl="1"/>
            <a:r>
              <a:rPr lang="en-US" dirty="0"/>
              <a:t>Ethical issues</a:t>
            </a:r>
            <a:endParaRPr lang="en-US" sz="2000" dirty="0"/>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legal and ethics</a:t>
            </a:r>
          </a:p>
        </p:txBody>
      </p:sp>
      <p:sp>
        <p:nvSpPr>
          <p:cNvPr id="3" name="Content Placeholder 2"/>
          <p:cNvSpPr>
            <a:spLocks noGrp="1"/>
          </p:cNvSpPr>
          <p:nvPr>
            <p:ph idx="1"/>
          </p:nvPr>
        </p:nvSpPr>
        <p:spPr/>
        <p:txBody>
          <a:bodyPr/>
          <a:lstStyle/>
          <a:p>
            <a:r>
              <a:rPr lang="en-US" dirty="0"/>
              <a:t>Learning Outcomes:</a:t>
            </a:r>
          </a:p>
          <a:p>
            <a:pPr marL="342900" lvl="1" indent="0">
              <a:buNone/>
            </a:pPr>
            <a:r>
              <a:rPr lang="en-US" dirty="0"/>
              <a:t>Upon completion of this lesson:</a:t>
            </a:r>
          </a:p>
          <a:p>
            <a:pPr lvl="1"/>
            <a:r>
              <a:rPr lang="en-US" dirty="0"/>
              <a:t>Students will be able to understand privacy.</a:t>
            </a:r>
            <a:endParaRPr lang="en-US" sz="2000" dirty="0"/>
          </a:p>
          <a:p>
            <a:pPr lvl="1"/>
            <a:r>
              <a:rPr lang="en-US" dirty="0"/>
              <a:t>Students will be able to know some privacy laws such as HIPAA, GLBA, COPPA. </a:t>
            </a:r>
            <a:endParaRPr lang="en-US" sz="2000" dirty="0"/>
          </a:p>
          <a:p>
            <a:pPr lvl="1"/>
            <a:r>
              <a:rPr lang="en-US" dirty="0"/>
              <a:t>Students will be able to know copyrights, trademarks and patents.</a:t>
            </a:r>
            <a:endParaRPr lang="en-US" sz="2000" dirty="0"/>
          </a:p>
          <a:p>
            <a:pPr lvl="1"/>
            <a:r>
              <a:rPr lang="en-US" dirty="0"/>
              <a:t>Students will be able to know computer crime.</a:t>
            </a:r>
            <a:endParaRPr lang="en-US" sz="2000" dirty="0"/>
          </a:p>
          <a:p>
            <a:pPr lvl="1"/>
            <a:r>
              <a:rPr lang="en-US" dirty="0"/>
              <a:t>Students will be able to know ethics.</a:t>
            </a:r>
            <a:endParaRPr lang="en-US" sz="2000" dirty="0"/>
          </a:p>
          <a:p>
            <a:pPr lvl="1"/>
            <a:r>
              <a:rPr lang="en-US" dirty="0"/>
              <a:t>Students will be able to describe the differences between the law and ethics.</a:t>
            </a:r>
            <a:endParaRPr lang="en-US" sz="2000" dirty="0"/>
          </a:p>
          <a:p>
            <a:endParaRPr lang="en-US" dirty="0"/>
          </a:p>
        </p:txBody>
      </p:sp>
    </p:spTree>
    <p:extLst>
      <p:ext uri="{BB962C8B-B14F-4D97-AF65-F5344CB8AC3E}">
        <p14:creationId xmlns:p14="http://schemas.microsoft.com/office/powerpoint/2010/main" val="63235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p:txBody>
          <a:bodyPr/>
          <a:lstStyle/>
          <a:p>
            <a:r>
              <a:rPr lang="en-US" dirty="0"/>
              <a:t>What is privacy?</a:t>
            </a:r>
          </a:p>
          <a:p>
            <a:r>
              <a:rPr lang="en-US" dirty="0"/>
              <a:t>How much do you care?</a:t>
            </a:r>
          </a:p>
          <a:p>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threats</a:t>
            </a:r>
            <a:r>
              <a:rPr lang="zh-CN" altLang="en-US" dirty="0"/>
              <a:t> </a:t>
            </a:r>
            <a:r>
              <a:rPr lang="en-US" altLang="zh-CN" dirty="0"/>
              <a:t>to</a:t>
            </a:r>
            <a:r>
              <a:rPr lang="zh-CN" altLang="en-US" dirty="0"/>
              <a:t> </a:t>
            </a:r>
            <a:r>
              <a:rPr lang="en-US" altLang="zh-CN" dirty="0"/>
              <a:t>personal</a:t>
            </a:r>
            <a:r>
              <a:rPr lang="zh-CN" altLang="en-US" dirty="0"/>
              <a:t> </a:t>
            </a:r>
            <a:r>
              <a:rPr lang="en-US" altLang="zh-CN" dirty="0"/>
              <a:t>privacy?</a:t>
            </a:r>
          </a:p>
          <a:p>
            <a:r>
              <a:rPr lang="en-US" altLang="zh-CN" dirty="0"/>
              <a:t>How</a:t>
            </a:r>
            <a:r>
              <a:rPr lang="zh-CN" altLang="en-US" dirty="0"/>
              <a:t> </a:t>
            </a:r>
            <a:r>
              <a:rPr lang="en-US" altLang="zh-CN" dirty="0"/>
              <a:t>can</a:t>
            </a:r>
            <a:r>
              <a:rPr lang="zh-CN" altLang="en-US" dirty="0"/>
              <a:t> </a:t>
            </a:r>
            <a:r>
              <a:rPr lang="en-US" altLang="zh-CN" dirty="0"/>
              <a:t>we</a:t>
            </a:r>
            <a:r>
              <a:rPr lang="zh-CN" altLang="en-US" dirty="0"/>
              <a:t> </a:t>
            </a:r>
            <a:r>
              <a:rPr lang="en-US" altLang="zh-CN" dirty="0"/>
              <a:t>protect</a:t>
            </a:r>
            <a:r>
              <a:rPr lang="zh-CN" altLang="en-US" dirty="0"/>
              <a:t> </a:t>
            </a:r>
            <a:r>
              <a:rPr lang="en-US" altLang="zh-CN" dirty="0"/>
              <a:t>ourselves?</a:t>
            </a:r>
            <a:endParaRPr lang="en-US" dirty="0"/>
          </a:p>
          <a:p>
            <a:endParaRPr lang="en-US" dirty="0"/>
          </a:p>
        </p:txBody>
      </p:sp>
    </p:spTree>
    <p:extLst>
      <p:ext uri="{BB962C8B-B14F-4D97-AF65-F5344CB8AC3E}">
        <p14:creationId xmlns:p14="http://schemas.microsoft.com/office/powerpoint/2010/main" val="69079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a:t>
            </a:r>
            <a:r>
              <a:rPr lang="zh-CN" altLang="en-US" dirty="0"/>
              <a:t> </a:t>
            </a:r>
            <a:r>
              <a:rPr lang="en-US" altLang="zh-CN" dirty="0"/>
              <a:t>Laws</a:t>
            </a:r>
            <a:r>
              <a:rPr lang="zh-CN" altLang="en-US" dirty="0"/>
              <a:t> </a:t>
            </a:r>
            <a:r>
              <a:rPr lang="en-US" altLang="zh-CN" dirty="0"/>
              <a:t>related</a:t>
            </a:r>
            <a:r>
              <a:rPr lang="zh-CN" altLang="en-US" dirty="0"/>
              <a:t> </a:t>
            </a:r>
            <a:r>
              <a:rPr lang="en-US" altLang="zh-CN" dirty="0"/>
              <a:t>to</a:t>
            </a:r>
            <a:r>
              <a:rPr lang="zh-CN" altLang="en-US" dirty="0"/>
              <a:t> </a:t>
            </a:r>
            <a:r>
              <a:rPr lang="en-US" dirty="0"/>
              <a:t>Computer</a:t>
            </a:r>
          </a:p>
        </p:txBody>
      </p:sp>
      <p:sp>
        <p:nvSpPr>
          <p:cNvPr id="3" name="Content Placeholder 2"/>
          <p:cNvSpPr>
            <a:spLocks noGrp="1"/>
          </p:cNvSpPr>
          <p:nvPr>
            <p:ph idx="1"/>
          </p:nvPr>
        </p:nvSpPr>
        <p:spPr/>
        <p:txBody>
          <a:bodyPr/>
          <a:lstStyle/>
          <a:p>
            <a:r>
              <a:rPr lang="en-US" dirty="0"/>
              <a:t>Intellectual Property</a:t>
            </a:r>
          </a:p>
          <a:p>
            <a:pPr lvl="1"/>
            <a:r>
              <a:rPr lang="en-US" dirty="0"/>
              <a:t>Copyrights</a:t>
            </a:r>
          </a:p>
          <a:p>
            <a:pPr lvl="1"/>
            <a:r>
              <a:rPr lang="en-US" dirty="0"/>
              <a:t>Patents</a:t>
            </a:r>
          </a:p>
          <a:p>
            <a:pPr lvl="1"/>
            <a:r>
              <a:rPr lang="en-US" dirty="0"/>
              <a:t>Trade secrets</a:t>
            </a:r>
          </a:p>
          <a:p>
            <a:r>
              <a:rPr lang="en-US" dirty="0"/>
              <a:t>Computer crime</a:t>
            </a:r>
          </a:p>
          <a:p>
            <a:pPr lvl="1"/>
            <a:r>
              <a:rPr lang="en-US" dirty="0"/>
              <a:t>Data/identity theft</a:t>
            </a:r>
          </a:p>
          <a:p>
            <a:r>
              <a:rPr lang="en-US" dirty="0"/>
              <a:t>Privacy</a:t>
            </a:r>
          </a:p>
          <a:p>
            <a:pPr lvl="1"/>
            <a:r>
              <a:rPr lang="en-US" dirty="0"/>
              <a:t>Who can collect data?</a:t>
            </a:r>
          </a:p>
          <a:p>
            <a:pPr lvl="1"/>
            <a:r>
              <a:rPr lang="en-US" dirty="0"/>
              <a:t>How to collect data?</a:t>
            </a:r>
          </a:p>
          <a:p>
            <a:pPr lvl="1"/>
            <a:r>
              <a:rPr lang="en-US" dirty="0"/>
              <a:t>How to use the collected data?</a:t>
            </a:r>
          </a:p>
          <a:p>
            <a:pPr lvl="1"/>
            <a:endParaRPr lang="en-US" dirty="0"/>
          </a:p>
        </p:txBody>
      </p:sp>
    </p:spTree>
    <p:extLst>
      <p:ext uri="{BB962C8B-B14F-4D97-AF65-F5344CB8AC3E}">
        <p14:creationId xmlns:p14="http://schemas.microsoft.com/office/powerpoint/2010/main" val="94685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a:t>
            </a:r>
          </a:p>
        </p:txBody>
      </p:sp>
      <p:sp>
        <p:nvSpPr>
          <p:cNvPr id="3" name="Content Placeholder 2"/>
          <p:cNvSpPr>
            <a:spLocks noGrp="1"/>
          </p:cNvSpPr>
          <p:nvPr>
            <p:ph idx="1"/>
          </p:nvPr>
        </p:nvSpPr>
        <p:spPr/>
        <p:txBody>
          <a:bodyPr/>
          <a:lstStyle/>
          <a:p>
            <a:r>
              <a:rPr lang="en-US" b="1" dirty="0"/>
              <a:t>Intellectual Property </a:t>
            </a:r>
            <a:r>
              <a:rPr lang="en-US" dirty="0"/>
              <a:t>- Creations of the mind such as musical, literary, and artistic works; inventions; and symbols, names, images, and designs used in commerce, including copyrights, trademarks, patents, and related rights. </a:t>
            </a:r>
          </a:p>
          <a:p>
            <a:r>
              <a:rPr lang="en-US" dirty="0"/>
              <a:t>Under intellectual property law, the holder of one of these abstract “properties” has certain exclusive rights to the creative work, commercial symbol, or invention by which it is covered. </a:t>
            </a:r>
          </a:p>
          <a:p>
            <a:endParaRPr lang="en-US" dirty="0"/>
          </a:p>
        </p:txBody>
      </p:sp>
    </p:spTree>
    <p:extLst>
      <p:ext uri="{BB962C8B-B14F-4D97-AF65-F5344CB8AC3E}">
        <p14:creationId xmlns:p14="http://schemas.microsoft.com/office/powerpoint/2010/main" val="178631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Programs and Data</a:t>
            </a:r>
          </a:p>
        </p:txBody>
      </p:sp>
      <p:sp>
        <p:nvSpPr>
          <p:cNvPr id="3" name="Content Placeholder 2"/>
          <p:cNvSpPr>
            <a:spLocks noGrp="1"/>
          </p:cNvSpPr>
          <p:nvPr>
            <p:ph idx="1"/>
          </p:nvPr>
        </p:nvSpPr>
        <p:spPr/>
        <p:txBody>
          <a:bodyPr>
            <a:normAutofit/>
          </a:bodyPr>
          <a:lstStyle/>
          <a:p>
            <a:r>
              <a:rPr lang="en-US" dirty="0"/>
              <a:t>Copyrights</a:t>
            </a:r>
          </a:p>
          <a:p>
            <a:pPr lvl="1"/>
            <a:r>
              <a:rPr lang="en-US" dirty="0"/>
              <a:t>Designed to protect the expression of an idea, but not the idea itself.</a:t>
            </a:r>
          </a:p>
          <a:p>
            <a:pPr lvl="1"/>
            <a:r>
              <a:rPr lang="en-US" dirty="0"/>
              <a:t>Authors have rights to make copies of the expression and distribute them to the public.</a:t>
            </a:r>
          </a:p>
          <a:p>
            <a:r>
              <a:rPr lang="en-US" dirty="0"/>
              <a:t>Patents</a:t>
            </a:r>
          </a:p>
          <a:p>
            <a:pPr lvl="1"/>
            <a:r>
              <a:rPr lang="en-US" dirty="0"/>
              <a:t>Designed to protect inventions.</a:t>
            </a:r>
          </a:p>
          <a:p>
            <a:pPr lvl="1"/>
            <a:r>
              <a:rPr lang="en-US" dirty="0"/>
              <a:t>Authors have rights to make, use and sell the inventions. </a:t>
            </a:r>
          </a:p>
          <a:p>
            <a:r>
              <a:rPr lang="en-US" dirty="0"/>
              <a:t>Trade secrets</a:t>
            </a:r>
          </a:p>
          <a:p>
            <a:pPr lvl="1"/>
            <a:r>
              <a:rPr lang="en-US" dirty="0"/>
              <a:t>Information that gives one company a competitive advantage over other companies.</a:t>
            </a:r>
          </a:p>
          <a:p>
            <a:pPr lvl="1"/>
            <a:r>
              <a:rPr lang="en-US" dirty="0"/>
              <a:t>Trade secrets must be well-protected.</a:t>
            </a:r>
          </a:p>
        </p:txBody>
      </p:sp>
    </p:spTree>
    <p:extLst>
      <p:ext uri="{BB962C8B-B14F-4D97-AF65-F5344CB8AC3E}">
        <p14:creationId xmlns:p14="http://schemas.microsoft.com/office/powerpoint/2010/main" val="122705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Copyrights, Patents, and Trade Secrets</a:t>
            </a:r>
          </a:p>
        </p:txBody>
      </p:sp>
      <p:graphicFrame>
        <p:nvGraphicFramePr>
          <p:cNvPr id="3" name="Table 2" title="Comparing Copyrights, Patents, and Trade Secrets"/>
          <p:cNvGraphicFramePr>
            <a:graphicFrameLocks noGrp="1"/>
          </p:cNvGraphicFramePr>
          <p:nvPr>
            <p:extLst>
              <p:ext uri="{D42A27DB-BD31-4B8C-83A1-F6EECF244321}">
                <p14:modId xmlns:p14="http://schemas.microsoft.com/office/powerpoint/2010/main" val="1409330155"/>
              </p:ext>
            </p:extLst>
          </p:nvPr>
        </p:nvGraphicFramePr>
        <p:xfrm>
          <a:off x="817418" y="1532000"/>
          <a:ext cx="7869383" cy="4480560"/>
        </p:xfrm>
        <a:graphic>
          <a:graphicData uri="http://schemas.openxmlformats.org/drawingml/2006/table">
            <a:tbl>
              <a:tblPr firstRow="1" bandRow="1">
                <a:tableStyleId>{5C22544A-7EE6-4342-B048-85BDC9FD1C3A}</a:tableStyleId>
              </a:tblPr>
              <a:tblGrid>
                <a:gridCol w="1967346">
                  <a:extLst>
                    <a:ext uri="{9D8B030D-6E8A-4147-A177-3AD203B41FA5}">
                      <a16:colId xmlns:a16="http://schemas.microsoft.com/office/drawing/2014/main" val="20000"/>
                    </a:ext>
                  </a:extLst>
                </a:gridCol>
                <a:gridCol w="1967346">
                  <a:extLst>
                    <a:ext uri="{9D8B030D-6E8A-4147-A177-3AD203B41FA5}">
                      <a16:colId xmlns:a16="http://schemas.microsoft.com/office/drawing/2014/main" val="20001"/>
                    </a:ext>
                  </a:extLst>
                </a:gridCol>
                <a:gridCol w="2022763">
                  <a:extLst>
                    <a:ext uri="{9D8B030D-6E8A-4147-A177-3AD203B41FA5}">
                      <a16:colId xmlns:a16="http://schemas.microsoft.com/office/drawing/2014/main" val="20002"/>
                    </a:ext>
                  </a:extLst>
                </a:gridCol>
                <a:gridCol w="1911928">
                  <a:extLst>
                    <a:ext uri="{9D8B030D-6E8A-4147-A177-3AD203B41FA5}">
                      <a16:colId xmlns:a16="http://schemas.microsoft.com/office/drawing/2014/main" val="20003"/>
                    </a:ext>
                  </a:extLst>
                </a:gridCol>
              </a:tblGrid>
              <a:tr h="434973">
                <a:tc>
                  <a:txBody>
                    <a:bodyPr/>
                    <a:lstStyle/>
                    <a:p>
                      <a:endParaRPr lang="en-US" sz="2400" dirty="0"/>
                    </a:p>
                  </a:txBody>
                  <a:tcPr/>
                </a:tc>
                <a:tc>
                  <a:txBody>
                    <a:bodyPr/>
                    <a:lstStyle/>
                    <a:p>
                      <a:r>
                        <a:rPr lang="en-US" sz="2400" dirty="0"/>
                        <a:t>Copyright</a:t>
                      </a:r>
                    </a:p>
                  </a:txBody>
                  <a:tcPr/>
                </a:tc>
                <a:tc>
                  <a:txBody>
                    <a:bodyPr/>
                    <a:lstStyle/>
                    <a:p>
                      <a:r>
                        <a:rPr lang="en-US" sz="2400" dirty="0"/>
                        <a:t>Patent</a:t>
                      </a:r>
                    </a:p>
                  </a:txBody>
                  <a:tcPr/>
                </a:tc>
                <a:tc>
                  <a:txBody>
                    <a:bodyPr/>
                    <a:lstStyle/>
                    <a:p>
                      <a:r>
                        <a:rPr lang="en-US" sz="2400" dirty="0"/>
                        <a:t>Trade</a:t>
                      </a:r>
                      <a:r>
                        <a:rPr lang="en-US" sz="2400" baseline="0" dirty="0"/>
                        <a:t> Secret</a:t>
                      </a:r>
                      <a:endParaRPr lang="en-US" sz="2400" dirty="0"/>
                    </a:p>
                  </a:txBody>
                  <a:tcPr/>
                </a:tc>
                <a:extLst>
                  <a:ext uri="{0D108BD9-81ED-4DB2-BD59-A6C34878D82A}">
                    <a16:rowId xmlns:a16="http://schemas.microsoft.com/office/drawing/2014/main" val="10000"/>
                  </a:ext>
                </a:extLst>
              </a:tr>
              <a:tr h="813261">
                <a:tc>
                  <a:txBody>
                    <a:bodyPr/>
                    <a:lstStyle/>
                    <a:p>
                      <a:r>
                        <a:rPr lang="en-US" sz="2400" b="1" dirty="0"/>
                        <a:t>Protects</a:t>
                      </a:r>
                    </a:p>
                  </a:txBody>
                  <a:tcPr/>
                </a:tc>
                <a:tc>
                  <a:txBody>
                    <a:bodyPr/>
                    <a:lstStyle/>
                    <a:p>
                      <a:r>
                        <a:rPr lang="en-US" sz="2400" dirty="0"/>
                        <a:t>Expression of an idea</a:t>
                      </a:r>
                    </a:p>
                  </a:txBody>
                  <a:tcPr/>
                </a:tc>
                <a:tc>
                  <a:txBody>
                    <a:bodyPr/>
                    <a:lstStyle/>
                    <a:p>
                      <a:r>
                        <a:rPr lang="en-US" sz="2400" dirty="0"/>
                        <a:t>An</a:t>
                      </a:r>
                      <a:r>
                        <a:rPr lang="en-US" sz="2400" baseline="0" dirty="0"/>
                        <a:t> invention</a:t>
                      </a:r>
                      <a:endParaRPr lang="en-US" sz="2400" dirty="0"/>
                    </a:p>
                  </a:txBody>
                  <a:tcPr/>
                </a:tc>
                <a:tc>
                  <a:txBody>
                    <a:bodyPr/>
                    <a:lstStyle/>
                    <a:p>
                      <a:r>
                        <a:rPr lang="en-US" sz="2400" dirty="0"/>
                        <a:t>A secret</a:t>
                      </a:r>
                    </a:p>
                  </a:txBody>
                  <a:tcPr/>
                </a:tc>
                <a:extLst>
                  <a:ext uri="{0D108BD9-81ED-4DB2-BD59-A6C34878D82A}">
                    <a16:rowId xmlns:a16="http://schemas.microsoft.com/office/drawing/2014/main" val="10001"/>
                  </a:ext>
                </a:extLst>
              </a:tr>
              <a:tr h="813261">
                <a:tc>
                  <a:txBody>
                    <a:bodyPr/>
                    <a:lstStyle/>
                    <a:p>
                      <a:r>
                        <a:rPr lang="en-US" sz="2400" b="1" dirty="0"/>
                        <a:t>Requirement</a:t>
                      </a:r>
                      <a:r>
                        <a:rPr lang="en-US" sz="2400" b="1" baseline="0" dirty="0"/>
                        <a:t> to distribute</a:t>
                      </a:r>
                      <a:endParaRPr lang="en-US" sz="2400" b="1" dirty="0"/>
                    </a:p>
                  </a:txBody>
                  <a:tcPr/>
                </a:tc>
                <a:tc>
                  <a:txBody>
                    <a:bodyPr/>
                    <a:lstStyle/>
                    <a:p>
                      <a:r>
                        <a:rPr lang="en-US" sz="2400" dirty="0"/>
                        <a:t>Yes</a:t>
                      </a:r>
                    </a:p>
                  </a:txBody>
                  <a:tcPr/>
                </a:tc>
                <a:tc>
                  <a:txBody>
                    <a:bodyPr/>
                    <a:lstStyle/>
                    <a:p>
                      <a:r>
                        <a:rPr lang="en-US" sz="2400" dirty="0"/>
                        <a:t>No</a:t>
                      </a:r>
                    </a:p>
                  </a:txBody>
                  <a:tcPr/>
                </a:tc>
                <a:tc>
                  <a:txBody>
                    <a:bodyPr/>
                    <a:lstStyle/>
                    <a:p>
                      <a:r>
                        <a:rPr lang="en-US" sz="2400" dirty="0"/>
                        <a:t>No</a:t>
                      </a:r>
                    </a:p>
                  </a:txBody>
                  <a:tcPr/>
                </a:tc>
                <a:extLst>
                  <a:ext uri="{0D108BD9-81ED-4DB2-BD59-A6C34878D82A}">
                    <a16:rowId xmlns:a16="http://schemas.microsoft.com/office/drawing/2014/main" val="10002"/>
                  </a:ext>
                </a:extLst>
              </a:tr>
              <a:tr h="813261">
                <a:tc>
                  <a:txBody>
                    <a:bodyPr/>
                    <a:lstStyle/>
                    <a:p>
                      <a:r>
                        <a:rPr lang="en-US" sz="2400" b="1" dirty="0"/>
                        <a:t>Filing needed</a:t>
                      </a:r>
                    </a:p>
                  </a:txBody>
                  <a:tcPr/>
                </a:tc>
                <a:tc>
                  <a:txBody>
                    <a:bodyPr/>
                    <a:lstStyle/>
                    <a:p>
                      <a:r>
                        <a:rPr lang="en-US" sz="2400" dirty="0"/>
                        <a:t>Yes,</a:t>
                      </a:r>
                      <a:r>
                        <a:rPr lang="en-US" sz="2400" baseline="0" dirty="0"/>
                        <a:t> very easy</a:t>
                      </a:r>
                      <a:endParaRPr lang="en-US" sz="2400" dirty="0"/>
                    </a:p>
                  </a:txBody>
                  <a:tcPr/>
                </a:tc>
                <a:tc>
                  <a:txBody>
                    <a:bodyPr/>
                    <a:lstStyle/>
                    <a:p>
                      <a:r>
                        <a:rPr lang="en-US" sz="2400" dirty="0"/>
                        <a:t>Yes</a:t>
                      </a:r>
                      <a:r>
                        <a:rPr lang="en-US" sz="2400" baseline="0" dirty="0"/>
                        <a:t>, Very complicated</a:t>
                      </a:r>
                      <a:endParaRPr lang="en-US" sz="2400" dirty="0"/>
                    </a:p>
                  </a:txBody>
                  <a:tcPr/>
                </a:tc>
                <a:tc>
                  <a:txBody>
                    <a:bodyPr/>
                    <a:lstStyle/>
                    <a:p>
                      <a:r>
                        <a:rPr lang="en-US" sz="2400" dirty="0"/>
                        <a:t>No</a:t>
                      </a:r>
                    </a:p>
                  </a:txBody>
                  <a:tcPr/>
                </a:tc>
                <a:extLst>
                  <a:ext uri="{0D108BD9-81ED-4DB2-BD59-A6C34878D82A}">
                    <a16:rowId xmlns:a16="http://schemas.microsoft.com/office/drawing/2014/main" val="10003"/>
                  </a:ext>
                </a:extLst>
              </a:tr>
              <a:tr h="1536159">
                <a:tc>
                  <a:txBody>
                    <a:bodyPr/>
                    <a:lstStyle/>
                    <a:p>
                      <a:r>
                        <a:rPr lang="en-US" sz="2400" b="1" dirty="0"/>
                        <a:t>Duration</a:t>
                      </a:r>
                    </a:p>
                  </a:txBody>
                  <a:tcPr/>
                </a:tc>
                <a:tc>
                  <a:txBody>
                    <a:bodyPr/>
                    <a:lstStyle/>
                    <a:p>
                      <a:r>
                        <a:rPr lang="en-US" sz="2400" dirty="0"/>
                        <a:t>varies by country,</a:t>
                      </a:r>
                    </a:p>
                    <a:p>
                      <a:r>
                        <a:rPr lang="en-US" sz="2400" dirty="0"/>
                        <a:t>usually 75-100 years</a:t>
                      </a:r>
                    </a:p>
                  </a:txBody>
                  <a:tcPr/>
                </a:tc>
                <a:tc>
                  <a:txBody>
                    <a:bodyPr/>
                    <a:lstStyle/>
                    <a:p>
                      <a:r>
                        <a:rPr lang="en-US" sz="2400" dirty="0"/>
                        <a:t>19 years</a:t>
                      </a:r>
                    </a:p>
                  </a:txBody>
                  <a:tcPr/>
                </a:tc>
                <a:tc>
                  <a:txBody>
                    <a:bodyPr/>
                    <a:lstStyle/>
                    <a:p>
                      <a:r>
                        <a:rPr lang="en-US" sz="2400" dirty="0"/>
                        <a:t>No limit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6245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11400</TotalTime>
  <Words>1655</Words>
  <Application>Microsoft Office PowerPoint</Application>
  <PresentationFormat>On-screen Show (4:3)</PresentationFormat>
  <Paragraphs>208</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宋体</vt:lpstr>
      <vt:lpstr>Arial</vt:lpstr>
      <vt:lpstr>Calibri</vt:lpstr>
      <vt:lpstr>Calibri Light</vt:lpstr>
      <vt:lpstr>Mangal</vt:lpstr>
      <vt:lpstr>PP_C5Modules_CC_License_standard</vt:lpstr>
      <vt:lpstr>Model 7 Introduction to Secure System Administration</vt:lpstr>
      <vt:lpstr>Module 7: Introduction to Secure System Administration</vt:lpstr>
      <vt:lpstr>Lesson 2: Privacy, legal and ethics</vt:lpstr>
      <vt:lpstr>Privacy, legal and ethics</vt:lpstr>
      <vt:lpstr>Warm Up</vt:lpstr>
      <vt:lpstr>US Laws related to Computer</vt:lpstr>
      <vt:lpstr>Intellectual Property</vt:lpstr>
      <vt:lpstr>Protecting Programs and Data</vt:lpstr>
      <vt:lpstr>Comparing Copyrights, Patents, and Trade Secrets</vt:lpstr>
      <vt:lpstr>Active Learning Activity: </vt:lpstr>
      <vt:lpstr>U.S. Digital Millennium Copyright Act (DMCA)</vt:lpstr>
      <vt:lpstr>Computer Crimes</vt:lpstr>
      <vt:lpstr>U.S. Computer Fraud and Abuse Act (CFAA)</vt:lpstr>
      <vt:lpstr>What Is Privacy?</vt:lpstr>
      <vt:lpstr>Private data</vt:lpstr>
      <vt:lpstr>U.S. Privacy Laws</vt:lpstr>
      <vt:lpstr>Other U.S. privacy laws</vt:lpstr>
      <vt:lpstr>Non-U.S. Privacy Regulation</vt:lpstr>
      <vt:lpstr>The legal system</vt:lpstr>
      <vt:lpstr>Example Computer Statutes</vt:lpstr>
      <vt:lpstr>Computer Forensics</vt:lpstr>
      <vt:lpstr>Technical issues in computer forensic</vt:lpstr>
      <vt:lpstr>Ethical Issues</vt:lpstr>
      <vt:lpstr>Comparison of Law and Ethics</vt:lpstr>
      <vt:lpstr>Code of Conduct</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326</cp:revision>
  <cp:lastPrinted>2016-07-18T16:40:10Z</cp:lastPrinted>
  <dcterms:created xsi:type="dcterms:W3CDTF">2016-07-03T20:12:42Z</dcterms:created>
  <dcterms:modified xsi:type="dcterms:W3CDTF">2018-03-30T22:26:12Z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