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303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34" r:id="rId13"/>
    <p:sldId id="335" r:id="rId14"/>
    <p:sldId id="333" r:id="rId15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81868" autoAdjust="0"/>
  </p:normalViewPr>
  <p:slideViewPr>
    <p:cSldViewPr snapToGrid="0" snapToObjects="1">
      <p:cViewPr varScale="1">
        <p:scale>
          <a:sx n="79" d="100"/>
          <a:sy n="79" d="100"/>
        </p:scale>
        <p:origin x="5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notesSlide" Target="../notesSlides/notesSlide11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SpecialPublications/NIST.SP.800-53r4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FF"/>
                </a:solidFill>
              </a:rPr>
            </a:b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Lesson: </a:t>
            </a:r>
            <a:r>
              <a:rPr lang="en-US" dirty="0" err="1"/>
              <a:t>McCumber</a:t>
            </a:r>
            <a:r>
              <a:rPr lang="en-US" dirty="0"/>
              <a:t> Cube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– Policy &amp; Practice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4289-A986-46DF-A6A1-B7C74A5B07B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19485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19487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8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9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490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19494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5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1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19492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93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486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19461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948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9462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948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9463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9479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9480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232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946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9475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9477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8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9466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9472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9467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9469" name="Text Box 47"/>
          <p:cNvSpPr txBox="1">
            <a:spLocks noChangeArrowheads="1"/>
          </p:cNvSpPr>
          <p:nvPr/>
        </p:nvSpPr>
        <p:spPr bwMode="auto">
          <a:xfrm>
            <a:off x="400050" y="2066925"/>
            <a:ext cx="263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23850" y="2238375"/>
            <a:ext cx="2143125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Policy defines the “what” of IA</a:t>
            </a:r>
          </a:p>
          <a:p>
            <a:pPr>
              <a:spcBef>
                <a:spcPct val="50000"/>
              </a:spcBef>
            </a:pPr>
            <a:r>
              <a:rPr lang="en-US" sz="1800"/>
              <a:t>Practice defines the “when” of 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2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Education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4B6B5-EE21-4C6E-A5ED-E0C65957BA6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86050" y="4857750"/>
            <a:ext cx="3524250" cy="1619250"/>
            <a:chOff x="1692" y="2676"/>
            <a:chExt cx="2220" cy="1020"/>
          </a:xfrm>
        </p:grpSpPr>
        <p:grpSp>
          <p:nvGrpSpPr>
            <p:cNvPr id="20520" name="Group 3"/>
            <p:cNvGrpSpPr>
              <a:grpSpLocks noChangeAspect="1"/>
            </p:cNvGrpSpPr>
            <p:nvPr/>
          </p:nvGrpSpPr>
          <p:grpSpPr bwMode="auto">
            <a:xfrm>
              <a:off x="1692" y="2676"/>
              <a:ext cx="2220" cy="1020"/>
              <a:chOff x="1872" y="2832"/>
              <a:chExt cx="1776" cy="816"/>
            </a:xfrm>
          </p:grpSpPr>
          <p:sp>
            <p:nvSpPr>
              <p:cNvPr id="20522" name="AutoShape 4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3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24" name="AutoShape 6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25" name="Group 7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29" name="Line 8"/>
                <p:cNvSpPr>
                  <a:spLocks noChangeAspect="1" noChangeShapeType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0" name="Line 9"/>
                <p:cNvSpPr>
                  <a:spLocks noChangeAspect="1"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26" name="Group 10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27" name="Line 11"/>
                <p:cNvSpPr>
                  <a:spLocks noChangeAspect="1" noChangeShapeType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Line 12"/>
                <p:cNvSpPr>
                  <a:spLocks noChangeAspect="1" noChangeShapeType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21" name="Text Box 13"/>
            <p:cNvSpPr txBox="1">
              <a:spLocks noChangeAspect="1" noChangeArrowheads="1"/>
            </p:cNvSpPr>
            <p:nvPr/>
          </p:nvSpPr>
          <p:spPr bwMode="auto">
            <a:xfrm>
              <a:off x="2052" y="3239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Education</a:t>
              </a:r>
            </a:p>
          </p:txBody>
        </p:sp>
      </p:grpSp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2686050" y="3962400"/>
            <a:ext cx="3524250" cy="1619250"/>
            <a:chOff x="1692" y="2112"/>
            <a:chExt cx="2220" cy="1020"/>
          </a:xfrm>
        </p:grpSpPr>
        <p:grpSp>
          <p:nvGrpSpPr>
            <p:cNvPr id="20509" name="Group 15"/>
            <p:cNvGrpSpPr>
              <a:grpSpLocks noChangeAspect="1"/>
            </p:cNvGrpSpPr>
            <p:nvPr/>
          </p:nvGrpSpPr>
          <p:grpSpPr bwMode="auto">
            <a:xfrm>
              <a:off x="1692" y="2112"/>
              <a:ext cx="2220" cy="1020"/>
              <a:chOff x="1872" y="2832"/>
              <a:chExt cx="1776" cy="816"/>
            </a:xfrm>
          </p:grpSpPr>
          <p:sp>
            <p:nvSpPr>
              <p:cNvPr id="20511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160" y="2841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2" name="AutoShape 17"/>
              <p:cNvSpPr>
                <a:spLocks noChangeAspect="1" noChangeArrowheads="1"/>
              </p:cNvSpPr>
              <p:nvPr/>
            </p:nvSpPr>
            <p:spPr bwMode="auto">
              <a:xfrm>
                <a:off x="2016" y="2985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513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872" y="3120"/>
                <a:ext cx="1488" cy="52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14" name="Group 19"/>
              <p:cNvGrpSpPr>
                <a:grpSpLocks noChangeAspect="1"/>
              </p:cNvGrpSpPr>
              <p:nvPr/>
            </p:nvGrpSpPr>
            <p:grpSpPr bwMode="auto">
              <a:xfrm>
                <a:off x="2784" y="2832"/>
                <a:ext cx="432" cy="816"/>
                <a:chOff x="2976" y="1056"/>
                <a:chExt cx="432" cy="864"/>
              </a:xfrm>
            </p:grpSpPr>
            <p:sp>
              <p:nvSpPr>
                <p:cNvPr id="20518" name="Line 20"/>
                <p:cNvSpPr>
                  <a:spLocks noChangeAspect="1"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9" name="Line 21"/>
                <p:cNvSpPr>
                  <a:spLocks noChangeAspect="1"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15" name="Group 22"/>
              <p:cNvGrpSpPr>
                <a:grpSpLocks noChangeAspect="1"/>
              </p:cNvGrpSpPr>
              <p:nvPr/>
            </p:nvGrpSpPr>
            <p:grpSpPr bwMode="auto">
              <a:xfrm>
                <a:off x="2304" y="2832"/>
                <a:ext cx="432" cy="816"/>
                <a:chOff x="2976" y="1056"/>
                <a:chExt cx="432" cy="864"/>
              </a:xfrm>
            </p:grpSpPr>
            <p:sp>
              <p:nvSpPr>
                <p:cNvPr id="20516" name="Line 23"/>
                <p:cNvSpPr>
                  <a:spLocks noChangeAspect="1" noChangeShapeType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V="1">
                  <a:off x="2976" y="153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7" name="Line 24"/>
                <p:cNvSpPr>
                  <a:spLocks noChangeAspect="1"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V="1">
                  <a:off x="2976" y="1056"/>
                  <a:ext cx="43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510" name="Text Box 25"/>
            <p:cNvSpPr txBox="1">
              <a:spLocks noChangeAspect="1" noChangeArrowheads="1"/>
            </p:cNvSpPr>
            <p:nvPr/>
          </p:nvSpPr>
          <p:spPr bwMode="auto">
            <a:xfrm>
              <a:off x="1860" y="2721"/>
              <a:ext cx="18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solidFill>
                    <a:srgbClr val="FF66FF"/>
                  </a:solidFill>
                </a:rPr>
                <a:t>Policy &amp; Practice</a:t>
              </a:r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2050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2048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2050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2048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2050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2050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334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2049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2049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2050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2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2049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2049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20492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533400" y="2124075"/>
            <a:ext cx="23907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Education, Training and Awareness provide the most prominent IA measure.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AED-3423-437E-AC01-FED2160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C.I.A.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B07DF-4AB7-4E48-B372-C3F7CEFB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CIA of Cyber Security</a:t>
            </a:r>
          </a:p>
          <a:p>
            <a:pPr lvl="1"/>
            <a:r>
              <a:rPr lang="en-US" dirty="0"/>
              <a:t>Refers to the overarching security goals</a:t>
            </a:r>
          </a:p>
          <a:p>
            <a:pPr lvl="1"/>
            <a:r>
              <a:rPr lang="en-US" dirty="0"/>
              <a:t>Confidentiality: </a:t>
            </a:r>
          </a:p>
          <a:p>
            <a:pPr lvl="2"/>
            <a:r>
              <a:rPr lang="en-US" dirty="0"/>
              <a:t>Preserving authorized restrictions on information access and disclosure, including means for protecting personal privacy and proprietary information. SOURCE: SP 800-53</a:t>
            </a:r>
          </a:p>
          <a:p>
            <a:pPr lvl="1"/>
            <a:r>
              <a:rPr lang="en-US" dirty="0"/>
              <a:t>Integrity</a:t>
            </a:r>
          </a:p>
          <a:p>
            <a:pPr lvl="2"/>
            <a:r>
              <a:rPr lang="en-US" dirty="0"/>
              <a:t>Guarding against improper information modification or destruction, and includes ensuring information non-repudiation and authenticity.  SOURCE: SP 800-53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Ensuring timely and reliable access to and use of information. SOURCE: SP 800-53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796D8-9D14-4A98-B2CA-C6E3F25E7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CD291-EBF4-47B8-BDB1-CD835FFC1B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7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14E5-7FBC-4600-8E60-1B48C0C6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996D-C4BF-4373-BEBC-70A320FA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[SP 800-53] “Security and Privacy Controls for Federal Information Systems and Organizations”  NIST Special Publication 88-53r4, 2013.</a:t>
            </a:r>
          </a:p>
          <a:p>
            <a:pPr lvl="1"/>
            <a:r>
              <a:rPr lang="en-US" dirty="0">
                <a:hlinkClick r:id="rId3"/>
              </a:rPr>
              <a:t>http://nvlpubs.nist.gov/nistpubs/SpecialPublications/NIST.SP.800-53r4.pdf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EBC5-60C0-48EF-B65F-DBB7A46E5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Explain all components of the </a:t>
            </a:r>
            <a:r>
              <a:rPr lang="en-US" dirty="0" err="1"/>
              <a:t>McCumber</a:t>
            </a:r>
            <a:r>
              <a:rPr lang="en-US" dirty="0"/>
              <a:t> model of cybersecurity</a:t>
            </a:r>
          </a:p>
          <a:p>
            <a:pPr lvl="1"/>
            <a:r>
              <a:rPr lang="en-US" dirty="0"/>
              <a:t>Define Confidentiality, Integrity and Availability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Transmission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3A9F-ED34-46C0-9AEC-9245FF3831B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2296" name="AutoShape 4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2297" name="Text Box 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3048000" y="4159250"/>
            <a:ext cx="4191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transfer of information from one computer system to another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network (wired or wireless)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Using portable medium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0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Storage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90368-2539-4839-AA15-84A37647B7D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331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3323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4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3321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3322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2171700" y="4552950"/>
            <a:ext cx="5483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To use information at a later time it must be stored.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on disk/tape/CD/DVD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sz="1800" dirty="0"/>
              <a:t>in memory registers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cache/ RAM / ROM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1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Processing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4C3CB-D1FD-4132-AF22-02A29405DF5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340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4350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51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4341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4348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9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4346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4347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2651125" y="4824413"/>
            <a:ext cx="4102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Processing presents its own challenges, as information must be made available to the processing unit, and is likely to be modified.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Confidentiality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AD74-7BB4-478A-9BCE-8F15256048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5375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6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5365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5373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4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5366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5371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2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7203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2781300" y="4889500"/>
            <a:ext cx="400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ability to control the release of information.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0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3" grpId="0"/>
      <p:bldP spid="72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Integrity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80F3D-6E99-4BFF-A6BA-E2E3AC3BD42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388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6404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5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6389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6402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3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6390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6400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401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8227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6396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6398" name="Line 38"/>
              <p:cNvSpPr>
                <a:spLocks noChangeAspect="1"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39"/>
              <p:cNvSpPr>
                <a:spLocks noChangeAspect="1"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32" name="Text Box 40"/>
            <p:cNvSpPr txBox="1"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2698750" y="4953000"/>
            <a:ext cx="434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quality of information that identifies how closely the information reflects reality.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5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Availability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F9DC4-6F9A-471E-9961-278611813B0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412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7432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3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7430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31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7414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7428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7429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9251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7416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7424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7426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6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7421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806700" y="4889500"/>
            <a:ext cx="384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Information is available when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9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6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Assurance:</a:t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A Comprehensive Model - Technology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1800-4338-4363-A307-B2602398174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8436" name="Group 26"/>
          <p:cNvGrpSpPr>
            <a:grpSpLocks/>
          </p:cNvGrpSpPr>
          <p:nvPr/>
        </p:nvGrpSpPr>
        <p:grpSpPr bwMode="auto">
          <a:xfrm>
            <a:off x="3257550" y="3057525"/>
            <a:ext cx="5295900" cy="1047750"/>
            <a:chOff x="2040" y="1536"/>
            <a:chExt cx="3336" cy="660"/>
          </a:xfrm>
        </p:grpSpPr>
        <p:sp>
          <p:nvSpPr>
            <p:cNvPr id="18457" name="AutoShape 27"/>
            <p:cNvSpPr>
              <a:spLocks noChangeAspect="1" noChangeArrowheads="1"/>
            </p:cNvSpPr>
            <p:nvPr/>
          </p:nvSpPr>
          <p:spPr bwMode="auto">
            <a:xfrm>
              <a:off x="2040" y="1536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8" name="Text Box 28"/>
            <p:cNvSpPr txBox="1">
              <a:spLocks noChangeAspect="1" noChangeArrowheads="1"/>
            </p:cNvSpPr>
            <p:nvPr/>
          </p:nvSpPr>
          <p:spPr bwMode="auto">
            <a:xfrm>
              <a:off x="4116" y="1742"/>
              <a:ext cx="12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Transmission</a:t>
              </a:r>
            </a:p>
          </p:txBody>
        </p:sp>
      </p:grpSp>
      <p:grpSp>
        <p:nvGrpSpPr>
          <p:cNvPr id="18437" name="Group 29"/>
          <p:cNvGrpSpPr>
            <a:grpSpLocks/>
          </p:cNvGrpSpPr>
          <p:nvPr/>
        </p:nvGrpSpPr>
        <p:grpSpPr bwMode="auto">
          <a:xfrm>
            <a:off x="2971800" y="3343275"/>
            <a:ext cx="4724400" cy="1047750"/>
            <a:chOff x="1848" y="1728"/>
            <a:chExt cx="2976" cy="660"/>
          </a:xfrm>
        </p:grpSpPr>
        <p:sp>
          <p:nvSpPr>
            <p:cNvPr id="18455" name="AutoShape 30"/>
            <p:cNvSpPr>
              <a:spLocks noChangeAspect="1" noChangeArrowheads="1"/>
            </p:cNvSpPr>
            <p:nvPr/>
          </p:nvSpPr>
          <p:spPr bwMode="auto">
            <a:xfrm>
              <a:off x="1848" y="1728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6" name="Text Box 31"/>
            <p:cNvSpPr txBox="1">
              <a:spLocks noChangeAspect="1" noChangeArrowheads="1"/>
            </p:cNvSpPr>
            <p:nvPr/>
          </p:nvSpPr>
          <p:spPr bwMode="auto">
            <a:xfrm>
              <a:off x="3924" y="1943"/>
              <a:ext cx="90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Storage</a:t>
              </a:r>
            </a:p>
          </p:txBody>
        </p:sp>
      </p:grp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2681288" y="3648075"/>
            <a:ext cx="5638800" cy="1047750"/>
            <a:chOff x="1680" y="1902"/>
            <a:chExt cx="3564" cy="660"/>
          </a:xfrm>
        </p:grpSpPr>
        <p:sp>
          <p:nvSpPr>
            <p:cNvPr id="18453" name="AutoShape 33"/>
            <p:cNvSpPr>
              <a:spLocks noChangeAspect="1" noChangeArrowheads="1"/>
            </p:cNvSpPr>
            <p:nvPr/>
          </p:nvSpPr>
          <p:spPr bwMode="auto">
            <a:xfrm>
              <a:off x="1680" y="1902"/>
              <a:ext cx="1860" cy="66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8454" name="Text Box 34"/>
            <p:cNvSpPr txBox="1">
              <a:spLocks noChangeAspect="1" noChangeArrowheads="1"/>
            </p:cNvSpPr>
            <p:nvPr/>
          </p:nvSpPr>
          <p:spPr bwMode="auto">
            <a:xfrm>
              <a:off x="3684" y="2183"/>
              <a:ext cx="1560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 i="1">
                  <a:solidFill>
                    <a:srgbClr val="FF0000"/>
                  </a:solidFill>
                </a:rPr>
                <a:t>Processing</a:t>
              </a:r>
            </a:p>
          </p:txBody>
        </p:sp>
      </p:grpSp>
      <p:sp>
        <p:nvSpPr>
          <p:cNvPr id="10275" name="Text Box 35"/>
          <p:cNvSpPr txBox="1">
            <a:spLocks noChangeAspect="1" noChangeArrowheads="1"/>
          </p:cNvSpPr>
          <p:nvPr/>
        </p:nvSpPr>
        <p:spPr bwMode="auto">
          <a:xfrm rot="-2625046">
            <a:off x="5357813" y="1828800"/>
            <a:ext cx="243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2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Confidentiality</a:t>
            </a:r>
          </a:p>
        </p:txBody>
      </p:sp>
      <p:grpSp>
        <p:nvGrpSpPr>
          <p:cNvPr id="18440" name="Group 36"/>
          <p:cNvGrpSpPr>
            <a:grpSpLocks/>
          </p:cNvGrpSpPr>
          <p:nvPr/>
        </p:nvGrpSpPr>
        <p:grpSpPr bwMode="auto">
          <a:xfrm>
            <a:off x="4481513" y="2152650"/>
            <a:ext cx="1481137" cy="2540000"/>
            <a:chOff x="2823" y="1356"/>
            <a:chExt cx="933" cy="1600"/>
          </a:xfrm>
        </p:grpSpPr>
        <p:grpSp>
          <p:nvGrpSpPr>
            <p:cNvPr id="18449" name="Group 37"/>
            <p:cNvGrpSpPr>
              <a:grpSpLocks/>
            </p:cNvGrpSpPr>
            <p:nvPr/>
          </p:nvGrpSpPr>
          <p:grpSpPr bwMode="auto">
            <a:xfrm>
              <a:off x="2828" y="1921"/>
              <a:ext cx="524" cy="1035"/>
              <a:chOff x="2828" y="1921"/>
              <a:chExt cx="524" cy="1035"/>
            </a:xfrm>
          </p:grpSpPr>
          <p:sp>
            <p:nvSpPr>
              <p:cNvPr id="18451" name="Line 38"/>
              <p:cNvSpPr>
                <a:spLocks noChangeAspect="1"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832" y="2471"/>
                <a:ext cx="0" cy="4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39"/>
              <p:cNvSpPr>
                <a:spLocks noChangeAspect="1"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828" y="1921"/>
                <a:ext cx="524" cy="5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80" name="Text Box 40"/>
            <p:cNvSpPr txBox="1"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 rot="-2625046">
              <a:off x="2823" y="1356"/>
              <a:ext cx="933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Integrity</a:t>
              </a:r>
            </a:p>
          </p:txBody>
        </p:sp>
      </p:grpSp>
      <p:grpSp>
        <p:nvGrpSpPr>
          <p:cNvPr id="18441" name="Group 41"/>
          <p:cNvGrpSpPr>
            <a:grpSpLocks/>
          </p:cNvGrpSpPr>
          <p:nvPr/>
        </p:nvGrpSpPr>
        <p:grpSpPr bwMode="auto">
          <a:xfrm>
            <a:off x="3449638" y="2012950"/>
            <a:ext cx="1903412" cy="2686050"/>
            <a:chOff x="2173" y="1268"/>
            <a:chExt cx="1199" cy="1692"/>
          </a:xfrm>
        </p:grpSpPr>
        <p:sp>
          <p:nvSpPr>
            <p:cNvPr id="18446" name="Line 42"/>
            <p:cNvSpPr>
              <a:spLocks noChangeAspect="1"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40" y="2464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43"/>
            <p:cNvSpPr>
              <a:spLocks noChangeAspect="1"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244" y="1927"/>
              <a:ext cx="507" cy="5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44"/>
            <p:cNvSpPr txBox="1"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 rot="-2625046">
              <a:off x="2173" y="1268"/>
              <a:ext cx="1199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Availability</a:t>
              </a:r>
            </a:p>
          </p:txBody>
        </p:sp>
      </p:grpSp>
      <p:sp>
        <p:nvSpPr>
          <p:cNvPr id="10285" name="Text Box 45"/>
          <p:cNvSpPr txBox="1">
            <a:spLocks noChangeAspect="1" noChangeArrowheads="1"/>
          </p:cNvSpPr>
          <p:nvPr/>
        </p:nvSpPr>
        <p:spPr bwMode="auto">
          <a:xfrm>
            <a:off x="3241675" y="4157663"/>
            <a:ext cx="2211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>
                <a:solidFill>
                  <a:srgbClr val="FF66FF"/>
                </a:solidFill>
              </a:rPr>
              <a:t>Technology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1828800" y="4857750"/>
            <a:ext cx="56832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Technological solutions – the hallmark of the computer scientist and engineers.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The basis of the coming layers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 Provides the “how” of information assurance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5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5" grpId="0"/>
      <p:bldP spid="102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2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6544a3ea04f8d95d76b62e55eb9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f9e84a3179543efb01974bf48f0e3d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a27e7151ec54130b43b9f66771bc9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7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f3e5efe50ad4438875a4213349bcb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a4ad280cf5c4c3ca296545115b41e4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b54d6e48ceb4401858436250e7917a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46bda38999b40a2ba474495e0a2fe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c3bb9c4511944fd8c14f775fee8bd5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6fea3d2d38243319b9f7eabee8506b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8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2a3de53d19f45db846d6f966aa738e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21f099fed5e4e3abd5a52ad832beda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17e201de7ce4d0a96a7b4e019bd19b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443529c39a4ec4b21551aaac5388d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67e8307d0494bb490b60c5d701f662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59c41292c87422099b0f8c98158a5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1b0ec3738e84b4888df23f12f847fd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5608a34c783f44f7a629aa343615900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f41557761204a7c8d176a03e72e1f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1f31c94ce3894bfdb036772a5ef0e69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c1aa10e339c049699a8386d43641f4c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f7402f213a4deebf0fbcde00df15f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9a89ee33cb545a59fcf133670963b9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769471483f54723a23e5b18f8831e0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b2fdf21680eb4590acce0fcc11ace43b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ff21361e695347d8937183292549cec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20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6"/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40ec57b561844aca41c847dca2c150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1dbfec6bfd24f5489989c024a6fe33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791417778f543968732fdfa719154a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0705825a26b4f7692c670ca0a968c5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bd8b79ce97b4bd9b307371be5d456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d44ca0ee6984eb5820f77802113f7a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d2e416eb8b644b9bd337ce5b6773f3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616438b8b5843b0a4cce732abaaece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98dfd6c5b7c4cd89402cd97bde553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62f04d4db4a4a7badb78f9dfd70f8f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09a6a8718f9d491daac2c3351d74861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9ca0279b4f1b409ca6c32e8bd0439e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b7509b0aeb941a3919b3b57cdc99c2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2446083fab9242f18bf543e60db71ef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3514</TotalTime>
  <Words>415</Words>
  <Application>Microsoft Office PowerPoint</Application>
  <PresentationFormat>On-screen Show (4:3)</PresentationFormat>
  <Paragraphs>114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PP_C5Modules_CC_License_standard</vt:lpstr>
      <vt:lpstr>  Module 0: Introduction</vt:lpstr>
      <vt:lpstr>Learning Outcomes</vt:lpstr>
      <vt:lpstr>Information Assurance: A Comprehensive Model - Transmission</vt:lpstr>
      <vt:lpstr>Information Assurance: A Comprehensive Model - Storage </vt:lpstr>
      <vt:lpstr>Information Assurance: A Comprehensive Model - Processing</vt:lpstr>
      <vt:lpstr>Information Assurance: A Comprehensive Model - Confidentiality</vt:lpstr>
      <vt:lpstr>Information Assurance: A Comprehensive Model - Integrity</vt:lpstr>
      <vt:lpstr>Information Assurance: A Comprehensive Model - Availability</vt:lpstr>
      <vt:lpstr>Information Assurance: A Comprehensive Model - Technology</vt:lpstr>
      <vt:lpstr>Information Assurance: A Comprehensive Model – Policy &amp; Practice</vt:lpstr>
      <vt:lpstr>Information Assurance: A Comprehensive Model - Education</vt:lpstr>
      <vt:lpstr>The C.I.A.</vt:lpstr>
      <vt:lpstr>References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Jim Alves-Foss</cp:lastModifiedBy>
  <cp:revision>212</cp:revision>
  <cp:lastPrinted>2016-07-18T16:40:10Z</cp:lastPrinted>
  <dcterms:created xsi:type="dcterms:W3CDTF">2016-07-03T20:12:42Z</dcterms:created>
  <dcterms:modified xsi:type="dcterms:W3CDTF">2018-03-21T05:43:57Z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1C371E35-623D-4758-8BF2-E1F5407C401B</vt:lpwstr>
  </property>
  <property fmtid="{D5CDD505-2E9C-101B-9397-08002B2CF9AE}" pid="6" name="ArticulateProjectFull">
    <vt:lpwstr>K:\CNAP\Deliverables\NetSec Course\Module_0\NetSec Module 0 Lesson -- McCumberCube.ppta</vt:lpwstr>
  </property>
</Properties>
</file>