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334" r:id="rId3"/>
    <p:sldId id="335" r:id="rId4"/>
    <p:sldId id="336" r:id="rId5"/>
    <p:sldId id="337" r:id="rId6"/>
    <p:sldId id="338" r:id="rId7"/>
    <p:sldId id="333" r:id="rId8"/>
  </p:sldIdLst>
  <p:sldSz cx="9144000" cy="6858000" type="screen4x3"/>
  <p:notesSz cx="7315200" cy="9601200"/>
  <p:custDataLst>
    <p:tags r:id="rId1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6" autoAdjust="0"/>
    <p:restoredTop sz="81868" autoAdjust="0"/>
  </p:normalViewPr>
  <p:slideViewPr>
    <p:cSldViewPr snapToGrid="0" snapToObjects="1">
      <p:cViewPr varScale="1">
        <p:scale>
          <a:sx n="98" d="100"/>
          <a:sy n="98" d="100"/>
        </p:scale>
        <p:origin x="18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6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/4.0/legalco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FF"/>
                </a:solidFill>
              </a:rPr>
            </a:b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Module: Legal &amp; Ethical Aspects of Cyber Security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1: Cyber Crime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lesson, students will be able to:</a:t>
            </a:r>
          </a:p>
          <a:p>
            <a:pPr lvl="1"/>
            <a:r>
              <a:rPr lang="en-US" dirty="0"/>
              <a:t>Students will be able to describe different types of cyber crime.</a:t>
            </a:r>
          </a:p>
          <a:p>
            <a:pPr lvl="1"/>
            <a:r>
              <a:rPr lang="en-US" dirty="0"/>
              <a:t>Students will be able to analyze a situation and discuss if it is a cybercrime.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2E2E-71D7-416A-84B1-096A79AE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D722-C7AE-4ECB-85D7-90B44D80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“criminal activity in which computers or computer networks are a tool, a target, or a place of criminal activity”</a:t>
            </a:r>
          </a:p>
          <a:p>
            <a:r>
              <a:rPr lang="en-US" altLang="en-US" dirty="0"/>
              <a:t>categorize based on computer’s role:</a:t>
            </a:r>
          </a:p>
          <a:p>
            <a:pPr lvl="1"/>
            <a:r>
              <a:rPr lang="en-US" altLang="en-US" dirty="0"/>
              <a:t>as the victim (target of the crime)</a:t>
            </a:r>
          </a:p>
          <a:p>
            <a:pPr lvl="1"/>
            <a:r>
              <a:rPr lang="en-US" altLang="en-US" dirty="0"/>
              <a:t>as storage device (storing evidence of criminal activity)</a:t>
            </a:r>
          </a:p>
          <a:p>
            <a:pPr lvl="1"/>
            <a:r>
              <a:rPr lang="en-US" altLang="en-US" dirty="0"/>
              <a:t>as communication tool (to communicate evidence)</a:t>
            </a:r>
          </a:p>
          <a:p>
            <a:pPr lvl="1"/>
            <a:r>
              <a:rPr lang="en-US" altLang="en-US" dirty="0"/>
              <a:t>as the weapon (tool used to commit the crime)</a:t>
            </a:r>
          </a:p>
          <a:p>
            <a:r>
              <a:rPr lang="en-US" altLang="en-US" dirty="0"/>
              <a:t>more comprehensive categorization seen in</a:t>
            </a:r>
          </a:p>
          <a:p>
            <a:pPr lvl="1"/>
            <a:r>
              <a:rPr lang="en-US" dirty="0"/>
              <a:t>Council of Europe Convention on Cybercrime (2001)</a:t>
            </a:r>
            <a:endParaRPr lang="en-US" altLang="en-US" dirty="0"/>
          </a:p>
          <a:p>
            <a:pPr lvl="1"/>
            <a:r>
              <a:rPr lang="en-US" dirty="0"/>
              <a:t>Cybercrime Surveys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FE32F-3EAF-40FE-8441-CCD91F08F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47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7BCA-1934-43A4-A6B4-AC29822E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cyber crime?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7047E-D49D-4A68-B7A0-8EC6F6F3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Budapest Convention on Cybercrime (2001), the following are categories of cybercrime:</a:t>
            </a:r>
          </a:p>
          <a:p>
            <a:pPr lvl="1"/>
            <a:r>
              <a:rPr lang="en-US" sz="2000" dirty="0"/>
              <a:t>Illegal Access</a:t>
            </a:r>
          </a:p>
          <a:p>
            <a:pPr lvl="1"/>
            <a:r>
              <a:rPr lang="en-US" sz="2000" dirty="0"/>
              <a:t>Illegal Interception</a:t>
            </a:r>
          </a:p>
          <a:p>
            <a:pPr lvl="1"/>
            <a:r>
              <a:rPr lang="en-US" sz="2000" dirty="0"/>
              <a:t>Data Interference</a:t>
            </a:r>
          </a:p>
          <a:p>
            <a:pPr lvl="1"/>
            <a:r>
              <a:rPr lang="en-US" sz="2000" dirty="0"/>
              <a:t>Misuse of Devices</a:t>
            </a:r>
          </a:p>
          <a:p>
            <a:pPr lvl="1"/>
            <a:r>
              <a:rPr lang="en-US" sz="2000" dirty="0"/>
              <a:t>Computer-related Forgery</a:t>
            </a:r>
          </a:p>
          <a:p>
            <a:pPr lvl="1"/>
            <a:r>
              <a:rPr lang="en-US" sz="2000" dirty="0"/>
              <a:t>Computer-related Fraud</a:t>
            </a:r>
          </a:p>
          <a:p>
            <a:pPr lvl="1"/>
            <a:r>
              <a:rPr lang="en-US" sz="2000" dirty="0"/>
              <a:t>Offenses related to Child Pornography</a:t>
            </a:r>
          </a:p>
          <a:p>
            <a:pPr lvl="1"/>
            <a:r>
              <a:rPr lang="en-US" sz="2000" dirty="0"/>
              <a:t>Offences related to infringements of copyright and related rights</a:t>
            </a:r>
          </a:p>
          <a:p>
            <a:pPr lvl="1"/>
            <a:r>
              <a:rPr lang="en-US" sz="2000" dirty="0"/>
              <a:t>Attempt and aiding or abetting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BE647-0947-454B-A219-FA79FB968B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11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46BE-AB12-45D3-97AD-5C600017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cybercrimes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7ADA-EA56-4DD2-96FD-AAAF8097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related cybercrimes from the news. </a:t>
            </a:r>
          </a:p>
          <a:p>
            <a:r>
              <a:rPr lang="en-US" dirty="0"/>
              <a:t>What have you heard lately?</a:t>
            </a:r>
          </a:p>
          <a:p>
            <a:r>
              <a:rPr lang="en-US" dirty="0"/>
              <a:t>Why is this a crime?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1341B-BF49-4AD3-A5DB-48EC0ADEF4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32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B8D9-8AD2-4958-9F4E-4F2B6D9E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Perpetrators of cybercrimes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D0FE-A798-43B1-ADAD-95F913FE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actors </a:t>
            </a:r>
          </a:p>
          <a:p>
            <a:pPr lvl="1"/>
            <a:r>
              <a:rPr lang="en-US" dirty="0"/>
              <a:t>nation state funded attackers</a:t>
            </a:r>
          </a:p>
          <a:p>
            <a:r>
              <a:rPr lang="en-US" dirty="0"/>
              <a:t>Malicious insiders</a:t>
            </a:r>
          </a:p>
          <a:p>
            <a:pPr lvl="1"/>
            <a:r>
              <a:rPr lang="en-US" dirty="0"/>
              <a:t>disgruntled employees</a:t>
            </a:r>
          </a:p>
          <a:p>
            <a:pPr lvl="1"/>
            <a:r>
              <a:rPr lang="en-US" dirty="0"/>
              <a:t>criminal employees</a:t>
            </a:r>
          </a:p>
          <a:p>
            <a:r>
              <a:rPr lang="en-US" dirty="0"/>
              <a:t>Malicious Outsiders</a:t>
            </a:r>
          </a:p>
          <a:p>
            <a:pPr lvl="1"/>
            <a:r>
              <a:rPr lang="en-US" dirty="0"/>
              <a:t>organized crime</a:t>
            </a:r>
          </a:p>
          <a:p>
            <a:pPr lvl="1"/>
            <a:r>
              <a:rPr lang="en-US" dirty="0"/>
              <a:t>small groups or loners</a:t>
            </a:r>
          </a:p>
          <a:p>
            <a:r>
              <a:rPr lang="en-US" dirty="0"/>
              <a:t>Hacktivists </a:t>
            </a:r>
          </a:p>
          <a:p>
            <a:pPr lvl="1"/>
            <a:r>
              <a:rPr lang="en-US" dirty="0"/>
              <a:t>those with a specific political agenda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44A96-FF56-49EC-B66D-0F32F582C4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67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773992-k:\cnap\netsec course\lectures\lesson 1 introduction.pptx"/>
  <p:tag name="ARTICULATE_PRESENTER_VERSION" val="8"/>
  <p:tag name="ARTICULATE_USED_PAGE_ORIENTATION" val="1"/>
  <p:tag name="ARTICULATE_USED_PAGE_SIZE" val="1"/>
  <p:tag name="ARTICULATE_PROJECT_OPEN" val="0"/>
  <p:tag name="ARTICULATE_SLIDE_COUNT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3526</TotalTime>
  <Words>248</Words>
  <Application>Microsoft Office PowerPoint</Application>
  <PresentationFormat>On-screen Show (4:3)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PP_C5Modules_CC_License_standard</vt:lpstr>
      <vt:lpstr>  Module: Legal &amp; Ethical Aspects of Cyber Security</vt:lpstr>
      <vt:lpstr>Learning Outcomes</vt:lpstr>
      <vt:lpstr>Cyber Crime</vt:lpstr>
      <vt:lpstr>What is a cyber crime?</vt:lpstr>
      <vt:lpstr>Examples of cybercrimes</vt:lpstr>
      <vt:lpstr>Perpetrators of cybercrimes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James Alves-Foss</cp:lastModifiedBy>
  <cp:revision>217</cp:revision>
  <cp:lastPrinted>2016-07-18T16:40:10Z</cp:lastPrinted>
  <dcterms:created xsi:type="dcterms:W3CDTF">2016-07-03T20:12:42Z</dcterms:created>
  <dcterms:modified xsi:type="dcterms:W3CDTF">2018-03-27T23:55:16Z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B6A6B71D-3E4E-4A99-B92E-C7042B49C7DF</vt:lpwstr>
  </property>
  <property fmtid="{D5CDD505-2E9C-101B-9397-08002B2CF9AE}" pid="6" name="ArticulateProjectFull">
    <vt:lpwstr>K:\CNAP\Deliverables\NetSec\LegalAspects_CyberCrime.ppta</vt:lpwstr>
  </property>
</Properties>
</file>