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9.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8"/>
  </p:notesMasterIdLst>
  <p:sldIdLst>
    <p:sldId id="256" r:id="rId2"/>
    <p:sldId id="334" r:id="rId3"/>
    <p:sldId id="336" r:id="rId4"/>
    <p:sldId id="335" r:id="rId5"/>
    <p:sldId id="337" r:id="rId6"/>
    <p:sldId id="339" r:id="rId7"/>
    <p:sldId id="338" r:id="rId8"/>
    <p:sldId id="340" r:id="rId9"/>
    <p:sldId id="341" r:id="rId10"/>
    <p:sldId id="343" r:id="rId11"/>
    <p:sldId id="344" r:id="rId12"/>
    <p:sldId id="345" r:id="rId13"/>
    <p:sldId id="346" r:id="rId14"/>
    <p:sldId id="347" r:id="rId15"/>
    <p:sldId id="342" r:id="rId16"/>
    <p:sldId id="333" r:id="rId17"/>
  </p:sldIdLst>
  <p:sldSz cx="9144000" cy="6858000" type="screen4x3"/>
  <p:notesSz cx="7315200" cy="9601200"/>
  <p:custDataLst>
    <p:tags r:id="rId19"/>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56" autoAdjust="0"/>
    <p:restoredTop sz="81868" autoAdjust="0"/>
  </p:normalViewPr>
  <p:slideViewPr>
    <p:cSldViewPr snapToGrid="0" snapToObjects="1">
      <p:cViewPr varScale="1">
        <p:scale>
          <a:sx n="79" d="100"/>
          <a:sy n="79" d="100"/>
        </p:scale>
        <p:origin x="1858"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3/27/2018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2</a:t>
            </a:fld>
            <a:endParaRPr lang="en-US">
              <a:cs typeface="Arial" charset="0"/>
            </a:endParaRPr>
          </a:p>
        </p:txBody>
      </p:sp>
    </p:spTree>
    <p:extLst>
      <p:ext uri="{BB962C8B-B14F-4D97-AF65-F5344CB8AC3E}">
        <p14:creationId xmlns:p14="http://schemas.microsoft.com/office/powerpoint/2010/main" val="1856464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8</a:t>
            </a:fld>
            <a:endParaRPr lang="en-US"/>
          </a:p>
        </p:txBody>
      </p:sp>
    </p:spTree>
    <p:extLst>
      <p:ext uri="{BB962C8B-B14F-4D97-AF65-F5344CB8AC3E}">
        <p14:creationId xmlns:p14="http://schemas.microsoft.com/office/powerpoint/2010/main" val="2009086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9</a:t>
            </a:fld>
            <a:endParaRPr lang="en-US"/>
          </a:p>
        </p:txBody>
      </p:sp>
    </p:spTree>
    <p:extLst>
      <p:ext uri="{BB962C8B-B14F-4D97-AF65-F5344CB8AC3E}">
        <p14:creationId xmlns:p14="http://schemas.microsoft.com/office/powerpoint/2010/main" val="321133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16</a:t>
            </a:fld>
            <a:endParaRPr lang="en-US"/>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br>
              <a:rPr lang="en-US" dirty="0"/>
            </a:br>
            <a:r>
              <a:rPr lang="en-US" dirty="0"/>
              <a:t>Please attribute Dr. Jim Alves-Foss and Dr. Jia Song, University of Idaho</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Except where otherwise noted, this work is licensed under https://creativecommons.org/licenses/by-nc-sa/4.0/</a:t>
            </a:r>
            <a:br>
              <a:rPr lang="en-US" dirty="0"/>
            </a:br>
            <a:br>
              <a:rPr lang="en-US" dirty="0"/>
            </a:br>
            <a:r>
              <a:rPr lang="en-US" dirty="0"/>
              <a:t>Not withstanding the non-commercial license terms, non-profit educational institutions are granted a non-exclusive license to adapt and use this material, with attribution.</a:t>
            </a:r>
            <a:br>
              <a:rPr lang="en-US" dirty="0"/>
            </a:b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creativecommons.org/licenses/by-nc/4.0/legalcode"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sans.org/reading-room/whitepapers/legal/overview-sarbanes-oxley-information-security-professional-1426"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3" Type="http://schemas.openxmlformats.org/officeDocument/2006/relationships/hyperlink" Target="http://www.wipo.int/about-ip/en/" TargetMode="Externa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hyperlink" Target="http://www.wipo.int/trademarks/en/" TargetMode="External"/><Relationship Id="rId5" Type="http://schemas.openxmlformats.org/officeDocument/2006/relationships/hyperlink" Target="http://www.wipo.int/copyright/en/" TargetMode="External"/><Relationship Id="rId4" Type="http://schemas.openxmlformats.org/officeDocument/2006/relationships/hyperlink" Target="http://www.wipo.int/patents/en/"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solidFill>
                  <a:srgbClr val="FF00FF"/>
                </a:solidFill>
              </a:rPr>
            </a:br>
            <a:br>
              <a:rPr lang="en-US" dirty="0">
                <a:solidFill>
                  <a:srgbClr val="FF00FF"/>
                </a:solidFill>
              </a:rPr>
            </a:br>
            <a:r>
              <a:rPr lang="en-US" dirty="0"/>
              <a:t>Module: Legal &amp; Ethical Aspects of Cyber Security</a:t>
            </a:r>
          </a:p>
        </p:txBody>
      </p:sp>
      <p:sp>
        <p:nvSpPr>
          <p:cNvPr id="12290" name="Subtitle 2"/>
          <p:cNvSpPr>
            <a:spLocks noGrp="1"/>
          </p:cNvSpPr>
          <p:nvPr>
            <p:ph type="body" sz="quarter" idx="13"/>
          </p:nvPr>
        </p:nvSpPr>
        <p:spPr/>
        <p:txBody>
          <a:bodyPr/>
          <a:lstStyle/>
          <a:p>
            <a:r>
              <a:rPr lang="en-US" dirty="0"/>
              <a:t>Lesson 1: Intellectual Property</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B9C16-5348-43F8-A692-EC18E36BDDD6}"/>
              </a:ext>
            </a:extLst>
          </p:cNvPr>
          <p:cNvSpPr>
            <a:spLocks noGrp="1"/>
          </p:cNvSpPr>
          <p:nvPr>
            <p:ph type="title"/>
          </p:nvPr>
        </p:nvSpPr>
        <p:spPr/>
        <p:txBody>
          <a:bodyPr/>
          <a:lstStyle/>
          <a:p>
            <a:r>
              <a:rPr lang="en-US" dirty="0"/>
              <a:t>U.S. Digital Millennium Copyright ACT (DMCA 1998)</a:t>
            </a:r>
          </a:p>
        </p:txBody>
      </p:sp>
      <p:sp>
        <p:nvSpPr>
          <p:cNvPr id="3" name="Content Placeholder 2">
            <a:extLst>
              <a:ext uri="{FF2B5EF4-FFF2-40B4-BE49-F238E27FC236}">
                <a16:creationId xmlns:a16="http://schemas.microsoft.com/office/drawing/2014/main" id="{C6AE9C92-0D16-4D67-A105-49CCF2CBF3D2}"/>
              </a:ext>
            </a:extLst>
          </p:cNvPr>
          <p:cNvSpPr>
            <a:spLocks noGrp="1"/>
          </p:cNvSpPr>
          <p:nvPr>
            <p:ph idx="1"/>
          </p:nvPr>
        </p:nvSpPr>
        <p:spPr/>
        <p:txBody>
          <a:bodyPr/>
          <a:lstStyle/>
          <a:p>
            <a:r>
              <a:rPr lang="en-US" dirty="0"/>
              <a:t>implements WIPO treaties to strengthen protections of digital copyrighted materials</a:t>
            </a:r>
          </a:p>
          <a:p>
            <a:r>
              <a:rPr lang="en-US" dirty="0"/>
              <a:t>encourages copyright owners to use technological measures to protect their copyrighted works, including:</a:t>
            </a:r>
          </a:p>
          <a:p>
            <a:pPr lvl="1"/>
            <a:r>
              <a:rPr lang="en-US" dirty="0"/>
              <a:t>measures that prevent access to the work </a:t>
            </a:r>
          </a:p>
          <a:p>
            <a:pPr lvl="1"/>
            <a:r>
              <a:rPr lang="en-US" dirty="0"/>
              <a:t>measures that prevent copying of the work</a:t>
            </a:r>
          </a:p>
          <a:p>
            <a:r>
              <a:rPr lang="en-US" dirty="0"/>
              <a:t>prohibits attempts to bypass the measures</a:t>
            </a:r>
          </a:p>
          <a:p>
            <a:pPr lvl="1"/>
            <a:r>
              <a:rPr lang="en-US" dirty="0"/>
              <a:t>have both criminal and civil penalties for this</a:t>
            </a:r>
          </a:p>
          <a:p>
            <a:pPr marL="0" indent="0">
              <a:buNone/>
            </a:pPr>
            <a:endParaRPr lang="en-US" dirty="0"/>
          </a:p>
        </p:txBody>
      </p:sp>
      <p:sp>
        <p:nvSpPr>
          <p:cNvPr id="4" name="Slide Number Placeholder 3">
            <a:extLst>
              <a:ext uri="{FF2B5EF4-FFF2-40B4-BE49-F238E27FC236}">
                <a16:creationId xmlns:a16="http://schemas.microsoft.com/office/drawing/2014/main" id="{017ABB14-2C4A-4B6C-B35A-B6A2052A5574}"/>
              </a:ext>
            </a:extLst>
          </p:cNvPr>
          <p:cNvSpPr>
            <a:spLocks noGrp="1"/>
          </p:cNvSpPr>
          <p:nvPr>
            <p:ph type="sldNum" sz="quarter" idx="10"/>
          </p:nvPr>
        </p:nvSpPr>
        <p:spPr/>
        <p:txBody>
          <a:bodyPr/>
          <a:lstStyle/>
          <a:p>
            <a:pPr>
              <a:defRPr/>
            </a:pPr>
            <a:fld id="{A722859C-89A0-4C1D-B3B9-DD0F9998A67A}" type="slidenum">
              <a:rPr lang="en-US" smtClean="0"/>
              <a:pPr>
                <a:defRPr/>
              </a:pPr>
              <a:t>10</a:t>
            </a:fld>
            <a:endParaRPr lang="en-US" dirty="0"/>
          </a:p>
        </p:txBody>
      </p:sp>
    </p:spTree>
    <p:extLst>
      <p:ext uri="{BB962C8B-B14F-4D97-AF65-F5344CB8AC3E}">
        <p14:creationId xmlns:p14="http://schemas.microsoft.com/office/powerpoint/2010/main" val="3360597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D7FC7-79D6-476F-ABC1-48B608A26F7A}"/>
              </a:ext>
            </a:extLst>
          </p:cNvPr>
          <p:cNvSpPr>
            <a:spLocks noGrp="1"/>
          </p:cNvSpPr>
          <p:nvPr>
            <p:ph type="title"/>
          </p:nvPr>
        </p:nvSpPr>
        <p:spPr/>
        <p:txBody>
          <a:bodyPr/>
          <a:lstStyle/>
          <a:p>
            <a:r>
              <a:rPr lang="en-US" dirty="0"/>
              <a:t>DMCA Exemptions</a:t>
            </a:r>
          </a:p>
        </p:txBody>
      </p:sp>
      <p:sp>
        <p:nvSpPr>
          <p:cNvPr id="3" name="Content Placeholder 2">
            <a:extLst>
              <a:ext uri="{FF2B5EF4-FFF2-40B4-BE49-F238E27FC236}">
                <a16:creationId xmlns:a16="http://schemas.microsoft.com/office/drawing/2014/main" id="{539CD317-50CF-441A-BA11-DD2156E4BC84}"/>
              </a:ext>
            </a:extLst>
          </p:cNvPr>
          <p:cNvSpPr>
            <a:spLocks noGrp="1"/>
          </p:cNvSpPr>
          <p:nvPr>
            <p:ph idx="1"/>
          </p:nvPr>
        </p:nvSpPr>
        <p:spPr/>
        <p:txBody>
          <a:bodyPr/>
          <a:lstStyle/>
          <a:p>
            <a:r>
              <a:rPr lang="en-US" dirty="0"/>
              <a:t>certain actions are exempted from the DMCA provisions:</a:t>
            </a:r>
          </a:p>
          <a:p>
            <a:pPr lvl="1"/>
            <a:r>
              <a:rPr lang="en-US" dirty="0"/>
              <a:t>fair use</a:t>
            </a:r>
          </a:p>
          <a:p>
            <a:pPr lvl="1"/>
            <a:r>
              <a:rPr lang="en-US" dirty="0"/>
              <a:t>reverse engineering</a:t>
            </a:r>
          </a:p>
          <a:p>
            <a:pPr lvl="1"/>
            <a:r>
              <a:rPr lang="en-US" dirty="0"/>
              <a:t>encryption research</a:t>
            </a:r>
          </a:p>
          <a:p>
            <a:pPr lvl="1"/>
            <a:r>
              <a:rPr lang="en-US" dirty="0"/>
              <a:t>security testing</a:t>
            </a:r>
          </a:p>
          <a:p>
            <a:pPr lvl="1"/>
            <a:r>
              <a:rPr lang="en-US" dirty="0"/>
              <a:t>personal privacy</a:t>
            </a:r>
          </a:p>
          <a:p>
            <a:r>
              <a:rPr lang="en-US" dirty="0"/>
              <a:t>considerable concern exists that DMCA inhibits legitimate security/crypto research</a:t>
            </a:r>
          </a:p>
          <a:p>
            <a:pPr marL="0" indent="0">
              <a:buNone/>
            </a:pPr>
            <a:endParaRPr lang="en-US" dirty="0"/>
          </a:p>
        </p:txBody>
      </p:sp>
      <p:sp>
        <p:nvSpPr>
          <p:cNvPr id="4" name="Slide Number Placeholder 3">
            <a:extLst>
              <a:ext uri="{FF2B5EF4-FFF2-40B4-BE49-F238E27FC236}">
                <a16:creationId xmlns:a16="http://schemas.microsoft.com/office/drawing/2014/main" id="{1C121050-5413-4C94-BFAC-19E71F6D1343}"/>
              </a:ext>
            </a:extLst>
          </p:cNvPr>
          <p:cNvSpPr>
            <a:spLocks noGrp="1"/>
          </p:cNvSpPr>
          <p:nvPr>
            <p:ph type="sldNum" sz="quarter" idx="10"/>
          </p:nvPr>
        </p:nvSpPr>
        <p:spPr/>
        <p:txBody>
          <a:bodyPr/>
          <a:lstStyle/>
          <a:p>
            <a:pPr>
              <a:defRPr/>
            </a:pPr>
            <a:fld id="{A722859C-89A0-4C1D-B3B9-DD0F9998A67A}" type="slidenum">
              <a:rPr lang="en-US" smtClean="0"/>
              <a:pPr>
                <a:defRPr/>
              </a:pPr>
              <a:t>11</a:t>
            </a:fld>
            <a:endParaRPr lang="en-US" dirty="0"/>
          </a:p>
        </p:txBody>
      </p:sp>
    </p:spTree>
    <p:extLst>
      <p:ext uri="{BB962C8B-B14F-4D97-AF65-F5344CB8AC3E}">
        <p14:creationId xmlns:p14="http://schemas.microsoft.com/office/powerpoint/2010/main" val="1157002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6105E-F901-4959-B144-84A46C0A478F}"/>
              </a:ext>
            </a:extLst>
          </p:cNvPr>
          <p:cNvSpPr>
            <a:spLocks noGrp="1"/>
          </p:cNvSpPr>
          <p:nvPr>
            <p:ph type="title"/>
          </p:nvPr>
        </p:nvSpPr>
        <p:spPr/>
        <p:txBody>
          <a:bodyPr/>
          <a:lstStyle/>
          <a:p>
            <a:r>
              <a:rPr lang="en-US" dirty="0"/>
              <a:t>Sarbanes Oxley (2002)</a:t>
            </a:r>
          </a:p>
        </p:txBody>
      </p:sp>
      <p:sp>
        <p:nvSpPr>
          <p:cNvPr id="3" name="Content Placeholder 2">
            <a:extLst>
              <a:ext uri="{FF2B5EF4-FFF2-40B4-BE49-F238E27FC236}">
                <a16:creationId xmlns:a16="http://schemas.microsoft.com/office/drawing/2014/main" id="{8DC559A3-4A85-4555-8D04-594B8F2A3100}"/>
              </a:ext>
            </a:extLst>
          </p:cNvPr>
          <p:cNvSpPr>
            <a:spLocks noGrp="1"/>
          </p:cNvSpPr>
          <p:nvPr>
            <p:ph idx="1"/>
          </p:nvPr>
        </p:nvSpPr>
        <p:spPr/>
        <p:txBody>
          <a:bodyPr/>
          <a:lstStyle/>
          <a:p>
            <a:r>
              <a:rPr lang="en-US" sz="2400" i="1" dirty="0"/>
              <a:t>To protect investors by improving the accuracy and reliability of corporate disclosures made pursuant to the security laws, and for other purposes.</a:t>
            </a:r>
          </a:p>
          <a:p>
            <a:r>
              <a:rPr lang="en-US" sz="2400" b="1" dirty="0"/>
              <a:t>Section 302</a:t>
            </a:r>
          </a:p>
          <a:p>
            <a:pPr lvl="1"/>
            <a:r>
              <a:rPr lang="en-US" sz="2000" dirty="0"/>
              <a:t>Section 302 states that the Chief Executive Officer (CEO) and Chief Financial Officer (CFO) must personally certify that financial reports are accurate and complete. They must also assess and report on the effectiveness of internal controls around financial reporting. This section clearly places responsibility for accurate financial reporting on the highest level of corporate management. CEOs and CFOs now face the potential for criminal fraud liability. It is noteworthy that section 302 does not specifically list which internal controls must be assessed.</a:t>
            </a:r>
          </a:p>
          <a:p>
            <a:endParaRPr lang="en-US" sz="2400" dirty="0"/>
          </a:p>
        </p:txBody>
      </p:sp>
      <p:sp>
        <p:nvSpPr>
          <p:cNvPr id="4" name="Slide Number Placeholder 3">
            <a:extLst>
              <a:ext uri="{FF2B5EF4-FFF2-40B4-BE49-F238E27FC236}">
                <a16:creationId xmlns:a16="http://schemas.microsoft.com/office/drawing/2014/main" id="{8E08BC2B-3DCC-45B2-9096-695FA9D2A662}"/>
              </a:ext>
            </a:extLst>
          </p:cNvPr>
          <p:cNvSpPr>
            <a:spLocks noGrp="1"/>
          </p:cNvSpPr>
          <p:nvPr>
            <p:ph type="sldNum" sz="quarter" idx="10"/>
          </p:nvPr>
        </p:nvSpPr>
        <p:spPr/>
        <p:txBody>
          <a:bodyPr/>
          <a:lstStyle/>
          <a:p>
            <a:pPr>
              <a:defRPr/>
            </a:pPr>
            <a:fld id="{A722859C-89A0-4C1D-B3B9-DD0F9998A67A}" type="slidenum">
              <a:rPr lang="en-US" smtClean="0"/>
              <a:pPr>
                <a:defRPr/>
              </a:pPr>
              <a:t>12</a:t>
            </a:fld>
            <a:endParaRPr lang="en-US" dirty="0"/>
          </a:p>
        </p:txBody>
      </p:sp>
    </p:spTree>
    <p:extLst>
      <p:ext uri="{BB962C8B-B14F-4D97-AF65-F5344CB8AC3E}">
        <p14:creationId xmlns:p14="http://schemas.microsoft.com/office/powerpoint/2010/main" val="457616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8AAC4-B085-4B80-95E1-0A55F08866A1}"/>
              </a:ext>
            </a:extLst>
          </p:cNvPr>
          <p:cNvSpPr>
            <a:spLocks noGrp="1"/>
          </p:cNvSpPr>
          <p:nvPr>
            <p:ph type="title"/>
          </p:nvPr>
        </p:nvSpPr>
        <p:spPr/>
        <p:txBody>
          <a:bodyPr/>
          <a:lstStyle/>
          <a:p>
            <a:r>
              <a:rPr lang="en-US" dirty="0"/>
              <a:t>More Sarbanes Oxley</a:t>
            </a:r>
          </a:p>
        </p:txBody>
      </p:sp>
      <p:sp>
        <p:nvSpPr>
          <p:cNvPr id="3" name="Content Placeholder 2">
            <a:extLst>
              <a:ext uri="{FF2B5EF4-FFF2-40B4-BE49-F238E27FC236}">
                <a16:creationId xmlns:a16="http://schemas.microsoft.com/office/drawing/2014/main" id="{D5DA94A3-7B13-4515-AB1F-DF359853947C}"/>
              </a:ext>
            </a:extLst>
          </p:cNvPr>
          <p:cNvSpPr>
            <a:spLocks noGrp="1"/>
          </p:cNvSpPr>
          <p:nvPr>
            <p:ph idx="1"/>
          </p:nvPr>
        </p:nvSpPr>
        <p:spPr/>
        <p:txBody>
          <a:bodyPr/>
          <a:lstStyle/>
          <a:p>
            <a:r>
              <a:rPr lang="en-US" b="1" dirty="0"/>
              <a:t>Section 404</a:t>
            </a:r>
          </a:p>
          <a:p>
            <a:pPr lvl="1"/>
            <a:r>
              <a:rPr lang="en-US" dirty="0"/>
              <a:t>Section 404 states that a corporation must assess the effectiveness of its internal controls and report this assessment annually to the SEC. The assessment must also be reviewed and judged by an outside auditing firm. The impact of section 404 is substantial in that a large amount of resources are needed for compliance. A comprehensive review of all internal controls related to financial reporting is a daunting task. As with section 302, the wording of section 404 is broad and does not provide specific guidance as to which controls must be assessed.</a:t>
            </a:r>
          </a:p>
          <a:p>
            <a:pPr marL="457200" lvl="1" indent="0">
              <a:buNone/>
            </a:pPr>
            <a:endParaRPr lang="en-US" dirty="0"/>
          </a:p>
          <a:p>
            <a:pPr marL="57150" indent="0">
              <a:buNone/>
            </a:pPr>
            <a:r>
              <a:rPr lang="en-US" sz="1800" dirty="0"/>
              <a:t>See more : </a:t>
            </a:r>
            <a:r>
              <a:rPr lang="en-US" sz="1800" dirty="0">
                <a:hlinkClick r:id="rId2"/>
              </a:rPr>
              <a:t>https://www.sans.org/reading-room/whitepapers/legal/overview-sarbanes-oxley-information-security-professional-1426</a:t>
            </a:r>
            <a:endParaRPr lang="en-US" sz="1800" dirty="0"/>
          </a:p>
          <a:p>
            <a:endParaRPr lang="en-US" dirty="0"/>
          </a:p>
        </p:txBody>
      </p:sp>
      <p:sp>
        <p:nvSpPr>
          <p:cNvPr id="4" name="Slide Number Placeholder 3">
            <a:extLst>
              <a:ext uri="{FF2B5EF4-FFF2-40B4-BE49-F238E27FC236}">
                <a16:creationId xmlns:a16="http://schemas.microsoft.com/office/drawing/2014/main" id="{9A68752C-E1FC-4421-A68A-D893520272E6}"/>
              </a:ext>
            </a:extLst>
          </p:cNvPr>
          <p:cNvSpPr>
            <a:spLocks noGrp="1"/>
          </p:cNvSpPr>
          <p:nvPr>
            <p:ph type="sldNum" sz="quarter" idx="10"/>
          </p:nvPr>
        </p:nvSpPr>
        <p:spPr/>
        <p:txBody>
          <a:bodyPr/>
          <a:lstStyle/>
          <a:p>
            <a:pPr>
              <a:defRPr/>
            </a:pPr>
            <a:fld id="{A722859C-89A0-4C1D-B3B9-DD0F9998A67A}" type="slidenum">
              <a:rPr lang="en-US" smtClean="0"/>
              <a:pPr>
                <a:defRPr/>
              </a:pPr>
              <a:t>13</a:t>
            </a:fld>
            <a:endParaRPr lang="en-US" dirty="0"/>
          </a:p>
        </p:txBody>
      </p:sp>
    </p:spTree>
    <p:extLst>
      <p:ext uri="{BB962C8B-B14F-4D97-AF65-F5344CB8AC3E}">
        <p14:creationId xmlns:p14="http://schemas.microsoft.com/office/powerpoint/2010/main" val="4081621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94B82-CB4E-4304-964A-0E3410F27793}"/>
              </a:ext>
            </a:extLst>
          </p:cNvPr>
          <p:cNvSpPr>
            <a:spLocks noGrp="1"/>
          </p:cNvSpPr>
          <p:nvPr>
            <p:ph type="title"/>
          </p:nvPr>
        </p:nvSpPr>
        <p:spPr/>
        <p:txBody>
          <a:bodyPr/>
          <a:lstStyle/>
          <a:p>
            <a:r>
              <a:rPr lang="en-US" dirty="0"/>
              <a:t>Digital Rights Management (DRM)</a:t>
            </a:r>
          </a:p>
        </p:txBody>
      </p:sp>
      <p:sp>
        <p:nvSpPr>
          <p:cNvPr id="3" name="Content Placeholder 2">
            <a:extLst>
              <a:ext uri="{FF2B5EF4-FFF2-40B4-BE49-F238E27FC236}">
                <a16:creationId xmlns:a16="http://schemas.microsoft.com/office/drawing/2014/main" id="{FC3B01C7-79F8-4D3E-937B-EBBA758A4DAE}"/>
              </a:ext>
            </a:extLst>
          </p:cNvPr>
          <p:cNvSpPr>
            <a:spLocks noGrp="1"/>
          </p:cNvSpPr>
          <p:nvPr>
            <p:ph idx="1"/>
          </p:nvPr>
        </p:nvSpPr>
        <p:spPr/>
        <p:txBody>
          <a:bodyPr/>
          <a:lstStyle/>
          <a:p>
            <a:r>
              <a:rPr lang="en-US" dirty="0"/>
              <a:t>systems and procedures ensuring digital rights holders are clearly identified and receive stipulated payment for their works</a:t>
            </a:r>
          </a:p>
          <a:p>
            <a:pPr lvl="1"/>
            <a:r>
              <a:rPr lang="en-US" dirty="0"/>
              <a:t>may impose further restrictions on their use</a:t>
            </a:r>
          </a:p>
          <a:p>
            <a:r>
              <a:rPr lang="en-US" dirty="0"/>
              <a:t>no single DRM standard or architecture</a:t>
            </a:r>
          </a:p>
          <a:p>
            <a:r>
              <a:rPr lang="en-US" dirty="0"/>
              <a:t>goal often to provide mechanisms for the complete content management lifecycle</a:t>
            </a:r>
          </a:p>
          <a:p>
            <a:r>
              <a:rPr lang="en-US" dirty="0"/>
              <a:t>provide persistent content protection for a variety of digital content types / platforms / media </a:t>
            </a:r>
          </a:p>
          <a:p>
            <a:endParaRPr lang="en-US" dirty="0"/>
          </a:p>
        </p:txBody>
      </p:sp>
      <p:sp>
        <p:nvSpPr>
          <p:cNvPr id="4" name="Slide Number Placeholder 3">
            <a:extLst>
              <a:ext uri="{FF2B5EF4-FFF2-40B4-BE49-F238E27FC236}">
                <a16:creationId xmlns:a16="http://schemas.microsoft.com/office/drawing/2014/main" id="{EDDCE1B3-B35E-494E-9203-FC031E2C0658}"/>
              </a:ext>
            </a:extLst>
          </p:cNvPr>
          <p:cNvSpPr>
            <a:spLocks noGrp="1"/>
          </p:cNvSpPr>
          <p:nvPr>
            <p:ph type="sldNum" sz="quarter" idx="10"/>
          </p:nvPr>
        </p:nvSpPr>
        <p:spPr/>
        <p:txBody>
          <a:bodyPr/>
          <a:lstStyle/>
          <a:p>
            <a:pPr>
              <a:defRPr/>
            </a:pPr>
            <a:fld id="{A722859C-89A0-4C1D-B3B9-DD0F9998A67A}" type="slidenum">
              <a:rPr lang="en-US" smtClean="0"/>
              <a:pPr>
                <a:defRPr/>
              </a:pPr>
              <a:t>14</a:t>
            </a:fld>
            <a:endParaRPr lang="en-US" dirty="0"/>
          </a:p>
        </p:txBody>
      </p:sp>
    </p:spTree>
    <p:extLst>
      <p:ext uri="{BB962C8B-B14F-4D97-AF65-F5344CB8AC3E}">
        <p14:creationId xmlns:p14="http://schemas.microsoft.com/office/powerpoint/2010/main" val="52784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FBF06-B5DD-45C3-B66F-B518C03D82DF}"/>
              </a:ext>
            </a:extLst>
          </p:cNvPr>
          <p:cNvSpPr>
            <a:spLocks noGrp="1"/>
          </p:cNvSpPr>
          <p:nvPr>
            <p:ph type="title"/>
          </p:nvPr>
        </p:nvSpPr>
        <p:spPr/>
        <p:txBody>
          <a:bodyPr/>
          <a:lstStyle/>
          <a:p>
            <a:r>
              <a:rPr lang="en-US" dirty="0"/>
              <a:t>Review and discussion</a:t>
            </a:r>
          </a:p>
        </p:txBody>
      </p:sp>
      <p:sp>
        <p:nvSpPr>
          <p:cNvPr id="3" name="Content Placeholder 2">
            <a:extLst>
              <a:ext uri="{FF2B5EF4-FFF2-40B4-BE49-F238E27FC236}">
                <a16:creationId xmlns:a16="http://schemas.microsoft.com/office/drawing/2014/main" id="{A529BB2B-545B-4D10-93FE-37C8475AFFA7}"/>
              </a:ext>
            </a:extLst>
          </p:cNvPr>
          <p:cNvSpPr>
            <a:spLocks noGrp="1"/>
          </p:cNvSpPr>
          <p:nvPr>
            <p:ph idx="1"/>
          </p:nvPr>
        </p:nvSpPr>
        <p:spPr/>
        <p:txBody>
          <a:bodyPr/>
          <a:lstStyle/>
          <a:p>
            <a:r>
              <a:rPr lang="en-US" dirty="0"/>
              <a:t>Search internet to find resources that enable you to search for:</a:t>
            </a:r>
          </a:p>
          <a:p>
            <a:pPr lvl="1"/>
            <a:r>
              <a:rPr lang="en-US" dirty="0"/>
              <a:t>Patents</a:t>
            </a:r>
          </a:p>
          <a:p>
            <a:pPr lvl="1"/>
            <a:r>
              <a:rPr lang="en-US" dirty="0"/>
              <a:t>Trademarks</a:t>
            </a:r>
          </a:p>
          <a:p>
            <a:r>
              <a:rPr lang="en-US" dirty="0"/>
              <a:t>Search for terms provided by instructor. </a:t>
            </a:r>
            <a:r>
              <a:rPr lang="en-US"/>
              <a:t>What did you find?</a:t>
            </a:r>
            <a:endParaRPr lang="en-US" dirty="0"/>
          </a:p>
          <a:p>
            <a:r>
              <a:rPr lang="en-US" dirty="0"/>
              <a:t>What other laws exist that address cybersecurity and intellectual property?</a:t>
            </a:r>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6859970-ADC4-4ACE-86C4-51C4C1506E93}"/>
              </a:ext>
            </a:extLst>
          </p:cNvPr>
          <p:cNvSpPr>
            <a:spLocks noGrp="1"/>
          </p:cNvSpPr>
          <p:nvPr>
            <p:ph type="sldNum" sz="quarter" idx="10"/>
          </p:nvPr>
        </p:nvSpPr>
        <p:spPr/>
        <p:txBody>
          <a:bodyPr/>
          <a:lstStyle/>
          <a:p>
            <a:pPr>
              <a:defRPr/>
            </a:pPr>
            <a:fld id="{A722859C-89A0-4C1D-B3B9-DD0F9998A67A}" type="slidenum">
              <a:rPr lang="en-US" smtClean="0"/>
              <a:pPr>
                <a:defRPr/>
              </a:pPr>
              <a:t>15</a:t>
            </a:fld>
            <a:endParaRPr lang="en-US" dirty="0"/>
          </a:p>
        </p:txBody>
      </p:sp>
    </p:spTree>
    <p:extLst>
      <p:ext uri="{BB962C8B-B14F-4D97-AF65-F5344CB8AC3E}">
        <p14:creationId xmlns:p14="http://schemas.microsoft.com/office/powerpoint/2010/main" val="3497017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F52A716-5142-4987-84C0-078D1007C406}"/>
              </a:ext>
            </a:extLst>
          </p:cNvPr>
          <p:cNvSpPr>
            <a:spLocks noGrp="1"/>
          </p:cNvSpPr>
          <p:nvPr>
            <p:ph type="title"/>
          </p:nvPr>
        </p:nvSpPr>
        <p:spPr/>
        <p:txBody>
          <a:bodyPr/>
          <a:lstStyle/>
          <a:p>
            <a:endParaRPr lang="en-US" dirty="0"/>
          </a:p>
        </p:txBody>
      </p:sp>
      <p:sp>
        <p:nvSpPr>
          <p:cNvPr id="7" name="Slide Number Placeholder 6">
            <a:extLst>
              <a:ext uri="{FF2B5EF4-FFF2-40B4-BE49-F238E27FC236}">
                <a16:creationId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16</a:t>
            </a:fld>
            <a:endParaRPr lang="en-US"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a:t>
            </a:r>
          </a:p>
          <a:p>
            <a:pPr lvl="1"/>
            <a:r>
              <a:rPr lang="en-US" dirty="0"/>
              <a:t>Students will be able to describe different types of intellectual property</a:t>
            </a:r>
          </a:p>
          <a:p>
            <a:pPr lvl="1"/>
            <a:r>
              <a:rPr lang="en-US" dirty="0"/>
              <a:t>Students will be able to describe legal mechanisms for protecting intellectual property</a:t>
            </a:r>
          </a:p>
        </p:txBody>
      </p:sp>
      <p:sp>
        <p:nvSpPr>
          <p:cNvPr id="3" name="Slide Number Placeholder 2">
            <a:extLst>
              <a:ext uri="{FF2B5EF4-FFF2-40B4-BE49-F238E27FC236}">
                <a16:creationId xmlns:a16="http://schemas.microsoft.com/office/drawing/2014/main" id="{0B1163B0-19D9-4859-8B88-CD4B646011C3}"/>
              </a:ext>
            </a:extLst>
          </p:cNvPr>
          <p:cNvSpPr>
            <a:spLocks noGrp="1"/>
          </p:cNvSpPr>
          <p:nvPr>
            <p:ph type="sldNum" sz="quarter" idx="10"/>
          </p:nvPr>
        </p:nvSpPr>
        <p:spPr/>
        <p:txBody>
          <a:bodyPr/>
          <a:lstStyle/>
          <a:p>
            <a:fld id="{A722859C-89A0-4C1D-B3B9-DD0F9998A67A}" type="slidenum">
              <a:rPr lang="en-US" smtClean="0"/>
              <a:pPr/>
              <a:t>2</a:t>
            </a:fld>
            <a:endParaRPr lang="en-US" dirty="0"/>
          </a:p>
        </p:txBody>
      </p:sp>
    </p:spTree>
    <p:custDataLst>
      <p:tags r:id="rId1"/>
    </p:custDataLst>
    <p:extLst>
      <p:ext uri="{BB962C8B-B14F-4D97-AF65-F5344CB8AC3E}">
        <p14:creationId xmlns:p14="http://schemas.microsoft.com/office/powerpoint/2010/main" val="392985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5BA4-E62A-4EBC-8FA2-CAE57C5FA2B7}"/>
              </a:ext>
            </a:extLst>
          </p:cNvPr>
          <p:cNvSpPr>
            <a:spLocks noGrp="1"/>
          </p:cNvSpPr>
          <p:nvPr>
            <p:ph type="title"/>
          </p:nvPr>
        </p:nvSpPr>
        <p:spPr/>
        <p:txBody>
          <a:bodyPr/>
          <a:lstStyle/>
          <a:p>
            <a:r>
              <a:rPr lang="en-US" dirty="0"/>
              <a:t>What is Intellectual Property?</a:t>
            </a:r>
          </a:p>
        </p:txBody>
      </p:sp>
      <p:sp>
        <p:nvSpPr>
          <p:cNvPr id="3" name="Content Placeholder 2">
            <a:extLst>
              <a:ext uri="{FF2B5EF4-FFF2-40B4-BE49-F238E27FC236}">
                <a16:creationId xmlns:a16="http://schemas.microsoft.com/office/drawing/2014/main" id="{D81433C6-CAB0-43F8-8B56-B9478B587654}"/>
              </a:ext>
            </a:extLst>
          </p:cNvPr>
          <p:cNvSpPr>
            <a:spLocks noGrp="1"/>
          </p:cNvSpPr>
          <p:nvPr>
            <p:ph idx="1"/>
          </p:nvPr>
        </p:nvSpPr>
        <p:spPr/>
        <p:txBody>
          <a:bodyPr/>
          <a:lstStyle/>
          <a:p>
            <a:r>
              <a:rPr lang="en-US" dirty="0"/>
              <a:t>According to the World Intellectual Property Organization</a:t>
            </a:r>
          </a:p>
          <a:p>
            <a:pPr lvl="1"/>
            <a:r>
              <a:rPr lang="en-US" dirty="0">
                <a:hlinkClick r:id="rId3"/>
              </a:rPr>
              <a:t>http://www.wipo.int/about-ip/en/</a:t>
            </a:r>
            <a:endParaRPr lang="en-US" dirty="0"/>
          </a:p>
          <a:p>
            <a:pPr marL="342900" lvl="1" indent="0">
              <a:buNone/>
            </a:pPr>
            <a:endParaRPr lang="en-US" i="1" dirty="0"/>
          </a:p>
          <a:p>
            <a:pPr marL="342900" lvl="1" indent="0">
              <a:buNone/>
            </a:pPr>
            <a:r>
              <a:rPr lang="en-US" i="1" dirty="0"/>
              <a:t>Intellectual property (IP) refers to creations of the mind, such as inventions; literary and artistic works; designs; and symbols, names and images used in commerce.</a:t>
            </a:r>
          </a:p>
          <a:p>
            <a:pPr marL="342900" lvl="1" indent="0">
              <a:buNone/>
            </a:pPr>
            <a:endParaRPr lang="en-US" i="1" dirty="0"/>
          </a:p>
          <a:p>
            <a:pPr marL="685800" lvl="2" indent="0">
              <a:buNone/>
            </a:pPr>
            <a:r>
              <a:rPr lang="en-US" i="1" dirty="0"/>
              <a:t>IP is protected in law by, for example, </a:t>
            </a:r>
            <a:r>
              <a:rPr lang="en-US" i="1" dirty="0">
                <a:hlinkClick r:id="rId4"/>
              </a:rPr>
              <a:t>patents</a:t>
            </a:r>
            <a:r>
              <a:rPr lang="en-US" i="1" dirty="0"/>
              <a:t>, </a:t>
            </a:r>
            <a:r>
              <a:rPr lang="en-US" i="1" dirty="0">
                <a:hlinkClick r:id="rId5"/>
              </a:rPr>
              <a:t>copyright</a:t>
            </a:r>
            <a:r>
              <a:rPr lang="en-US" i="1" dirty="0"/>
              <a:t> and </a:t>
            </a:r>
            <a:r>
              <a:rPr lang="en-US" i="1" dirty="0">
                <a:hlinkClick r:id="rId6"/>
              </a:rPr>
              <a:t>trademarks</a:t>
            </a:r>
            <a:r>
              <a:rPr lang="en-US" i="1" dirty="0"/>
              <a:t>, which enable people to earn recognition or financial benefit from what they invent or create. By striking the right balance between the interests of innovators and the wider public interest, the IP system aims to foster an environment in which creativity and innovation can flourish. </a:t>
            </a:r>
          </a:p>
        </p:txBody>
      </p:sp>
      <p:sp>
        <p:nvSpPr>
          <p:cNvPr id="4" name="Slide Number Placeholder 3">
            <a:extLst>
              <a:ext uri="{FF2B5EF4-FFF2-40B4-BE49-F238E27FC236}">
                <a16:creationId xmlns:a16="http://schemas.microsoft.com/office/drawing/2014/main" id="{FC4325F3-CD6D-4A34-9D37-C52483853620}"/>
              </a:ext>
            </a:extLst>
          </p:cNvPr>
          <p:cNvSpPr>
            <a:spLocks noGrp="1"/>
          </p:cNvSpPr>
          <p:nvPr>
            <p:ph type="sldNum" sz="quarter" idx="10"/>
          </p:nvPr>
        </p:nvSpPr>
        <p:spPr/>
        <p:txBody>
          <a:bodyPr/>
          <a:lstStyle/>
          <a:p>
            <a:pPr>
              <a:defRPr/>
            </a:pPr>
            <a:fld id="{A722859C-89A0-4C1D-B3B9-DD0F9998A67A}" type="slidenum">
              <a:rPr lang="en-US" smtClean="0"/>
              <a:pPr>
                <a:defRPr/>
              </a:pPr>
              <a:t>3</a:t>
            </a:fld>
            <a:endParaRPr lang="en-US" dirty="0"/>
          </a:p>
        </p:txBody>
      </p:sp>
    </p:spTree>
    <p:custDataLst>
      <p:tags r:id="rId1"/>
    </p:custDataLst>
    <p:extLst>
      <p:ext uri="{BB962C8B-B14F-4D97-AF65-F5344CB8AC3E}">
        <p14:creationId xmlns:p14="http://schemas.microsoft.com/office/powerpoint/2010/main" val="1176240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7AD6-B081-4D5D-A2F7-B431974716AA}"/>
              </a:ext>
            </a:extLst>
          </p:cNvPr>
          <p:cNvSpPr>
            <a:spLocks noGrp="1"/>
          </p:cNvSpPr>
          <p:nvPr>
            <p:ph type="title"/>
          </p:nvPr>
        </p:nvSpPr>
        <p:spPr/>
        <p:txBody>
          <a:bodyPr/>
          <a:lstStyle/>
          <a:p>
            <a:r>
              <a:rPr lang="en-US" dirty="0"/>
              <a:t>Copyrights</a:t>
            </a:r>
          </a:p>
        </p:txBody>
      </p:sp>
      <p:sp>
        <p:nvSpPr>
          <p:cNvPr id="3" name="Content Placeholder 2">
            <a:extLst>
              <a:ext uri="{FF2B5EF4-FFF2-40B4-BE49-F238E27FC236}">
                <a16:creationId xmlns:a16="http://schemas.microsoft.com/office/drawing/2014/main" id="{8A045202-0095-4827-9866-E3749F815F39}"/>
              </a:ext>
            </a:extLst>
          </p:cNvPr>
          <p:cNvSpPr>
            <a:spLocks noGrp="1"/>
          </p:cNvSpPr>
          <p:nvPr>
            <p:ph idx="1"/>
          </p:nvPr>
        </p:nvSpPr>
        <p:spPr/>
        <p:txBody>
          <a:bodyPr/>
          <a:lstStyle/>
          <a:p>
            <a:r>
              <a:rPr lang="en-US" dirty="0"/>
              <a:t>protects tangible or fixed expression of an idea but not the idea itself</a:t>
            </a:r>
          </a:p>
          <a:p>
            <a:r>
              <a:rPr lang="en-US" dirty="0"/>
              <a:t>is automatically assigned when created</a:t>
            </a:r>
          </a:p>
          <a:p>
            <a:r>
              <a:rPr lang="en-US" dirty="0"/>
              <a:t>may need to be registered in some countries</a:t>
            </a:r>
          </a:p>
          <a:p>
            <a:r>
              <a:rPr lang="en-US" dirty="0"/>
              <a:t>exists when:</a:t>
            </a:r>
          </a:p>
          <a:p>
            <a:pPr lvl="1"/>
            <a:r>
              <a:rPr lang="en-US" dirty="0"/>
              <a:t>proposed work is original</a:t>
            </a:r>
          </a:p>
          <a:p>
            <a:pPr lvl="1"/>
            <a:r>
              <a:rPr lang="en-US" dirty="0"/>
              <a:t>creator has put original idea in concrete form</a:t>
            </a:r>
          </a:p>
          <a:p>
            <a:pPr lvl="1"/>
            <a:r>
              <a:rPr lang="en-US" dirty="0"/>
              <a:t>e.g. literary works, musical works, dramatic works, pantomimes and choreographic works, pictorial, graphic, and sculptural works, motion pictures and other audiovisual works, sound recordings, architectural works, software-related works.</a:t>
            </a:r>
          </a:p>
          <a:p>
            <a:endParaRPr lang="en-US" dirty="0"/>
          </a:p>
        </p:txBody>
      </p:sp>
      <p:sp>
        <p:nvSpPr>
          <p:cNvPr id="4" name="Slide Number Placeholder 3">
            <a:extLst>
              <a:ext uri="{FF2B5EF4-FFF2-40B4-BE49-F238E27FC236}">
                <a16:creationId xmlns:a16="http://schemas.microsoft.com/office/drawing/2014/main" id="{032EAB6A-47ED-43AF-A4CB-9617B3E50E1E}"/>
              </a:ext>
            </a:extLst>
          </p:cNvPr>
          <p:cNvSpPr>
            <a:spLocks noGrp="1"/>
          </p:cNvSpPr>
          <p:nvPr>
            <p:ph type="sldNum" sz="quarter" idx="10"/>
          </p:nvPr>
        </p:nvSpPr>
        <p:spPr/>
        <p:txBody>
          <a:bodyPr/>
          <a:lstStyle/>
          <a:p>
            <a:pPr>
              <a:defRPr/>
            </a:pPr>
            <a:fld id="{A722859C-89A0-4C1D-B3B9-DD0F9998A67A}" type="slidenum">
              <a:rPr lang="en-US" smtClean="0"/>
              <a:pPr>
                <a:defRPr/>
              </a:pPr>
              <a:t>4</a:t>
            </a:fld>
            <a:endParaRPr lang="en-US" dirty="0"/>
          </a:p>
        </p:txBody>
      </p:sp>
    </p:spTree>
    <p:custDataLst>
      <p:tags r:id="rId1"/>
    </p:custDataLst>
    <p:extLst>
      <p:ext uri="{BB962C8B-B14F-4D97-AF65-F5344CB8AC3E}">
        <p14:creationId xmlns:p14="http://schemas.microsoft.com/office/powerpoint/2010/main" val="253851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099C-56D7-4CE4-900F-183107F69FC3}"/>
              </a:ext>
            </a:extLst>
          </p:cNvPr>
          <p:cNvSpPr>
            <a:spLocks noGrp="1"/>
          </p:cNvSpPr>
          <p:nvPr>
            <p:ph type="title"/>
          </p:nvPr>
        </p:nvSpPr>
        <p:spPr/>
        <p:txBody>
          <a:bodyPr/>
          <a:lstStyle/>
          <a:p>
            <a:r>
              <a:rPr lang="en-US" dirty="0"/>
              <a:t>Rights of Copyright Owner</a:t>
            </a:r>
          </a:p>
        </p:txBody>
      </p:sp>
      <p:sp>
        <p:nvSpPr>
          <p:cNvPr id="3" name="Content Placeholder 2">
            <a:extLst>
              <a:ext uri="{FF2B5EF4-FFF2-40B4-BE49-F238E27FC236}">
                <a16:creationId xmlns:a16="http://schemas.microsoft.com/office/drawing/2014/main" id="{4C1D6C3B-49D1-4560-BFDB-04833FF7C7DA}"/>
              </a:ext>
            </a:extLst>
          </p:cNvPr>
          <p:cNvSpPr>
            <a:spLocks noGrp="1"/>
          </p:cNvSpPr>
          <p:nvPr>
            <p:ph idx="1"/>
          </p:nvPr>
        </p:nvSpPr>
        <p:spPr/>
        <p:txBody>
          <a:bodyPr/>
          <a:lstStyle/>
          <a:p>
            <a:r>
              <a:rPr lang="en-US" dirty="0"/>
              <a:t>copyright owner has these exclusive rights, protected against infringement:</a:t>
            </a:r>
          </a:p>
          <a:p>
            <a:pPr lvl="1"/>
            <a:r>
              <a:rPr lang="en-US" dirty="0"/>
              <a:t>reproduction right</a:t>
            </a:r>
          </a:p>
          <a:p>
            <a:pPr lvl="1"/>
            <a:r>
              <a:rPr lang="en-US" dirty="0"/>
              <a:t>modification right</a:t>
            </a:r>
          </a:p>
          <a:p>
            <a:pPr lvl="1"/>
            <a:r>
              <a:rPr lang="en-US" dirty="0"/>
              <a:t>distribution right</a:t>
            </a:r>
          </a:p>
          <a:p>
            <a:pPr lvl="1"/>
            <a:r>
              <a:rPr lang="en-US" dirty="0"/>
              <a:t>public-performance right</a:t>
            </a:r>
          </a:p>
          <a:p>
            <a:pPr lvl="1"/>
            <a:r>
              <a:rPr lang="en-US" dirty="0"/>
              <a:t>public-display right</a:t>
            </a:r>
          </a:p>
          <a:p>
            <a:endParaRPr lang="en-US" dirty="0"/>
          </a:p>
        </p:txBody>
      </p:sp>
      <p:sp>
        <p:nvSpPr>
          <p:cNvPr id="4" name="Slide Number Placeholder 3">
            <a:extLst>
              <a:ext uri="{FF2B5EF4-FFF2-40B4-BE49-F238E27FC236}">
                <a16:creationId xmlns:a16="http://schemas.microsoft.com/office/drawing/2014/main" id="{DCD8841D-05CD-4A6C-A744-D35FCED4F3F1}"/>
              </a:ext>
            </a:extLst>
          </p:cNvPr>
          <p:cNvSpPr>
            <a:spLocks noGrp="1"/>
          </p:cNvSpPr>
          <p:nvPr>
            <p:ph type="sldNum" sz="quarter" idx="10"/>
          </p:nvPr>
        </p:nvSpPr>
        <p:spPr/>
        <p:txBody>
          <a:bodyPr/>
          <a:lstStyle/>
          <a:p>
            <a:pPr>
              <a:defRPr/>
            </a:pPr>
            <a:fld id="{A722859C-89A0-4C1D-B3B9-DD0F9998A67A}" type="slidenum">
              <a:rPr lang="en-US" smtClean="0"/>
              <a:pPr>
                <a:defRPr/>
              </a:pPr>
              <a:t>5</a:t>
            </a:fld>
            <a:endParaRPr lang="en-US" dirty="0"/>
          </a:p>
        </p:txBody>
      </p:sp>
    </p:spTree>
    <p:custDataLst>
      <p:tags r:id="rId1"/>
    </p:custDataLst>
    <p:extLst>
      <p:ext uri="{BB962C8B-B14F-4D97-AF65-F5344CB8AC3E}">
        <p14:creationId xmlns:p14="http://schemas.microsoft.com/office/powerpoint/2010/main" val="198649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7AD6-B081-4D5D-A2F7-B431974716AA}"/>
              </a:ext>
            </a:extLst>
          </p:cNvPr>
          <p:cNvSpPr>
            <a:spLocks noGrp="1"/>
          </p:cNvSpPr>
          <p:nvPr>
            <p:ph type="title"/>
          </p:nvPr>
        </p:nvSpPr>
        <p:spPr/>
        <p:txBody>
          <a:bodyPr/>
          <a:lstStyle/>
          <a:p>
            <a:r>
              <a:rPr lang="en-US"/>
              <a:t>Patents</a:t>
            </a:r>
            <a:endParaRPr lang="en-US" dirty="0"/>
          </a:p>
        </p:txBody>
      </p:sp>
      <p:sp>
        <p:nvSpPr>
          <p:cNvPr id="3" name="Content Placeholder 2">
            <a:extLst>
              <a:ext uri="{FF2B5EF4-FFF2-40B4-BE49-F238E27FC236}">
                <a16:creationId xmlns:a16="http://schemas.microsoft.com/office/drawing/2014/main" id="{8A045202-0095-4827-9866-E3749F815F39}"/>
              </a:ext>
            </a:extLst>
          </p:cNvPr>
          <p:cNvSpPr>
            <a:spLocks noGrp="1"/>
          </p:cNvSpPr>
          <p:nvPr>
            <p:ph idx="1"/>
          </p:nvPr>
        </p:nvSpPr>
        <p:spPr/>
        <p:txBody>
          <a:bodyPr/>
          <a:lstStyle/>
          <a:p>
            <a:r>
              <a:rPr lang="en-US" dirty="0"/>
              <a:t>protects rights to make, use or offer for sale and invention</a:t>
            </a:r>
          </a:p>
          <a:p>
            <a:r>
              <a:rPr lang="en-US" dirty="0"/>
              <a:t>is granted after application and review</a:t>
            </a:r>
          </a:p>
          <a:p>
            <a:r>
              <a:rPr lang="en-US" dirty="0"/>
              <a:t>needs to be registered in each country (may use international patent agreements to help)</a:t>
            </a:r>
          </a:p>
          <a:p>
            <a:r>
              <a:rPr lang="en-US" dirty="0"/>
              <a:t>exists when:</a:t>
            </a:r>
          </a:p>
          <a:p>
            <a:pPr lvl="1"/>
            <a:r>
              <a:rPr lang="en-US" dirty="0"/>
              <a:t>Idea is novel, useful and non-obvious to someone trained in the field.</a:t>
            </a:r>
          </a:p>
          <a:p>
            <a:pPr lvl="1"/>
            <a:r>
              <a:rPr lang="en-US" dirty="0"/>
              <a:t>Patents contain multiple “claims” each expresses a property of the patent</a:t>
            </a:r>
          </a:p>
          <a:p>
            <a:pPr lvl="1"/>
            <a:endParaRPr lang="en-US" dirty="0"/>
          </a:p>
          <a:p>
            <a:endParaRPr lang="en-US" dirty="0"/>
          </a:p>
        </p:txBody>
      </p:sp>
      <p:sp>
        <p:nvSpPr>
          <p:cNvPr id="4" name="Slide Number Placeholder 3">
            <a:extLst>
              <a:ext uri="{FF2B5EF4-FFF2-40B4-BE49-F238E27FC236}">
                <a16:creationId xmlns:a16="http://schemas.microsoft.com/office/drawing/2014/main" id="{032EAB6A-47ED-43AF-A4CB-9617B3E50E1E}"/>
              </a:ext>
            </a:extLst>
          </p:cNvPr>
          <p:cNvSpPr>
            <a:spLocks noGrp="1"/>
          </p:cNvSpPr>
          <p:nvPr>
            <p:ph type="sldNum" sz="quarter" idx="10"/>
          </p:nvPr>
        </p:nvSpPr>
        <p:spPr/>
        <p:txBody>
          <a:bodyPr/>
          <a:lstStyle/>
          <a:p>
            <a:pPr>
              <a:defRPr/>
            </a:pPr>
            <a:fld id="{A722859C-89A0-4C1D-B3B9-DD0F9998A67A}" type="slidenum">
              <a:rPr lang="en-US" smtClean="0"/>
              <a:pPr>
                <a:defRPr/>
              </a:pPr>
              <a:t>6</a:t>
            </a:fld>
            <a:endParaRPr lang="en-US" dirty="0"/>
          </a:p>
        </p:txBody>
      </p:sp>
    </p:spTree>
    <p:custDataLst>
      <p:tags r:id="rId1"/>
    </p:custDataLst>
    <p:extLst>
      <p:ext uri="{BB962C8B-B14F-4D97-AF65-F5344CB8AC3E}">
        <p14:creationId xmlns:p14="http://schemas.microsoft.com/office/powerpoint/2010/main" val="211994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8A22-CD2E-42B4-A1DE-8CF0BA1D2B07}"/>
              </a:ext>
            </a:extLst>
          </p:cNvPr>
          <p:cNvSpPr>
            <a:spLocks noGrp="1"/>
          </p:cNvSpPr>
          <p:nvPr>
            <p:ph type="title"/>
          </p:nvPr>
        </p:nvSpPr>
        <p:spPr/>
        <p:txBody>
          <a:bodyPr/>
          <a:lstStyle/>
          <a:p>
            <a:r>
              <a:rPr lang="en-US" dirty="0"/>
              <a:t>Patent Rights</a:t>
            </a:r>
          </a:p>
        </p:txBody>
      </p:sp>
      <p:sp>
        <p:nvSpPr>
          <p:cNvPr id="3" name="Content Placeholder 2">
            <a:extLst>
              <a:ext uri="{FF2B5EF4-FFF2-40B4-BE49-F238E27FC236}">
                <a16:creationId xmlns:a16="http://schemas.microsoft.com/office/drawing/2014/main" id="{5503EF26-682D-495D-99D1-6C75731A6E51}"/>
              </a:ext>
            </a:extLst>
          </p:cNvPr>
          <p:cNvSpPr>
            <a:spLocks noGrp="1"/>
          </p:cNvSpPr>
          <p:nvPr>
            <p:ph idx="1"/>
          </p:nvPr>
        </p:nvSpPr>
        <p:spPr/>
        <p:txBody>
          <a:bodyPr/>
          <a:lstStyle/>
          <a:p>
            <a:r>
              <a:rPr lang="en-US" dirty="0"/>
              <a:t>grant a property right to the inventor</a:t>
            </a:r>
          </a:p>
          <a:p>
            <a:pPr lvl="1"/>
            <a:r>
              <a:rPr lang="en-US" dirty="0"/>
              <a:t>to exclude others from making, using, offering for sale, or selling the invention</a:t>
            </a:r>
          </a:p>
          <a:p>
            <a:r>
              <a:rPr lang="en-US" dirty="0"/>
              <a:t>types:</a:t>
            </a:r>
          </a:p>
          <a:p>
            <a:pPr lvl="1"/>
            <a:r>
              <a:rPr lang="en-US" i="1" dirty="0"/>
              <a:t>design</a:t>
            </a:r>
            <a:r>
              <a:rPr lang="en-US" dirty="0"/>
              <a:t> - new, original, and ornamental design for an article of manufacture</a:t>
            </a:r>
          </a:p>
          <a:p>
            <a:pPr lvl="1"/>
            <a:r>
              <a:rPr lang="en-US" i="1" dirty="0"/>
              <a:t>plant</a:t>
            </a:r>
            <a:r>
              <a:rPr lang="en-US" dirty="0"/>
              <a:t> - discovers and asexually reproduces any distinct and new variety of plant</a:t>
            </a:r>
          </a:p>
          <a:p>
            <a:pPr lvl="1"/>
            <a:r>
              <a:rPr lang="en-US" i="1" dirty="0"/>
              <a:t>utility</a:t>
            </a:r>
            <a:r>
              <a:rPr lang="en-US" dirty="0"/>
              <a:t> - any new and useful process, machine, article of manufacture, or composition of matter</a:t>
            </a:r>
          </a:p>
          <a:p>
            <a:r>
              <a:rPr lang="en-US" dirty="0"/>
              <a:t>e.g. RSA public-key cryptosystem patent, cell-phone patents</a:t>
            </a:r>
          </a:p>
        </p:txBody>
      </p:sp>
      <p:sp>
        <p:nvSpPr>
          <p:cNvPr id="4" name="Slide Number Placeholder 3">
            <a:extLst>
              <a:ext uri="{FF2B5EF4-FFF2-40B4-BE49-F238E27FC236}">
                <a16:creationId xmlns:a16="http://schemas.microsoft.com/office/drawing/2014/main" id="{EA44B84D-75E9-4B54-8348-0AFA16BE8465}"/>
              </a:ext>
            </a:extLst>
          </p:cNvPr>
          <p:cNvSpPr>
            <a:spLocks noGrp="1"/>
          </p:cNvSpPr>
          <p:nvPr>
            <p:ph type="sldNum" sz="quarter" idx="10"/>
          </p:nvPr>
        </p:nvSpPr>
        <p:spPr/>
        <p:txBody>
          <a:bodyPr/>
          <a:lstStyle/>
          <a:p>
            <a:pPr>
              <a:defRPr/>
            </a:pPr>
            <a:fld id="{A722859C-89A0-4C1D-B3B9-DD0F9998A67A}" type="slidenum">
              <a:rPr lang="en-US" smtClean="0"/>
              <a:pPr>
                <a:defRPr/>
              </a:pPr>
              <a:t>7</a:t>
            </a:fld>
            <a:endParaRPr lang="en-US" dirty="0"/>
          </a:p>
        </p:txBody>
      </p:sp>
    </p:spTree>
    <p:custDataLst>
      <p:tags r:id="rId1"/>
    </p:custDataLst>
    <p:extLst>
      <p:ext uri="{BB962C8B-B14F-4D97-AF65-F5344CB8AC3E}">
        <p14:creationId xmlns:p14="http://schemas.microsoft.com/office/powerpoint/2010/main" val="3501203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52D2C-30C8-47AA-A803-1E02C6691422}"/>
              </a:ext>
            </a:extLst>
          </p:cNvPr>
          <p:cNvSpPr>
            <a:spLocks noGrp="1"/>
          </p:cNvSpPr>
          <p:nvPr>
            <p:ph type="title"/>
          </p:nvPr>
        </p:nvSpPr>
        <p:spPr/>
        <p:txBody>
          <a:bodyPr/>
          <a:lstStyle/>
          <a:p>
            <a:r>
              <a:rPr lang="en-US" dirty="0"/>
              <a:t>Trademarks</a:t>
            </a:r>
          </a:p>
        </p:txBody>
      </p:sp>
      <p:sp>
        <p:nvSpPr>
          <p:cNvPr id="3" name="Content Placeholder 2">
            <a:extLst>
              <a:ext uri="{FF2B5EF4-FFF2-40B4-BE49-F238E27FC236}">
                <a16:creationId xmlns:a16="http://schemas.microsoft.com/office/drawing/2014/main" id="{F8925BA1-5891-4EA3-A590-39C2E6C6EB18}"/>
              </a:ext>
            </a:extLst>
          </p:cNvPr>
          <p:cNvSpPr>
            <a:spLocks noGrp="1"/>
          </p:cNvSpPr>
          <p:nvPr>
            <p:ph idx="1"/>
          </p:nvPr>
        </p:nvSpPr>
        <p:spPr/>
        <p:txBody>
          <a:bodyPr/>
          <a:lstStyle/>
          <a:p>
            <a:r>
              <a:rPr lang="en-US" sz="2400" dirty="0"/>
              <a:t>a word, name, symbol, or device </a:t>
            </a:r>
          </a:p>
          <a:p>
            <a:pPr lvl="1"/>
            <a:r>
              <a:rPr lang="en-US" sz="2000" dirty="0"/>
              <a:t>used in trade with goods</a:t>
            </a:r>
          </a:p>
          <a:p>
            <a:pPr lvl="1"/>
            <a:r>
              <a:rPr lang="en-US" sz="2000" dirty="0"/>
              <a:t>indicate source of goods </a:t>
            </a:r>
          </a:p>
          <a:p>
            <a:pPr lvl="1"/>
            <a:r>
              <a:rPr lang="en-US" sz="2000" dirty="0"/>
              <a:t>to distinguish them from goods of others</a:t>
            </a:r>
          </a:p>
          <a:p>
            <a:r>
              <a:rPr lang="en-US" sz="2400" dirty="0"/>
              <a:t>must be registered</a:t>
            </a:r>
          </a:p>
          <a:p>
            <a:r>
              <a:rPr lang="en-US" sz="2400" dirty="0"/>
              <a:t>trademark rights:</a:t>
            </a:r>
          </a:p>
          <a:p>
            <a:pPr lvl="1"/>
            <a:r>
              <a:rPr lang="en-US" sz="2000" dirty="0"/>
              <a:t>prevents others from using a confusingly similar mark</a:t>
            </a:r>
          </a:p>
          <a:p>
            <a:pPr lvl="1"/>
            <a:r>
              <a:rPr lang="en-US" sz="2000" dirty="0"/>
              <a:t>does not prevent others from making the same goods or from selling the same goods or services under a clearly different mark</a:t>
            </a:r>
          </a:p>
          <a:p>
            <a:pPr lvl="1"/>
            <a:r>
              <a:rPr lang="en-US" sz="2000" dirty="0"/>
              <a:t>does not prevent others from selling very different goods under a similar mark</a:t>
            </a:r>
          </a:p>
          <a:p>
            <a:pPr lvl="2"/>
            <a:r>
              <a:rPr lang="en-US" sz="1600" dirty="0"/>
              <a:t>“Mc” or “Mac” as part of food stuff label such as McChicken is owned by McDonalds.</a:t>
            </a:r>
          </a:p>
          <a:p>
            <a:pPr lvl="2"/>
            <a:r>
              <a:rPr lang="en-US" sz="1600" dirty="0"/>
              <a:t>“Mac”  (e.g., </a:t>
            </a:r>
            <a:r>
              <a:rPr lang="en-US" sz="1600" dirty="0" err="1"/>
              <a:t>macbook</a:t>
            </a:r>
            <a:r>
              <a:rPr lang="en-US" sz="1600" dirty="0"/>
              <a:t>) is owned by Apple.</a:t>
            </a:r>
          </a:p>
          <a:p>
            <a:pPr lvl="2"/>
            <a:r>
              <a:rPr lang="en-US" sz="1600" dirty="0"/>
              <a:t>Intel could not trademark 386, 486 so went to Pentium, etc.</a:t>
            </a:r>
          </a:p>
          <a:p>
            <a:pPr marL="0" indent="0">
              <a:buNone/>
            </a:pPr>
            <a:endParaRPr lang="en-US" sz="2400" dirty="0"/>
          </a:p>
        </p:txBody>
      </p:sp>
      <p:sp>
        <p:nvSpPr>
          <p:cNvPr id="4" name="Slide Number Placeholder 3">
            <a:extLst>
              <a:ext uri="{FF2B5EF4-FFF2-40B4-BE49-F238E27FC236}">
                <a16:creationId xmlns:a16="http://schemas.microsoft.com/office/drawing/2014/main" id="{F4CCC981-44F4-479D-8299-48857F029D83}"/>
              </a:ext>
            </a:extLst>
          </p:cNvPr>
          <p:cNvSpPr>
            <a:spLocks noGrp="1"/>
          </p:cNvSpPr>
          <p:nvPr>
            <p:ph type="sldNum" sz="quarter" idx="10"/>
          </p:nvPr>
        </p:nvSpPr>
        <p:spPr/>
        <p:txBody>
          <a:bodyPr/>
          <a:lstStyle/>
          <a:p>
            <a:pPr>
              <a:defRPr/>
            </a:pPr>
            <a:fld id="{A722859C-89A0-4C1D-B3B9-DD0F9998A67A}" type="slidenum">
              <a:rPr lang="en-US" smtClean="0"/>
              <a:pPr>
                <a:defRPr/>
              </a:pPr>
              <a:t>8</a:t>
            </a:fld>
            <a:endParaRPr lang="en-US" dirty="0"/>
          </a:p>
        </p:txBody>
      </p:sp>
    </p:spTree>
    <p:extLst>
      <p:ext uri="{BB962C8B-B14F-4D97-AF65-F5344CB8AC3E}">
        <p14:creationId xmlns:p14="http://schemas.microsoft.com/office/powerpoint/2010/main" val="80074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5EC4-273A-4829-9B66-E8CEFD777485}"/>
              </a:ext>
            </a:extLst>
          </p:cNvPr>
          <p:cNvSpPr>
            <a:spLocks noGrp="1"/>
          </p:cNvSpPr>
          <p:nvPr>
            <p:ph type="title"/>
          </p:nvPr>
        </p:nvSpPr>
        <p:spPr/>
        <p:txBody>
          <a:bodyPr/>
          <a:lstStyle/>
          <a:p>
            <a:r>
              <a:rPr lang="en-US" dirty="0"/>
              <a:t>Intellectual Property and Computers</a:t>
            </a:r>
          </a:p>
        </p:txBody>
      </p:sp>
      <p:sp>
        <p:nvSpPr>
          <p:cNvPr id="3" name="Content Placeholder 2">
            <a:extLst>
              <a:ext uri="{FF2B5EF4-FFF2-40B4-BE49-F238E27FC236}">
                <a16:creationId xmlns:a16="http://schemas.microsoft.com/office/drawing/2014/main" id="{F32F8D5A-1D45-44F2-BE63-B51D824DD880}"/>
              </a:ext>
            </a:extLst>
          </p:cNvPr>
          <p:cNvSpPr>
            <a:spLocks noGrp="1"/>
          </p:cNvSpPr>
          <p:nvPr>
            <p:ph idx="1"/>
          </p:nvPr>
        </p:nvSpPr>
        <p:spPr/>
        <p:txBody>
          <a:bodyPr/>
          <a:lstStyle/>
          <a:p>
            <a:r>
              <a:rPr lang="en-US" dirty="0"/>
              <a:t>software programs</a:t>
            </a:r>
          </a:p>
          <a:p>
            <a:pPr lvl="1"/>
            <a:r>
              <a:rPr lang="en-US" dirty="0"/>
              <a:t>protect using copyright, perhaps patent</a:t>
            </a:r>
          </a:p>
          <a:p>
            <a:r>
              <a:rPr lang="en-US" dirty="0"/>
              <a:t>database content and arrangement</a:t>
            </a:r>
          </a:p>
          <a:p>
            <a:pPr lvl="1"/>
            <a:r>
              <a:rPr lang="en-US" dirty="0"/>
              <a:t>protect using copyright</a:t>
            </a:r>
          </a:p>
          <a:p>
            <a:r>
              <a:rPr lang="en-US" dirty="0"/>
              <a:t>digital content audio / video / media / web</a:t>
            </a:r>
          </a:p>
          <a:p>
            <a:pPr lvl="1"/>
            <a:r>
              <a:rPr lang="en-US" dirty="0"/>
              <a:t>protect using copyright</a:t>
            </a:r>
          </a:p>
          <a:p>
            <a:r>
              <a:rPr lang="en-US" dirty="0"/>
              <a:t>algorithms</a:t>
            </a:r>
          </a:p>
          <a:p>
            <a:pPr lvl="1"/>
            <a:r>
              <a:rPr lang="en-US" dirty="0"/>
              <a:t>may be able to protect by patenting</a:t>
            </a:r>
          </a:p>
          <a:p>
            <a:r>
              <a:rPr lang="en-US" dirty="0"/>
              <a:t>product name</a:t>
            </a:r>
          </a:p>
          <a:p>
            <a:pPr lvl="1"/>
            <a:r>
              <a:rPr lang="en-US" dirty="0"/>
              <a:t>protect with trademark</a:t>
            </a:r>
          </a:p>
          <a:p>
            <a:pPr marL="0" indent="0">
              <a:buNone/>
            </a:pPr>
            <a:endParaRPr lang="en-US" dirty="0"/>
          </a:p>
        </p:txBody>
      </p:sp>
      <p:sp>
        <p:nvSpPr>
          <p:cNvPr id="4" name="Slide Number Placeholder 3">
            <a:extLst>
              <a:ext uri="{FF2B5EF4-FFF2-40B4-BE49-F238E27FC236}">
                <a16:creationId xmlns:a16="http://schemas.microsoft.com/office/drawing/2014/main" id="{A2028F9A-D66F-447B-8366-645CAC965775}"/>
              </a:ext>
            </a:extLst>
          </p:cNvPr>
          <p:cNvSpPr>
            <a:spLocks noGrp="1"/>
          </p:cNvSpPr>
          <p:nvPr>
            <p:ph type="sldNum" sz="quarter" idx="10"/>
          </p:nvPr>
        </p:nvSpPr>
        <p:spPr/>
        <p:txBody>
          <a:bodyPr/>
          <a:lstStyle/>
          <a:p>
            <a:pPr>
              <a:defRPr/>
            </a:pPr>
            <a:fld id="{A722859C-89A0-4C1D-B3B9-DD0F9998A67A}" type="slidenum">
              <a:rPr lang="en-US" smtClean="0"/>
              <a:pPr>
                <a:defRPr/>
              </a:pPr>
              <a:t>9</a:t>
            </a:fld>
            <a:endParaRPr lang="en-US" dirty="0"/>
          </a:p>
        </p:txBody>
      </p:sp>
    </p:spTree>
    <p:extLst>
      <p:ext uri="{BB962C8B-B14F-4D97-AF65-F5344CB8AC3E}">
        <p14:creationId xmlns:p14="http://schemas.microsoft.com/office/powerpoint/2010/main" val="30647320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1773992-k:\cnap\netsec course\lectures\lesson 1 introduction.pptx"/>
  <p:tag name="ARTICULATE_PRESENTER_VERSION" val="8"/>
  <p:tag name="ARTICULATE_USED_PAGE_ORIENTATION" val="1"/>
  <p:tag name="ARTICULATE_USED_PAGE_SIZE" val="1"/>
  <p:tag name="ARTICULATE_PROJECT_OPEN" val="0"/>
  <p:tag name="ARTICULATE_SLIDE_COUNT" val="8"/>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303"/>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3571</TotalTime>
  <Words>991</Words>
  <Application>Microsoft Office PowerPoint</Application>
  <PresentationFormat>On-screen Show (4:3)</PresentationFormat>
  <Paragraphs>123</Paragraphs>
  <Slides>16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PP_C5Modules_CC_License_standard</vt:lpstr>
      <vt:lpstr>  Module: Legal &amp; Ethical Aspects of Cyber Security</vt:lpstr>
      <vt:lpstr>Learning Outcomes</vt:lpstr>
      <vt:lpstr>What is Intellectual Property?</vt:lpstr>
      <vt:lpstr>Copyrights</vt:lpstr>
      <vt:lpstr>Rights of Copyright Owner</vt:lpstr>
      <vt:lpstr>Patents</vt:lpstr>
      <vt:lpstr>Patent Rights</vt:lpstr>
      <vt:lpstr>Trademarks</vt:lpstr>
      <vt:lpstr>Intellectual Property and Computers</vt:lpstr>
      <vt:lpstr>U.S. Digital Millennium Copyright ACT (DMCA 1998)</vt:lpstr>
      <vt:lpstr>DMCA Exemptions</vt:lpstr>
      <vt:lpstr>Sarbanes Oxley (2002)</vt:lpstr>
      <vt:lpstr>More Sarbanes Oxley</vt:lpstr>
      <vt:lpstr>Digital Rights Management (DRM)</vt:lpstr>
      <vt:lpstr>Review and discussion</vt:lpstr>
      <vt:lpstr>PowerPoint Presentation</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Jim Alves-Foss</cp:lastModifiedBy>
  <cp:revision>227</cp:revision>
  <cp:lastPrinted>2016-07-18T16:40:10Z</cp:lastPrinted>
  <dcterms:created xsi:type="dcterms:W3CDTF">2016-07-03T20:12:42Z</dcterms:created>
  <dcterms:modified xsi:type="dcterms:W3CDTF">2018-03-28T06:42:39Z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F560EEB5-2F98-40B2-9F90-60002D17958B</vt:lpwstr>
  </property>
  <property fmtid="{D5CDD505-2E9C-101B-9397-08002B2CF9AE}" pid="6" name="ArticulateProjectFull">
    <vt:lpwstr>K:\CNAP\Deliverables\NetSec\LegalAspects_Intellectual_Property.ppta</vt:lpwstr>
  </property>
</Properties>
</file>