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16C-9D62-43D1-9665-FE34A8D1BBE0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04F-8F79-405A-B8C5-50E3A4620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11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16C-9D62-43D1-9665-FE34A8D1BBE0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04F-8F79-405A-B8C5-50E3A4620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87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16C-9D62-43D1-9665-FE34A8D1BBE0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04F-8F79-405A-B8C5-50E3A46206F6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9535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16C-9D62-43D1-9665-FE34A8D1BBE0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04F-8F79-405A-B8C5-50E3A4620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22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16C-9D62-43D1-9665-FE34A8D1BBE0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04F-8F79-405A-B8C5-50E3A46206F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5325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16C-9D62-43D1-9665-FE34A8D1BBE0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04F-8F79-405A-B8C5-50E3A4620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064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16C-9D62-43D1-9665-FE34A8D1BBE0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04F-8F79-405A-B8C5-50E3A4620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522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16C-9D62-43D1-9665-FE34A8D1BBE0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04F-8F79-405A-B8C5-50E3A4620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15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16C-9D62-43D1-9665-FE34A8D1BBE0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04F-8F79-405A-B8C5-50E3A4620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65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16C-9D62-43D1-9665-FE34A8D1BBE0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04F-8F79-405A-B8C5-50E3A4620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002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16C-9D62-43D1-9665-FE34A8D1BBE0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04F-8F79-405A-B8C5-50E3A4620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07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16C-9D62-43D1-9665-FE34A8D1BBE0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04F-8F79-405A-B8C5-50E3A4620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49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16C-9D62-43D1-9665-FE34A8D1BBE0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04F-8F79-405A-B8C5-50E3A4620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68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16C-9D62-43D1-9665-FE34A8D1BBE0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04F-8F79-405A-B8C5-50E3A4620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25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16C-9D62-43D1-9665-FE34A8D1BBE0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04F-8F79-405A-B8C5-50E3A4620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46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D16C-9D62-43D1-9665-FE34A8D1BBE0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004F-8F79-405A-B8C5-50E3A4620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10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D16C-9D62-43D1-9665-FE34A8D1BBE0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D54004F-8F79-405A-B8C5-50E3A4620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64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weatherapi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EBF3FC-A27D-A18C-5338-68F5E9E3F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ru-RU" dirty="0"/>
              <a:t>Приложение для просмотра погоды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74A1AF-4AA1-381D-99E0-C2F2081925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Подготовили студенты ИТ2203</a:t>
            </a:r>
            <a:r>
              <a:rPr lang="en-US" dirty="0"/>
              <a:t>: </a:t>
            </a:r>
            <a:endParaRPr lang="ru-RU" dirty="0"/>
          </a:p>
          <a:p>
            <a:r>
              <a:rPr lang="ru-RU" dirty="0"/>
              <a:t>Грибков, Лещенко, </a:t>
            </a:r>
            <a:r>
              <a:rPr lang="ru-RU" dirty="0" err="1"/>
              <a:t>Тананин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0204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807976-2156-B88E-9AC2-ED449161B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Цель проекта</a:t>
            </a:r>
            <a:b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A11DF3-D4AE-03E3-D0CC-EA8F335EB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494642" cy="3880773"/>
          </a:xfrm>
        </p:spPr>
        <p:txBody>
          <a:bodyPr/>
          <a:lstStyle/>
          <a:p>
            <a:pPr algn="l"/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Основные задачи:</a:t>
            </a:r>
            <a:b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</a:b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✅ Разработать интуитивно понятный интерфейс для поиска городов и отображения погоды.</a:t>
            </a:r>
            <a:b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</a:b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✅ Интегрировать API для получения актуальных данных о погоде.</a:t>
            </a:r>
            <a:b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</a:b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✅ Визуализировать данные в виде графиков и таблиц.</a:t>
            </a:r>
            <a:b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</a:b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✅ Обеспечить адаптивность и удобство использования на разных устройствах.</a:t>
            </a:r>
          </a:p>
          <a:p>
            <a:pPr algn="l"/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Целевая аудитория:</a:t>
            </a:r>
            <a:endParaRPr lang="ru-RU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Люди, которым важно планировать свои дни с учетом погодных условий.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Пользователи, предпочитающие наглядное представление данных.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026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FB996-F451-D0CA-8266-1CACF39F8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Функционал приложения</a:t>
            </a:r>
            <a:b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984A26-B1C0-85A8-40AE-7DF3B5585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1. Поиск города:</a:t>
            </a:r>
            <a:endParaRPr lang="ru-RU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404040"/>
                </a:solidFill>
                <a:effectLst/>
                <a:latin typeface="DeepSeek-CJK-patch"/>
              </a:rPr>
              <a:t>Автодополнение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 при вводе названия.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Поддержка городов по всему миру.</a:t>
            </a:r>
          </a:p>
          <a:p>
            <a:pPr algn="l"/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2. Прогноз погоды:</a:t>
            </a:r>
            <a:endParaRPr lang="ru-RU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Температура (°C), влажность (%), осадки.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Графики на 7 дней (линейные диаграммы).</a:t>
            </a:r>
          </a:p>
          <a:p>
            <a:pPr algn="l"/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3. Дополнительные возможности:</a:t>
            </a:r>
            <a:endParaRPr lang="ru-RU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Возможность вернуться к выбору города.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A2829F-E32D-E08B-E849-666C178315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37" r="-274" b="5408"/>
          <a:stretch/>
        </p:blipFill>
        <p:spPr>
          <a:xfrm>
            <a:off x="6308899" y="816638"/>
            <a:ext cx="6168851" cy="31751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22121D9-5F74-8605-1E8F-441043C3CF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t="2388" r="190" b="6233"/>
          <a:stretch/>
        </p:blipFill>
        <p:spPr>
          <a:xfrm>
            <a:off x="5651674" y="3094721"/>
            <a:ext cx="6168850" cy="31768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53367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DBA46D-18C9-5798-8F42-9C367F95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Технологии и инструменты</a:t>
            </a:r>
            <a:b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5E18DE-AC87-E965-B327-F3F1B24DE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Backend:</a:t>
            </a: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Python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– 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основной язык разработки.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Requests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– 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для работы с 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API 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погоды.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404040"/>
                </a:solidFill>
                <a:effectLst/>
                <a:latin typeface="DeepSeek-CJK-patch"/>
              </a:rPr>
              <a:t>Pygal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– 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генерация 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SVG-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графиков.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404040"/>
                </a:solidFill>
                <a:effectLst/>
                <a:latin typeface="DeepSeek-CJK-patch"/>
              </a:rPr>
              <a:t>Cairosvg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– 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конвертация 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SVG 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в 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PNG.</a:t>
            </a:r>
          </a:p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Frontend:</a:t>
            </a: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404040"/>
                </a:solidFill>
                <a:effectLst/>
                <a:latin typeface="DeepSeek-CJK-patch"/>
              </a:rPr>
              <a:t>Flet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– 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фреймворк для создания кроссплатформенного 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GUI.</a:t>
            </a:r>
          </a:p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API:</a:t>
            </a: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404040"/>
                </a:solidFill>
                <a:effectLst/>
                <a:latin typeface="DeepSeek-CJK-patch"/>
              </a:rPr>
              <a:t>WeatherAPI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(</a:t>
            </a:r>
            <a:r>
              <a:rPr lang="en-US" b="0" i="0" u="none" strike="noStrike" dirty="0">
                <a:solidFill>
                  <a:srgbClr val="404040"/>
                </a:solidFill>
                <a:effectLst/>
                <a:latin typeface="DeepSeek-CJK-patch"/>
                <a:hlinkClick r:id="rId2"/>
              </a:rPr>
              <a:t>https://www.weatherapi.com/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) – 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источник данных о погоде.</a:t>
            </a:r>
          </a:p>
          <a:p>
            <a:endParaRPr lang="ru-RU" dirty="0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F3DC14E2-81CD-ABDF-27C7-A08F00532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5" y="1117601"/>
            <a:ext cx="4572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661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C155489-3737-119D-069C-AFD085044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754" y="2902311"/>
            <a:ext cx="5286394" cy="254563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6C887B-C6BA-3439-13AE-A5C90E1B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Архитектура проекта</a:t>
            </a:r>
            <a:b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ru-RU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E5EEE80-681B-A757-4D79-F96E60712A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3" y="1497703"/>
            <a:ext cx="7809441" cy="52065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25392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eaLnBrk="1" fontAlgn="base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tabLst/>
            </a:pPr>
            <a:r>
              <a:rPr lang="ru-RU" altLang="ru-RU" sz="1400" b="1" dirty="0">
                <a:solidFill>
                  <a:srgbClr val="404040"/>
                </a:solidFill>
                <a:latin typeface="DeepSeek-CJK-patch"/>
              </a:rPr>
              <a:t>1. </a:t>
            </a:r>
            <a:r>
              <a:rPr lang="ru-RU" altLang="ru-RU" sz="1400" b="1" dirty="0" err="1">
                <a:solidFill>
                  <a:srgbClr val="404040"/>
                </a:solidFill>
                <a:latin typeface="DeepSeek-CJK-patch"/>
              </a:rPr>
              <a:t>Backend</a:t>
            </a:r>
            <a:r>
              <a:rPr lang="ru-RU" altLang="ru-RU" sz="1400" b="1" dirty="0">
                <a:solidFill>
                  <a:srgbClr val="404040"/>
                </a:solidFill>
                <a:latin typeface="DeepSeek-CJK-patch"/>
              </a:rPr>
              <a:t> (backend.py):</a:t>
            </a:r>
          </a:p>
          <a:p>
            <a:pPr marR="0" lvl="0" eaLnBrk="1" fontAlgn="base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Char char="•"/>
              <a:tabLst/>
            </a:pPr>
            <a:r>
              <a:rPr lang="ru-RU" altLang="ru-RU" sz="1400" b="1" dirty="0">
                <a:solidFill>
                  <a:srgbClr val="404040"/>
                </a:solidFill>
                <a:latin typeface="DeepSeek-CJK-patch"/>
              </a:rPr>
              <a:t>Класс </a:t>
            </a:r>
            <a:r>
              <a:rPr lang="ru-RU" altLang="ru-RU" sz="1400" b="1" dirty="0" err="1">
                <a:solidFill>
                  <a:srgbClr val="404040"/>
                </a:solidFill>
                <a:latin typeface="DeepSeek-CJK-patch"/>
              </a:rPr>
              <a:t>WeatherAPI</a:t>
            </a:r>
            <a:r>
              <a:rPr lang="ru-RU" altLang="ru-RU" sz="1400" b="1" dirty="0">
                <a:solidFill>
                  <a:srgbClr val="404040"/>
                </a:solidFill>
                <a:latin typeface="DeepSeek-CJK-patch"/>
              </a:rPr>
              <a:t> – отвечает за запросы к API.</a:t>
            </a:r>
          </a:p>
          <a:p>
            <a:pPr marR="0" lvl="0" eaLnBrk="1" fontAlgn="base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Char char="•"/>
              <a:tabLst/>
            </a:pPr>
            <a:r>
              <a:rPr lang="ru-RU" altLang="ru-RU" sz="1400" b="1" dirty="0">
                <a:solidFill>
                  <a:srgbClr val="404040"/>
                </a:solidFill>
                <a:latin typeface="DeepSeek-CJK-patch"/>
              </a:rPr>
              <a:t>Методы:</a:t>
            </a:r>
          </a:p>
          <a:p>
            <a:pPr marL="342900" marR="0" lvl="1" indent="-342900" eaLnBrk="1" fontAlgn="base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Char char="•"/>
              <a:tabLst/>
            </a:pPr>
            <a:r>
              <a:rPr lang="ru-RU" altLang="ru-RU" sz="1400" b="1" dirty="0" err="1">
                <a:solidFill>
                  <a:srgbClr val="404040"/>
                </a:solidFill>
                <a:latin typeface="DeepSeek-CJK-patch"/>
              </a:rPr>
              <a:t>search_cities</a:t>
            </a:r>
            <a:r>
              <a:rPr lang="ru-RU" altLang="ru-RU" sz="1400" b="1" dirty="0">
                <a:solidFill>
                  <a:srgbClr val="404040"/>
                </a:solidFill>
                <a:latin typeface="DeepSeek-CJK-patch"/>
              </a:rPr>
              <a:t>() – поиск городов.</a:t>
            </a:r>
          </a:p>
          <a:p>
            <a:pPr marL="342900" marR="0" lvl="1" indent="-342900" eaLnBrk="1" fontAlgn="base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Char char="•"/>
              <a:tabLst/>
            </a:pPr>
            <a:r>
              <a:rPr lang="ru-RU" altLang="ru-RU" sz="1400" b="1" dirty="0" err="1">
                <a:solidFill>
                  <a:srgbClr val="404040"/>
                </a:solidFill>
                <a:latin typeface="DeepSeek-CJK-patch"/>
              </a:rPr>
              <a:t>get_weather_forecast</a:t>
            </a:r>
            <a:r>
              <a:rPr lang="ru-RU" altLang="ru-RU" sz="1400" b="1" dirty="0">
                <a:solidFill>
                  <a:srgbClr val="404040"/>
                </a:solidFill>
                <a:latin typeface="DeepSeek-CJK-patch"/>
              </a:rPr>
              <a:t>() – получение прогноза.</a:t>
            </a:r>
          </a:p>
          <a:p>
            <a:pPr marL="342900" marR="0" lvl="1" indent="-342900" eaLnBrk="1" fontAlgn="base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Char char="•"/>
              <a:tabLst/>
            </a:pPr>
            <a:r>
              <a:rPr lang="ru-RU" altLang="ru-RU" sz="1400" b="1" dirty="0" err="1">
                <a:solidFill>
                  <a:srgbClr val="404040"/>
                </a:solidFill>
                <a:latin typeface="DeepSeek-CJK-patch"/>
              </a:rPr>
              <a:t>build_graphs</a:t>
            </a:r>
            <a:r>
              <a:rPr lang="ru-RU" altLang="ru-RU" sz="1400" b="1" dirty="0">
                <a:solidFill>
                  <a:srgbClr val="404040"/>
                </a:solidFill>
                <a:latin typeface="DeepSeek-CJK-patch"/>
              </a:rPr>
              <a:t>() – построение графиков.</a:t>
            </a:r>
          </a:p>
          <a:p>
            <a:pPr marL="342900" marR="0" lvl="1" indent="-342900" eaLnBrk="1" fontAlgn="base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Char char="•"/>
              <a:tabLst/>
            </a:pPr>
            <a:r>
              <a:rPr lang="ru-RU" altLang="ru-RU" sz="1400" b="1" dirty="0" err="1">
                <a:solidFill>
                  <a:srgbClr val="404040"/>
                </a:solidFill>
                <a:latin typeface="DeepSeek-CJK-patch"/>
              </a:rPr>
              <a:t>extract_weather_data</a:t>
            </a:r>
            <a:r>
              <a:rPr lang="ru-RU" altLang="ru-RU" sz="1400" b="1" dirty="0">
                <a:solidFill>
                  <a:srgbClr val="404040"/>
                </a:solidFill>
                <a:latin typeface="DeepSeek-CJK-patch"/>
              </a:rPr>
              <a:t>() – обработка данных.</a:t>
            </a:r>
          </a:p>
          <a:p>
            <a:pPr marR="0" lvl="0" eaLnBrk="1" fontAlgn="base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tabLst/>
            </a:pPr>
            <a:r>
              <a:rPr lang="ru-RU" altLang="ru-RU" sz="1400" b="1" dirty="0">
                <a:solidFill>
                  <a:srgbClr val="404040"/>
                </a:solidFill>
                <a:latin typeface="DeepSeek-CJK-patch"/>
              </a:rPr>
              <a:t>2. </a:t>
            </a:r>
            <a:r>
              <a:rPr lang="ru-RU" altLang="ru-RU" sz="1400" b="1" dirty="0" err="1">
                <a:solidFill>
                  <a:srgbClr val="404040"/>
                </a:solidFill>
                <a:latin typeface="DeepSeek-CJK-patch"/>
              </a:rPr>
              <a:t>Frontend</a:t>
            </a:r>
            <a:r>
              <a:rPr lang="ru-RU" altLang="ru-RU" sz="1400" b="1" dirty="0">
                <a:solidFill>
                  <a:srgbClr val="404040"/>
                </a:solidFill>
                <a:latin typeface="DeepSeek-CJK-patch"/>
              </a:rPr>
              <a:t> (frontend.py):</a:t>
            </a:r>
          </a:p>
          <a:p>
            <a:pPr marR="0" lvl="0" eaLnBrk="1" fontAlgn="base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Char char="•"/>
              <a:tabLst/>
            </a:pPr>
            <a:r>
              <a:rPr lang="ru-RU" altLang="ru-RU" sz="1400" b="1" dirty="0">
                <a:solidFill>
                  <a:srgbClr val="404040"/>
                </a:solidFill>
                <a:latin typeface="DeepSeek-CJK-patch"/>
              </a:rPr>
              <a:t>Классы:</a:t>
            </a:r>
          </a:p>
          <a:p>
            <a:pPr marL="342900" marR="0" lvl="1" indent="-342900" eaLnBrk="1" fontAlgn="base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Char char="•"/>
              <a:tabLst/>
            </a:pPr>
            <a:r>
              <a:rPr lang="ru-RU" altLang="ru-RU" sz="1400" b="1" dirty="0" err="1">
                <a:solidFill>
                  <a:srgbClr val="404040"/>
                </a:solidFill>
                <a:latin typeface="DeepSeek-CJK-patch"/>
              </a:rPr>
              <a:t>WeatherApp</a:t>
            </a:r>
            <a:r>
              <a:rPr lang="ru-RU" altLang="ru-RU" sz="1400" b="1" dirty="0">
                <a:solidFill>
                  <a:srgbClr val="404040"/>
                </a:solidFill>
                <a:latin typeface="DeepSeek-CJK-patch"/>
              </a:rPr>
              <a:t> – управление маршрутами.</a:t>
            </a:r>
          </a:p>
          <a:p>
            <a:pPr marL="342900" marR="0" lvl="1" indent="-342900" eaLnBrk="1" fontAlgn="base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Char char="•"/>
              <a:tabLst/>
            </a:pPr>
            <a:r>
              <a:rPr lang="ru-RU" altLang="ru-RU" sz="1400" b="1" dirty="0" err="1">
                <a:solidFill>
                  <a:srgbClr val="404040"/>
                </a:solidFill>
                <a:latin typeface="DeepSeek-CJK-patch"/>
              </a:rPr>
              <a:t>CitySelectForm</a:t>
            </a:r>
            <a:r>
              <a:rPr lang="ru-RU" altLang="ru-RU" sz="1400" b="1" dirty="0">
                <a:solidFill>
                  <a:srgbClr val="404040"/>
                </a:solidFill>
                <a:latin typeface="DeepSeek-CJK-patch"/>
              </a:rPr>
              <a:t> – форма выбора города.</a:t>
            </a:r>
          </a:p>
          <a:p>
            <a:pPr marL="342900" marR="0" lvl="1" indent="-342900" eaLnBrk="1" fontAlgn="base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Char char="•"/>
              <a:tabLst/>
            </a:pPr>
            <a:r>
              <a:rPr lang="ru-RU" altLang="ru-RU" sz="1400" b="1" dirty="0" err="1">
                <a:solidFill>
                  <a:srgbClr val="404040"/>
                </a:solidFill>
                <a:latin typeface="DeepSeek-CJK-patch"/>
              </a:rPr>
              <a:t>WeatherView</a:t>
            </a:r>
            <a:r>
              <a:rPr lang="ru-RU" altLang="ru-RU" sz="1400" b="1" dirty="0">
                <a:solidFill>
                  <a:srgbClr val="404040"/>
                </a:solidFill>
                <a:latin typeface="DeepSeek-CJK-patch"/>
              </a:rPr>
              <a:t> – отображение погоды.</a:t>
            </a:r>
          </a:p>
          <a:p>
            <a:pPr marR="0" lvl="0" eaLnBrk="1" fontAlgn="base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tabLst/>
            </a:pPr>
            <a:r>
              <a:rPr lang="ru-RU" altLang="ru-RU" sz="1400" b="1" dirty="0">
                <a:solidFill>
                  <a:srgbClr val="404040"/>
                </a:solidFill>
                <a:latin typeface="DeepSeek-CJK-patch"/>
              </a:rPr>
              <a:t>3. Запуск (init.py):</a:t>
            </a:r>
          </a:p>
          <a:p>
            <a:pPr marR="0" lvl="0" eaLnBrk="1" fontAlgn="base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Char char="•"/>
              <a:tabLst/>
            </a:pPr>
            <a:r>
              <a:rPr lang="ru-RU" altLang="ru-RU" sz="1400" b="1" dirty="0">
                <a:solidFill>
                  <a:srgbClr val="404040"/>
                </a:solidFill>
                <a:latin typeface="DeepSeek-CJK-patch"/>
              </a:rPr>
              <a:t>Инициализация приложения и обработка переходов.</a:t>
            </a:r>
          </a:p>
          <a:p>
            <a:pPr marR="0" lvl="0" eaLnBrk="1" fontAlgn="base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tabLst/>
            </a:pPr>
            <a:endParaRPr lang="ru-RU" altLang="ru-RU" sz="1400" b="1" dirty="0">
              <a:solidFill>
                <a:srgbClr val="404040"/>
              </a:solidFill>
              <a:latin typeface="DeepSeek-CJK-patch"/>
            </a:endParaRPr>
          </a:p>
        </p:txBody>
      </p:sp>
    </p:spTree>
    <p:extLst>
      <p:ext uri="{BB962C8B-B14F-4D97-AF65-F5344CB8AC3E}">
        <p14:creationId xmlns:p14="http://schemas.microsoft.com/office/powerpoint/2010/main" val="201645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BC0D8-184D-0053-23E7-C33CA6B1A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Особенности реализации</a:t>
            </a:r>
            <a:b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0AAC5C-FA33-290F-B207-C6C164F6C1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733938"/>
            <a:ext cx="6193811" cy="27340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buFontTx/>
              <a:buChar char="►"/>
              <a:tabLst/>
            </a:pPr>
            <a:r>
              <a:rPr lang="ru-RU" altLang="ru-RU" b="1" dirty="0">
                <a:solidFill>
                  <a:srgbClr val="404040"/>
                </a:solidFill>
                <a:latin typeface="DeepSeek-CJK-patch"/>
              </a:rPr>
              <a:t>Графики:</a:t>
            </a:r>
          </a:p>
          <a:p>
            <a:pPr marL="457200" marR="0" lvl="1" indent="0" fontAlgn="base">
              <a:lnSpc>
                <a:spcPct val="100000"/>
              </a:lnSpc>
              <a:buFontTx/>
              <a:buChar char="•"/>
              <a:tabLst/>
            </a:pPr>
            <a:r>
              <a:rPr lang="ru-RU" altLang="ru-RU" sz="1800" b="1" dirty="0">
                <a:solidFill>
                  <a:srgbClr val="404040"/>
                </a:solidFill>
                <a:latin typeface="DeepSeek-CJK-patch"/>
              </a:rPr>
              <a:t>Использование </a:t>
            </a:r>
            <a:r>
              <a:rPr lang="ru-RU" altLang="ru-RU" sz="1800" b="1" dirty="0" err="1">
                <a:solidFill>
                  <a:srgbClr val="404040"/>
                </a:solidFill>
                <a:latin typeface="DeepSeek-CJK-patch"/>
              </a:rPr>
              <a:t>pygal</a:t>
            </a:r>
            <a:r>
              <a:rPr lang="ru-RU" altLang="ru-RU" sz="1800" b="1" dirty="0">
                <a:solidFill>
                  <a:srgbClr val="404040"/>
                </a:solidFill>
                <a:latin typeface="DeepSeek-CJK-patch"/>
              </a:rPr>
              <a:t> для генерации SVG.</a:t>
            </a:r>
          </a:p>
          <a:p>
            <a:pPr marL="457200" marR="0" lvl="1" indent="0" fontAlgn="base">
              <a:lnSpc>
                <a:spcPct val="100000"/>
              </a:lnSpc>
              <a:buFontTx/>
              <a:buChar char="•"/>
              <a:tabLst/>
            </a:pPr>
            <a:r>
              <a:rPr lang="ru-RU" altLang="ru-RU" sz="1800" b="1" dirty="0">
                <a:solidFill>
                  <a:srgbClr val="404040"/>
                </a:solidFill>
                <a:latin typeface="DeepSeek-CJK-patch"/>
              </a:rPr>
              <a:t>Конвертация в PNG для отображения во </a:t>
            </a:r>
            <a:r>
              <a:rPr lang="ru-RU" altLang="ru-RU" sz="1800" b="1" dirty="0" err="1">
                <a:solidFill>
                  <a:srgbClr val="404040"/>
                </a:solidFill>
                <a:latin typeface="DeepSeek-CJK-patch"/>
              </a:rPr>
              <a:t>Flet</a:t>
            </a:r>
            <a:r>
              <a:rPr lang="ru-RU" altLang="ru-RU" sz="1800" b="1" dirty="0">
                <a:solidFill>
                  <a:srgbClr val="404040"/>
                </a:solidFill>
                <a:latin typeface="DeepSeek-CJK-patch"/>
              </a:rPr>
              <a:t>.</a:t>
            </a:r>
          </a:p>
          <a:p>
            <a:pPr fontAlgn="base">
              <a:buFontTx/>
              <a:buChar char="►"/>
            </a:pPr>
            <a:r>
              <a:rPr lang="ru-RU" altLang="ru-RU" b="1" dirty="0">
                <a:solidFill>
                  <a:srgbClr val="404040"/>
                </a:solidFill>
                <a:latin typeface="DeepSeek-CJK-patch"/>
              </a:rPr>
              <a:t>Анимации:</a:t>
            </a:r>
          </a:p>
          <a:p>
            <a:pPr marL="457200" marR="0" lvl="1" indent="0" fontAlgn="base">
              <a:lnSpc>
                <a:spcPct val="100000"/>
              </a:lnSpc>
              <a:buFontTx/>
              <a:buChar char="•"/>
              <a:tabLst/>
            </a:pPr>
            <a:r>
              <a:rPr lang="ru-RU" altLang="ru-RU" sz="1800" b="1" dirty="0">
                <a:solidFill>
                  <a:srgbClr val="404040"/>
                </a:solidFill>
                <a:latin typeface="DeepSeek-CJK-patch"/>
              </a:rPr>
              <a:t>Горизонтальная прокрутка таблиц и графиков.</a:t>
            </a:r>
          </a:p>
          <a:p>
            <a:pPr fontAlgn="base">
              <a:buFontTx/>
              <a:buChar char="►"/>
            </a:pPr>
            <a:r>
              <a:rPr lang="ru-RU" altLang="ru-RU" b="1" dirty="0">
                <a:solidFill>
                  <a:srgbClr val="404040"/>
                </a:solidFill>
                <a:latin typeface="DeepSeek-CJK-patch"/>
              </a:rPr>
              <a:t>Дизайн:</a:t>
            </a:r>
          </a:p>
          <a:p>
            <a:pPr marL="457200" marR="0" lvl="1" indent="0" fontAlgn="base">
              <a:lnSpc>
                <a:spcPct val="100000"/>
              </a:lnSpc>
              <a:buFontTx/>
              <a:buChar char="•"/>
              <a:tabLst/>
            </a:pPr>
            <a:r>
              <a:rPr lang="ru-RU" altLang="ru-RU" sz="1800" b="1" dirty="0">
                <a:solidFill>
                  <a:srgbClr val="404040"/>
                </a:solidFill>
                <a:latin typeface="DeepSeek-CJK-patch"/>
              </a:rPr>
              <a:t>Минималистичный интерфейс с акцентом на данные.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C939048-CE59-C08C-A584-03124542A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698" y="914399"/>
            <a:ext cx="2392860" cy="47910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EA93B2DC-407B-9B5A-714F-66B04F263CE7}"/>
              </a:ext>
            </a:extLst>
          </p:cNvPr>
          <p:cNvCxnSpPr/>
          <p:nvPr/>
        </p:nvCxnSpPr>
        <p:spPr>
          <a:xfrm>
            <a:off x="6742753" y="3533775"/>
            <a:ext cx="29527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6527396E-FA37-830A-8E23-6139632BC45E}"/>
              </a:ext>
            </a:extLst>
          </p:cNvPr>
          <p:cNvCxnSpPr/>
          <p:nvPr/>
        </p:nvCxnSpPr>
        <p:spPr>
          <a:xfrm>
            <a:off x="6742753" y="4981575"/>
            <a:ext cx="29527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502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736A5F-0F3D-84E8-C024-C49EBAC1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Проблемы и решения</a:t>
            </a:r>
            <a:b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4B34AE0-0554-082A-0F3C-EE22B20915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285095"/>
            <a:ext cx="8225072" cy="36317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buFontTx/>
              <a:buChar char="►"/>
            </a:pPr>
            <a:endParaRPr lang="ru-RU" altLang="ru-RU" b="1" dirty="0">
              <a:solidFill>
                <a:srgbClr val="404040"/>
              </a:solidFill>
              <a:latin typeface="DeepSeek-CJK-patch"/>
            </a:endParaRPr>
          </a:p>
          <a:p>
            <a:pPr fontAlgn="base">
              <a:buFontTx/>
              <a:buChar char="►"/>
            </a:pPr>
            <a:r>
              <a:rPr lang="ru-RU" altLang="ru-RU" b="1" dirty="0">
                <a:solidFill>
                  <a:srgbClr val="404040"/>
                </a:solidFill>
                <a:latin typeface="DeepSeek-CJK-patch"/>
              </a:rPr>
              <a:t>Проблема: Ограничения </a:t>
            </a:r>
            <a:r>
              <a:rPr lang="ru-RU" altLang="ru-RU" b="1" dirty="0" err="1">
                <a:solidFill>
                  <a:srgbClr val="404040"/>
                </a:solidFill>
                <a:latin typeface="DeepSeek-CJK-patch"/>
              </a:rPr>
              <a:t>Flet</a:t>
            </a:r>
            <a:r>
              <a:rPr lang="ru-RU" altLang="ru-RU" b="1" dirty="0">
                <a:solidFill>
                  <a:srgbClr val="404040"/>
                </a:solidFill>
                <a:latin typeface="DeepSeek-CJK-patch"/>
              </a:rPr>
              <a:t> в отображении SVG.</a:t>
            </a:r>
            <a:br>
              <a:rPr lang="ru-RU" altLang="ru-RU" b="1" dirty="0">
                <a:solidFill>
                  <a:srgbClr val="404040"/>
                </a:solidFill>
                <a:latin typeface="DeepSeek-CJK-patch"/>
              </a:rPr>
            </a:br>
            <a:r>
              <a:rPr lang="ru-RU" altLang="ru-RU" b="1" dirty="0">
                <a:solidFill>
                  <a:srgbClr val="404040"/>
                </a:solidFill>
                <a:latin typeface="DeepSeek-CJK-patch"/>
              </a:rPr>
              <a:t>Решение: Конвертация в PNG через </a:t>
            </a:r>
            <a:r>
              <a:rPr lang="ru-RU" altLang="ru-RU" b="1" dirty="0" err="1">
                <a:solidFill>
                  <a:srgbClr val="404040"/>
                </a:solidFill>
                <a:latin typeface="DeepSeek-CJK-patch"/>
              </a:rPr>
              <a:t>cairosvg</a:t>
            </a:r>
            <a:r>
              <a:rPr lang="ru-RU" altLang="ru-RU" b="1" dirty="0">
                <a:solidFill>
                  <a:srgbClr val="404040"/>
                </a:solidFill>
                <a:latin typeface="DeepSeek-CJK-patch"/>
              </a:rPr>
              <a:t>.</a:t>
            </a:r>
            <a:endParaRPr lang="en-US" altLang="ru-RU" b="1" dirty="0">
              <a:solidFill>
                <a:srgbClr val="404040"/>
              </a:solidFill>
              <a:latin typeface="DeepSeek-CJK-patch"/>
            </a:endParaRPr>
          </a:p>
          <a:p>
            <a:pPr fontAlgn="base">
              <a:buFontTx/>
              <a:buChar char="►"/>
            </a:pPr>
            <a:r>
              <a:rPr lang="ru-RU" altLang="ru-RU" b="1" dirty="0">
                <a:solidFill>
                  <a:srgbClr val="404040"/>
                </a:solidFill>
                <a:latin typeface="DeepSeek-CJK-patch"/>
              </a:rPr>
              <a:t>Проблема: Задержки при загрузке данных из API.</a:t>
            </a:r>
            <a:br>
              <a:rPr lang="ru-RU" altLang="ru-RU" b="1" dirty="0">
                <a:solidFill>
                  <a:srgbClr val="404040"/>
                </a:solidFill>
                <a:latin typeface="DeepSeek-CJK-patch"/>
              </a:rPr>
            </a:br>
            <a:r>
              <a:rPr lang="ru-RU" altLang="ru-RU" b="1" dirty="0">
                <a:solidFill>
                  <a:srgbClr val="404040"/>
                </a:solidFill>
                <a:latin typeface="DeepSeek-CJK-patch"/>
              </a:rPr>
              <a:t>Решение: Оптимизация запросов и кэширование.</a:t>
            </a:r>
            <a:endParaRPr lang="en-US" altLang="ru-RU" b="1" dirty="0">
              <a:solidFill>
                <a:srgbClr val="404040"/>
              </a:solidFill>
              <a:latin typeface="DeepSeek-CJK-patch"/>
            </a:endParaRPr>
          </a:p>
          <a:p>
            <a:pPr fontAlgn="base">
              <a:buFontTx/>
              <a:buChar char="►"/>
            </a:pPr>
            <a:r>
              <a:rPr lang="ru-RU" altLang="ru-RU" b="1" dirty="0">
                <a:solidFill>
                  <a:srgbClr val="404040"/>
                </a:solidFill>
                <a:latin typeface="DeepSeek-CJK-patch"/>
              </a:rPr>
              <a:t>Сгорание ключа </a:t>
            </a:r>
            <a:r>
              <a:rPr lang="en-US" altLang="ru-RU" b="1" dirty="0">
                <a:solidFill>
                  <a:srgbClr val="404040"/>
                </a:solidFill>
                <a:latin typeface="DeepSeek-CJK-patch"/>
              </a:rPr>
              <a:t>API</a:t>
            </a:r>
            <a:r>
              <a:rPr lang="ru-RU" altLang="ru-RU" b="1" dirty="0">
                <a:solidFill>
                  <a:srgbClr val="404040"/>
                </a:solidFill>
                <a:latin typeface="DeepSeek-CJK-patch"/>
              </a:rPr>
              <a:t>.</a:t>
            </a:r>
            <a:br>
              <a:rPr lang="ru-RU" altLang="ru-RU" b="1" dirty="0">
                <a:solidFill>
                  <a:srgbClr val="404040"/>
                </a:solidFill>
                <a:latin typeface="DeepSeek-CJK-patch"/>
              </a:rPr>
            </a:br>
            <a:r>
              <a:rPr lang="ru-RU" altLang="ru-RU" b="1" dirty="0">
                <a:solidFill>
                  <a:srgbClr val="404040"/>
                </a:solidFill>
                <a:latin typeface="DeepSeek-CJK-patch"/>
              </a:rPr>
              <a:t>Решение: механизм рассылки актуального ключа всем копиям приложения</a:t>
            </a:r>
          </a:p>
          <a:p>
            <a:pPr marL="0" indent="0" fontAlgn="base">
              <a:buNone/>
            </a:pPr>
            <a:endParaRPr lang="en-US" altLang="ru-RU" b="1" dirty="0">
              <a:solidFill>
                <a:srgbClr val="404040"/>
              </a:solidFill>
              <a:latin typeface="DeepSeek-CJK-patch"/>
            </a:endParaRPr>
          </a:p>
          <a:p>
            <a:pPr fontAlgn="base">
              <a:buFontTx/>
              <a:buChar char="►"/>
            </a:pPr>
            <a:endParaRPr lang="ru-RU" altLang="ru-RU" b="1" dirty="0">
              <a:solidFill>
                <a:srgbClr val="404040"/>
              </a:solidFill>
              <a:latin typeface="DeepSeek-CJK-patch"/>
            </a:endParaRPr>
          </a:p>
          <a:p>
            <a:pPr marL="0" marR="0" lvl="0" indent="0" fontAlgn="base">
              <a:lnSpc>
                <a:spcPct val="100000"/>
              </a:lnSpc>
              <a:buFontTx/>
              <a:buNone/>
              <a:tabLst/>
            </a:pPr>
            <a:endParaRPr lang="ru-RU" altLang="ru-RU" b="1" dirty="0">
              <a:solidFill>
                <a:srgbClr val="404040"/>
              </a:solidFill>
              <a:latin typeface="DeepSeek-CJK-patch"/>
            </a:endParaRPr>
          </a:p>
        </p:txBody>
      </p:sp>
    </p:spTree>
    <p:extLst>
      <p:ext uri="{BB962C8B-B14F-4D97-AF65-F5344CB8AC3E}">
        <p14:creationId xmlns:p14="http://schemas.microsoft.com/office/powerpoint/2010/main" val="419442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9BC962-3731-BA2B-602F-AD21CB1C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Возможности для улучшения</a:t>
            </a:r>
            <a:b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B52BCB-632E-B417-A1CE-2C0E06E94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Добавление уведомлений о критических погодных условиях.</a:t>
            </a:r>
          </a:p>
          <a:p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Поддержка большего количества языков.</a:t>
            </a:r>
          </a:p>
          <a:p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Интеграция с другими API (например, картами).</a:t>
            </a:r>
          </a:p>
          <a:p>
            <a:endParaRPr lang="ru-RU" dirty="0"/>
          </a:p>
        </p:txBody>
      </p:sp>
      <p:pic>
        <p:nvPicPr>
          <p:cNvPr id="5122" name="Picture 2" descr="Picture background">
            <a:extLst>
              <a:ext uri="{FF2B5EF4-FFF2-40B4-BE49-F238E27FC236}">
                <a16:creationId xmlns:a16="http://schemas.microsoft.com/office/drawing/2014/main" id="{DD1C2675-03D3-E11B-5974-97988DFAA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397" y="1060103"/>
            <a:ext cx="4057650" cy="26926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124" name="Picture 4" descr="Picture background">
            <a:extLst>
              <a:ext uri="{FF2B5EF4-FFF2-40B4-BE49-F238E27FC236}">
                <a16:creationId xmlns:a16="http://schemas.microsoft.com/office/drawing/2014/main" id="{7BD8BEDB-08C3-72A9-FD47-F41EFAB1A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617" y="2882439"/>
            <a:ext cx="4314825" cy="30402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126" name="Picture 6" descr="Picture background">
            <a:extLst>
              <a:ext uri="{FF2B5EF4-FFF2-40B4-BE49-F238E27FC236}">
                <a16:creationId xmlns:a16="http://schemas.microsoft.com/office/drawing/2014/main" id="{690FAF0D-8EB3-DCA6-EAAB-D40DF031D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296" y="4211835"/>
            <a:ext cx="4314825" cy="24270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11071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614AEF-107F-F070-104F-FEE6DFA2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D2F39CA-82E3-B400-97D7-6C29B84C4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3288" y="536288"/>
            <a:ext cx="5785424" cy="5785424"/>
          </a:xfrm>
        </p:spPr>
      </p:pic>
    </p:spTree>
    <p:extLst>
      <p:ext uri="{BB962C8B-B14F-4D97-AF65-F5344CB8AC3E}">
        <p14:creationId xmlns:p14="http://schemas.microsoft.com/office/powerpoint/2010/main" val="278193268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412</Words>
  <Application>Microsoft Office PowerPoint</Application>
  <PresentationFormat>Широкоэкранный</PresentationFormat>
  <Paragraphs>61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DeepSeek-CJK-patch</vt:lpstr>
      <vt:lpstr>Trebuchet MS</vt:lpstr>
      <vt:lpstr>Wingdings 3</vt:lpstr>
      <vt:lpstr>Аспект</vt:lpstr>
      <vt:lpstr>“Приложение для просмотра погоды”</vt:lpstr>
      <vt:lpstr>Цель проекта </vt:lpstr>
      <vt:lpstr>Функционал приложения </vt:lpstr>
      <vt:lpstr>Технологии и инструменты </vt:lpstr>
      <vt:lpstr>Архитектура проекта </vt:lpstr>
      <vt:lpstr>Особенности реализации </vt:lpstr>
      <vt:lpstr>Проблемы и решения </vt:lpstr>
      <vt:lpstr>Возможности для улучшения 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DmitryNeRabota</dc:creator>
  <cp:lastModifiedBy>DmitryNeRabota</cp:lastModifiedBy>
  <cp:revision>2</cp:revision>
  <dcterms:created xsi:type="dcterms:W3CDTF">2025-05-23T05:24:18Z</dcterms:created>
  <dcterms:modified xsi:type="dcterms:W3CDTF">2025-05-23T05:52:12Z</dcterms:modified>
</cp:coreProperties>
</file>