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03" r:id="rId11"/>
    <p:sldId id="31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5/21/2020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azC3A4OQTE&amp;t=216s" TargetMode="External"/><Relationship Id="rId2" Type="http://schemas.openxmlformats.org/officeDocument/2006/relationships/hyperlink" Target="https://www.youtube.com/watch?v=_lHSawdgX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sfca.edu/~galles/visualization/Dijkstra.html" TargetMode="External"/><Relationship Id="rId5" Type="http://schemas.openxmlformats.org/officeDocument/2006/relationships/hyperlink" Target="https://www.youtube.com/watch?v=pSqmAO-m7Lk" TargetMode="External"/><Relationship Id="rId4" Type="http://schemas.openxmlformats.org/officeDocument/2006/relationships/hyperlink" Target="https://www.youtube.com/watch?v=pVfj6mxhdM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4369400" y="1660873"/>
            <a:ext cx="4399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rgbClr val="FF0000"/>
                </a:solidFill>
              </a:rPr>
              <a:t>!!!Condition</a:t>
            </a:r>
            <a:r>
              <a:rPr lang="en-AU" sz="4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AU" sz="4000" dirty="0" smtClean="0">
                <a:solidFill>
                  <a:srgbClr val="FF0000"/>
                </a:solidFill>
              </a:rPr>
              <a:t>No negative weights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432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2362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581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17526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36576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9718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4" name="Straight Arrow Connector 43"/>
          <p:cNvCxnSpPr>
            <a:stCxn id="38" idx="2"/>
            <a:endCxn id="41" idx="7"/>
          </p:cNvCxnSpPr>
          <p:nvPr/>
        </p:nvCxnSpPr>
        <p:spPr>
          <a:xfrm rot="10800000" flipV="1">
            <a:off x="2012764" y="2190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1"/>
            <a:endCxn id="41" idx="5"/>
          </p:cNvCxnSpPr>
          <p:nvPr/>
        </p:nvCxnSpPr>
        <p:spPr>
          <a:xfrm rot="16200000" flipV="1">
            <a:off x="19746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7"/>
            <a:endCxn id="43" idx="3"/>
          </p:cNvCxnSpPr>
          <p:nvPr/>
        </p:nvCxnSpPr>
        <p:spPr>
          <a:xfrm rot="5400000" flipH="1" flipV="1">
            <a:off x="26223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1"/>
            <a:endCxn id="43" idx="5"/>
          </p:cNvCxnSpPr>
          <p:nvPr/>
        </p:nvCxnSpPr>
        <p:spPr>
          <a:xfrm rot="16200000" flipV="1">
            <a:off x="3270063" y="3022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0" idx="0"/>
          </p:cNvCxnSpPr>
          <p:nvPr/>
        </p:nvCxnSpPr>
        <p:spPr>
          <a:xfrm rot="5400000">
            <a:off x="34671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1"/>
            <a:endCxn id="38" idx="6"/>
          </p:cNvCxnSpPr>
          <p:nvPr/>
        </p:nvCxnSpPr>
        <p:spPr>
          <a:xfrm rot="16200000" flipV="1">
            <a:off x="3238501" y="2000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2"/>
            <a:endCxn id="39" idx="6"/>
          </p:cNvCxnSpPr>
          <p:nvPr/>
        </p:nvCxnSpPr>
        <p:spPr>
          <a:xfrm rot="10800000" flipV="1">
            <a:off x="26670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4"/>
            <a:endCxn id="43" idx="0"/>
          </p:cNvCxnSpPr>
          <p:nvPr/>
        </p:nvCxnSpPr>
        <p:spPr>
          <a:xfrm rot="16200000" flipH="1">
            <a:off x="27813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336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1336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2766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9718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2004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14300"/>
            <a:ext cx="7620000" cy="628650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42950"/>
            <a:ext cx="28520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 &lt;</a:t>
            </a:r>
            <a:r>
              <a:rPr lang="en-AU" sz="900" dirty="0" err="1" smtClean="0">
                <a:solidFill>
                  <a:schemeClr val="accent1"/>
                </a:solidFill>
              </a:rPr>
              <a:t>limits.h</a:t>
            </a:r>
            <a:r>
              <a:rPr lang="en-AU" sz="9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#include &lt;</a:t>
            </a:r>
            <a:r>
              <a:rPr lang="en-AU" sz="900" dirty="0" err="1" smtClean="0">
                <a:solidFill>
                  <a:schemeClr val="accent1"/>
                </a:solidFill>
              </a:rPr>
              <a:t>stdio.h</a:t>
            </a:r>
            <a:r>
              <a:rPr lang="en-AU" sz="9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#define V 6 </a:t>
            </a:r>
          </a:p>
          <a:p>
            <a:endParaRPr lang="en-AU" sz="900" dirty="0" smtClean="0"/>
          </a:p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minDistance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dist[],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sptSet</a:t>
            </a:r>
            <a:r>
              <a:rPr lang="en-AU" sz="900" dirty="0" smtClean="0"/>
              <a:t>[])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min = INT_MAX,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v &lt; V; v++)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</a:t>
            </a:r>
            <a:r>
              <a:rPr lang="en-AU" sz="900" dirty="0" err="1" smtClean="0"/>
              <a:t>sptSet</a:t>
            </a:r>
            <a:r>
              <a:rPr lang="en-AU" sz="900" dirty="0" smtClean="0"/>
              <a:t>[v] == false &amp;&amp; dist[v] &lt;= min) </a:t>
            </a:r>
          </a:p>
          <a:p>
            <a:r>
              <a:rPr lang="en-AU" sz="900" dirty="0" smtClean="0"/>
              <a:t>         min = dist[v],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 = v;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err="1" smtClean="0"/>
              <a:t>min_index</a:t>
            </a:r>
            <a:r>
              <a:rPr lang="en-AU" sz="900" dirty="0" smtClean="0"/>
              <a:t>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printSolution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dist[])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printf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rgbClr val="FF0000"/>
                </a:solidFill>
              </a:rPr>
              <a:t>"Vertex \t\t Distance from Source\n"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printf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rgbClr val="FF0000"/>
                </a:solidFill>
              </a:rPr>
              <a:t>"%d \t\t %d\n"</a:t>
            </a:r>
            <a:r>
              <a:rPr lang="en-AU" sz="900" dirty="0" smtClean="0"/>
              <a:t>, </a:t>
            </a:r>
            <a:r>
              <a:rPr lang="en-AU" sz="900" dirty="0" err="1" smtClean="0"/>
              <a:t>i</a:t>
            </a:r>
            <a:r>
              <a:rPr lang="en-AU" sz="900" dirty="0" smtClean="0"/>
              <a:t>, dist[</a:t>
            </a:r>
            <a:r>
              <a:rPr lang="en-AU" sz="900" dirty="0" err="1" smtClean="0"/>
              <a:t>i</a:t>
            </a:r>
            <a:r>
              <a:rPr lang="en-AU" sz="900" dirty="0" smtClean="0"/>
              <a:t>]);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dijkstra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graph[V][V],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src</a:t>
            </a:r>
            <a:r>
              <a:rPr lang="en-AU" sz="900" dirty="0" smtClean="0"/>
              <a:t>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dist[V];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sptSet</a:t>
            </a:r>
            <a:r>
              <a:rPr lang="en-AU" sz="900" dirty="0" smtClean="0"/>
              <a:t>[V];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dist[</a:t>
            </a:r>
            <a:r>
              <a:rPr lang="en-AU" sz="900" dirty="0" err="1" smtClean="0"/>
              <a:t>i</a:t>
            </a:r>
            <a:r>
              <a:rPr lang="en-AU" sz="900" dirty="0" smtClean="0"/>
              <a:t>] = INT_MAX, </a:t>
            </a:r>
            <a:r>
              <a:rPr lang="en-AU" sz="900" dirty="0" err="1" smtClean="0"/>
              <a:t>sptSet</a:t>
            </a:r>
            <a:r>
              <a:rPr lang="en-AU" sz="900" dirty="0" smtClean="0"/>
              <a:t>[</a:t>
            </a:r>
            <a:r>
              <a:rPr lang="en-AU" sz="900" dirty="0" err="1" smtClean="0"/>
              <a:t>i</a:t>
            </a:r>
            <a:r>
              <a:rPr lang="en-AU" sz="900" dirty="0" smtClean="0"/>
              <a:t>] = false; </a:t>
            </a:r>
          </a:p>
          <a:p>
            <a:r>
              <a:rPr lang="en-AU" sz="900" dirty="0" smtClean="0"/>
              <a:t>   dist[</a:t>
            </a:r>
            <a:r>
              <a:rPr lang="en-AU" sz="900" dirty="0" err="1" smtClean="0"/>
              <a:t>src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count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count &lt; V -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; count++) {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 = </a:t>
            </a:r>
            <a:r>
              <a:rPr lang="en-AU" sz="900" dirty="0" err="1" smtClean="0"/>
              <a:t>minDistance</a:t>
            </a:r>
            <a:r>
              <a:rPr lang="en-AU" sz="900" dirty="0" smtClean="0"/>
              <a:t>(dist, </a:t>
            </a:r>
            <a:r>
              <a:rPr lang="en-AU" sz="900" dirty="0" err="1" smtClean="0"/>
              <a:t>sptSet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sptSet</a:t>
            </a:r>
            <a:r>
              <a:rPr lang="en-AU" sz="900" dirty="0" smtClean="0"/>
              <a:t>[u] = true;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v &lt; V; v++) </a:t>
            </a:r>
          </a:p>
          <a:p>
            <a:r>
              <a:rPr lang="en-AU" sz="900" dirty="0" smtClean="0"/>
              <a:t>   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(!</a:t>
            </a:r>
            <a:r>
              <a:rPr lang="en-AU" sz="900" dirty="0" err="1" smtClean="0"/>
              <a:t>sptSet</a:t>
            </a:r>
            <a:r>
              <a:rPr lang="en-AU" sz="900" dirty="0" smtClean="0"/>
              <a:t>[v] &amp;&amp; graph[u][v] &amp;&amp; dist[u] != INT_MAX </a:t>
            </a:r>
          </a:p>
          <a:p>
            <a:r>
              <a:rPr lang="en-AU" sz="900" dirty="0" smtClean="0"/>
              <a:t>            &amp;&amp; dist[u] + graph[u][v] &lt; dist[v]) </a:t>
            </a:r>
          </a:p>
          <a:p>
            <a:r>
              <a:rPr lang="en-AU" sz="900" dirty="0" smtClean="0"/>
              <a:t>            dist[v] = dist[u] + graph[u][v]; }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printSolution</a:t>
            </a:r>
            <a:r>
              <a:rPr lang="en-AU" sz="900" dirty="0" smtClean="0"/>
              <a:t>(dist);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971550"/>
            <a:ext cx="19960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 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graph[V][V] = {{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0, 0, 0, 1, 2, 3</a:t>
            </a:r>
            <a:r>
              <a:rPr lang="en-AU" sz="900" dirty="0" smtClean="0"/>
              <a:t> 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0, 0, 4, 0, 3, 1 </a:t>
            </a:r>
            <a:r>
              <a:rPr lang="en-AU" sz="900" dirty="0" smtClean="0"/>
              <a:t>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0, 4, 0, 1, 0, 1</a:t>
            </a:r>
            <a:r>
              <a:rPr lang="en-AU" sz="900" dirty="0" smtClean="0"/>
              <a:t> }, 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1, 0, 1, 0, 0, 0 </a:t>
            </a:r>
            <a:r>
              <a:rPr lang="en-AU" sz="900" dirty="0" smtClean="0"/>
              <a:t>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2, 3, 0, 0, 0, 0 </a:t>
            </a:r>
            <a:r>
              <a:rPr lang="en-AU" sz="900" dirty="0" smtClean="0"/>
              <a:t>}, </a:t>
            </a:r>
          </a:p>
          <a:p>
            <a:r>
              <a:rPr lang="en-AU" sz="900" dirty="0" smtClean="0"/>
              <a:t>	 {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3, 1, 1, 0, 0, 0 </a:t>
            </a:r>
            <a:r>
              <a:rPr lang="en-AU" sz="900" dirty="0" smtClean="0"/>
              <a:t>} };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dijkstra</a:t>
            </a:r>
            <a:r>
              <a:rPr lang="en-AU" sz="900" dirty="0" smtClean="0"/>
              <a:t>(graph,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</a:t>
            </a:r>
            <a:endParaRPr lang="en-AU" sz="900" dirty="0"/>
          </a:p>
        </p:txBody>
      </p:sp>
      <p:sp>
        <p:nvSpPr>
          <p:cNvPr id="29" name="Oval 28"/>
          <p:cNvSpPr/>
          <p:nvPr/>
        </p:nvSpPr>
        <p:spPr>
          <a:xfrm>
            <a:off x="7315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69342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81534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324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82296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7543800" y="3562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9" idx="2"/>
            <a:endCxn id="32" idx="7"/>
          </p:cNvCxnSpPr>
          <p:nvPr/>
        </p:nvCxnSpPr>
        <p:spPr>
          <a:xfrm rot="10800000" flipV="1">
            <a:off x="6584764" y="2952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32" idx="5"/>
          </p:cNvCxnSpPr>
          <p:nvPr/>
        </p:nvCxnSpPr>
        <p:spPr>
          <a:xfrm rot="16200000" flipV="1">
            <a:off x="6546663" y="3784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34" idx="3"/>
          </p:cNvCxnSpPr>
          <p:nvPr/>
        </p:nvCxnSpPr>
        <p:spPr>
          <a:xfrm rot="5400000" flipH="1" flipV="1">
            <a:off x="7194363" y="3822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34" idx="5"/>
          </p:cNvCxnSpPr>
          <p:nvPr/>
        </p:nvCxnSpPr>
        <p:spPr>
          <a:xfrm rot="16200000" flipV="1">
            <a:off x="7842063" y="3784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rot="5400000">
            <a:off x="8039100" y="3752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29" idx="6"/>
          </p:cNvCxnSpPr>
          <p:nvPr/>
        </p:nvCxnSpPr>
        <p:spPr>
          <a:xfrm rot="16200000" flipV="1">
            <a:off x="7810501" y="2762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0" idx="6"/>
          </p:cNvCxnSpPr>
          <p:nvPr/>
        </p:nvCxnSpPr>
        <p:spPr>
          <a:xfrm rot="10800000" flipV="1">
            <a:off x="7239000" y="4248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4" idx="0"/>
          </p:cNvCxnSpPr>
          <p:nvPr/>
        </p:nvCxnSpPr>
        <p:spPr>
          <a:xfrm rot="16200000" flipH="1">
            <a:off x="7353300" y="3219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7056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91400" y="3257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486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153400" y="3714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5438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162800" y="3867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772400" y="3867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1" name="Oval 90"/>
          <p:cNvSpPr/>
          <p:nvPr/>
        </p:nvSpPr>
        <p:spPr>
          <a:xfrm>
            <a:off x="7315200" y="590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92" name="Oval 91"/>
          <p:cNvSpPr/>
          <p:nvPr/>
        </p:nvSpPr>
        <p:spPr>
          <a:xfrm>
            <a:off x="6934200" y="1962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93" name="Oval 92"/>
          <p:cNvSpPr/>
          <p:nvPr/>
        </p:nvSpPr>
        <p:spPr>
          <a:xfrm>
            <a:off x="8153400" y="1885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94" name="Oval 93"/>
          <p:cNvSpPr/>
          <p:nvPr/>
        </p:nvSpPr>
        <p:spPr>
          <a:xfrm>
            <a:off x="6324600" y="1276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95" name="Oval 94"/>
          <p:cNvSpPr/>
          <p:nvPr/>
        </p:nvSpPr>
        <p:spPr>
          <a:xfrm>
            <a:off x="8229600" y="971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96" name="Oval 95"/>
          <p:cNvSpPr/>
          <p:nvPr/>
        </p:nvSpPr>
        <p:spPr>
          <a:xfrm>
            <a:off x="7543800" y="1352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97" name="Straight Arrow Connector 96"/>
          <p:cNvCxnSpPr>
            <a:stCxn id="91" idx="2"/>
            <a:endCxn id="94" idx="7"/>
          </p:cNvCxnSpPr>
          <p:nvPr/>
        </p:nvCxnSpPr>
        <p:spPr>
          <a:xfrm rot="10800000" flipV="1">
            <a:off x="6584764" y="742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1"/>
            <a:endCxn id="94" idx="5"/>
          </p:cNvCxnSpPr>
          <p:nvPr/>
        </p:nvCxnSpPr>
        <p:spPr>
          <a:xfrm rot="16200000" flipV="1">
            <a:off x="6546663" y="1574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1"/>
            <a:endCxn id="91" idx="6"/>
          </p:cNvCxnSpPr>
          <p:nvPr/>
        </p:nvCxnSpPr>
        <p:spPr>
          <a:xfrm rot="16200000" flipV="1">
            <a:off x="7810501" y="552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4"/>
            <a:endCxn id="96" idx="0"/>
          </p:cNvCxnSpPr>
          <p:nvPr/>
        </p:nvCxnSpPr>
        <p:spPr>
          <a:xfrm rot="16200000" flipH="1">
            <a:off x="7353300" y="1009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05600" y="819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05600" y="1504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91400" y="1047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848600" y="895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 rot="16200000" flipV="1">
            <a:off x="7873626" y="1543051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03963" y="16257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200400" y="27241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1:4:5</a:t>
            </a:r>
          </a:p>
          <a:p>
            <a:r>
              <a:rPr lang="en-AU" dirty="0" smtClean="0"/>
              <a:t>2:2:3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5:3:0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https://www.youtube.com/watch?v=_lHSawdgXpI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https://www.youtube.com/watch?v=GazC3A4OQTE&amp;t=216s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https://www.youtube.com/watch?v=pVfj6mxhdMw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https://www.youtube.com/watch?v=pSqmAO-m7Lk</a:t>
            </a:r>
            <a:endParaRPr lang="en-US" dirty="0" smtClean="0"/>
          </a:p>
          <a:p>
            <a:r>
              <a:rPr lang="en-US" dirty="0" err="1" smtClean="0"/>
              <a:t>Visualiser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://www.cs.usfca.edu/~</a:t>
            </a:r>
            <a:r>
              <a:rPr lang="en-US" dirty="0" smtClean="0">
                <a:hlinkClick r:id="rId6"/>
              </a:rPr>
              <a:t>galles/visualization/Dijkstra.html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1276350"/>
            <a:ext cx="31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have a starting point </a:t>
            </a:r>
            <a:r>
              <a:rPr lang="en-AU" dirty="0" smtClean="0"/>
              <a:t>{0}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look at its adjacent vertices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19600" y="2419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429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334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6482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9" idx="2"/>
            <a:endCxn id="40" idx="7"/>
          </p:cNvCxnSpPr>
          <p:nvPr/>
        </p:nvCxnSpPr>
        <p:spPr>
          <a:xfrm rot="10800000" flipV="1">
            <a:off x="3689164" y="2571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39" idx="6"/>
          </p:cNvCxnSpPr>
          <p:nvPr/>
        </p:nvCxnSpPr>
        <p:spPr>
          <a:xfrm rot="16200000" flipV="1">
            <a:off x="4914901" y="2381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42" idx="0"/>
          </p:cNvCxnSpPr>
          <p:nvPr/>
        </p:nvCxnSpPr>
        <p:spPr>
          <a:xfrm rot="16200000" flipH="1">
            <a:off x="4457700" y="2838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0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95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2724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24955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2:inf</a:t>
            </a:r>
          </a:p>
          <a:p>
            <a:r>
              <a:rPr lang="en-AU" dirty="0" smtClean="0"/>
              <a:t>3:inf</a:t>
            </a:r>
          </a:p>
          <a:p>
            <a:r>
              <a:rPr lang="en-AU" dirty="0" smtClean="0"/>
              <a:t>4:inf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9" name="Oval 58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63" name="Straight Arrow Connector 62"/>
          <p:cNvCxnSpPr>
            <a:stCxn id="49" idx="2"/>
            <a:endCxn id="60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1"/>
            <a:endCxn id="60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7"/>
            <a:endCxn id="62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1"/>
            <a:endCxn id="62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9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1"/>
            <a:endCxn id="49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50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4"/>
            <a:endCxn id="62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667000" y="376433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graph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Weights are the distance from 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572000" cy="857250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12001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closest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 </a:t>
            </a:r>
          </a:p>
          <a:p>
            <a:r>
              <a:rPr lang="en-AU" dirty="0" smtClean="0"/>
              <a:t>{0, 3}</a:t>
            </a:r>
          </a:p>
        </p:txBody>
      </p:sp>
      <p:sp>
        <p:nvSpPr>
          <p:cNvPr id="49" name="Oval 48"/>
          <p:cNvSpPr/>
          <p:nvPr/>
        </p:nvSpPr>
        <p:spPr>
          <a:xfrm>
            <a:off x="4419600" y="2571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40386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3429000" y="3257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53340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4648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63" name="Straight Arrow Connector 62"/>
          <p:cNvCxnSpPr>
            <a:stCxn id="49" idx="2"/>
            <a:endCxn id="60" idx="7"/>
          </p:cNvCxnSpPr>
          <p:nvPr/>
        </p:nvCxnSpPr>
        <p:spPr>
          <a:xfrm rot="10800000" flipV="1">
            <a:off x="3689164" y="27241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1"/>
            <a:endCxn id="60" idx="5"/>
          </p:cNvCxnSpPr>
          <p:nvPr/>
        </p:nvCxnSpPr>
        <p:spPr>
          <a:xfrm rot="16200000" flipV="1">
            <a:off x="3651063" y="3555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1"/>
            <a:endCxn id="49" idx="6"/>
          </p:cNvCxnSpPr>
          <p:nvPr/>
        </p:nvCxnSpPr>
        <p:spPr>
          <a:xfrm rot="16200000" flipV="1">
            <a:off x="4914901" y="2533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4"/>
            <a:endCxn id="62" idx="0"/>
          </p:cNvCxnSpPr>
          <p:nvPr/>
        </p:nvCxnSpPr>
        <p:spPr>
          <a:xfrm rot="16200000" flipH="1">
            <a:off x="4457700" y="2990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100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4958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530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9" name="Rectangle 78"/>
          <p:cNvSpPr/>
          <p:nvPr/>
        </p:nvSpPr>
        <p:spPr>
          <a:xfrm>
            <a:off x="2819400" y="45323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update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weights to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include previous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weights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8595" y="18859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2:inf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4:inf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12247" y="133350"/>
            <a:ext cx="453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we need to use an unvisited pool 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 flipV="1">
            <a:off x="5638800" y="502682"/>
            <a:ext cx="1239324" cy="7736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2" idx="1"/>
            <a:endCxn id="52" idx="3"/>
          </p:cNvCxnSpPr>
          <p:nvPr/>
        </p:nvCxnSpPr>
        <p:spPr>
          <a:xfrm flipH="1" flipV="1">
            <a:off x="1101414" y="2634050"/>
            <a:ext cx="2708586" cy="990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1414" y="3432377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Because 	e(0-3) = 1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e(3-2) =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e(0-2 via 3) = (1+1) =2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11239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closest unvisited vertex </a:t>
            </a:r>
          </a:p>
          <a:p>
            <a:r>
              <a:rPr lang="en-AU" dirty="0" smtClean="0"/>
              <a:t>{0, 3, 4}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93807" y="4526875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update the weights to include previous weights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196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4038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5257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3429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5334000" y="2419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4648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0" idx="2"/>
            <a:endCxn id="43" idx="7"/>
          </p:cNvCxnSpPr>
          <p:nvPr/>
        </p:nvCxnSpPr>
        <p:spPr>
          <a:xfrm rot="10800000" flipV="1">
            <a:off x="3689164" y="21907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  <a:endCxn id="43" idx="5"/>
          </p:cNvCxnSpPr>
          <p:nvPr/>
        </p:nvCxnSpPr>
        <p:spPr>
          <a:xfrm rot="16200000" flipV="1">
            <a:off x="36510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0"/>
          </p:cNvCxnSpPr>
          <p:nvPr/>
        </p:nvCxnSpPr>
        <p:spPr>
          <a:xfrm rot="5400000">
            <a:off x="51435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  <a:endCxn id="40" idx="6"/>
          </p:cNvCxnSpPr>
          <p:nvPr/>
        </p:nvCxnSpPr>
        <p:spPr>
          <a:xfrm rot="16200000" flipV="1">
            <a:off x="4914901" y="20002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4"/>
            <a:endCxn id="45" idx="0"/>
          </p:cNvCxnSpPr>
          <p:nvPr/>
        </p:nvCxnSpPr>
        <p:spPr>
          <a:xfrm rot="16200000" flipH="1">
            <a:off x="44577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10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810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4958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953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257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028595" y="18859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2:inf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001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?</a:t>
            </a:r>
          </a:p>
        </p:txBody>
      </p:sp>
      <p:sp>
        <p:nvSpPr>
          <p:cNvPr id="40" name="Oval 39"/>
          <p:cNvSpPr/>
          <p:nvPr/>
        </p:nvSpPr>
        <p:spPr>
          <a:xfrm>
            <a:off x="41148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37338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9530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31242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5029200" y="2495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43434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0" idx="2"/>
            <a:endCxn id="43" idx="7"/>
          </p:cNvCxnSpPr>
          <p:nvPr/>
        </p:nvCxnSpPr>
        <p:spPr>
          <a:xfrm rot="10800000" flipV="1">
            <a:off x="3384364" y="22669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  <a:endCxn id="43" idx="5"/>
          </p:cNvCxnSpPr>
          <p:nvPr/>
        </p:nvCxnSpPr>
        <p:spPr>
          <a:xfrm rot="16200000" flipV="1">
            <a:off x="3346263" y="3098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0"/>
          </p:cNvCxnSpPr>
          <p:nvPr/>
        </p:nvCxnSpPr>
        <p:spPr>
          <a:xfrm rot="5400000">
            <a:off x="4838700" y="3067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  <a:endCxn id="40" idx="6"/>
          </p:cNvCxnSpPr>
          <p:nvPr/>
        </p:nvCxnSpPr>
        <p:spPr>
          <a:xfrm rot="16200000" flipV="1">
            <a:off x="4610101" y="20764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4"/>
            <a:endCxn id="45" idx="0"/>
          </p:cNvCxnSpPr>
          <p:nvPr/>
        </p:nvCxnSpPr>
        <p:spPr>
          <a:xfrm rot="16200000" flipH="1">
            <a:off x="4152900" y="2533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052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5052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191000" y="2571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6482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953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3600" y="18859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2:inf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1239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closest unvisited vertex </a:t>
            </a:r>
          </a:p>
          <a:p>
            <a:r>
              <a:rPr lang="en-AU" dirty="0" smtClean="0"/>
              <a:t>{0, 3, 4, 2}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14600" y="432435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update the weights to include previous weights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9624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3581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48006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9" name="Oval 58"/>
          <p:cNvSpPr/>
          <p:nvPr/>
        </p:nvSpPr>
        <p:spPr>
          <a:xfrm>
            <a:off x="29718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4876800" y="2419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4191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48" idx="2"/>
            <a:endCxn id="59" idx="7"/>
          </p:cNvCxnSpPr>
          <p:nvPr/>
        </p:nvCxnSpPr>
        <p:spPr>
          <a:xfrm rot="10800000" flipV="1">
            <a:off x="3231964" y="21907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1"/>
            <a:endCxn id="59" idx="5"/>
          </p:cNvCxnSpPr>
          <p:nvPr/>
        </p:nvCxnSpPr>
        <p:spPr>
          <a:xfrm rot="16200000" flipV="1">
            <a:off x="3193863" y="3022413"/>
            <a:ext cx="470274" cy="39407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7"/>
            <a:endCxn id="61" idx="3"/>
          </p:cNvCxnSpPr>
          <p:nvPr/>
        </p:nvCxnSpPr>
        <p:spPr>
          <a:xfrm rot="5400000" flipH="1" flipV="1">
            <a:off x="38415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0" idx="0"/>
          </p:cNvCxnSpPr>
          <p:nvPr/>
        </p:nvCxnSpPr>
        <p:spPr>
          <a:xfrm rot="5400000">
            <a:off x="46863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  <a:endCxn id="48" idx="6"/>
          </p:cNvCxnSpPr>
          <p:nvPr/>
        </p:nvCxnSpPr>
        <p:spPr>
          <a:xfrm rot="16200000" flipV="1">
            <a:off x="4457701" y="20002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4"/>
            <a:endCxn id="61" idx="0"/>
          </p:cNvCxnSpPr>
          <p:nvPr/>
        </p:nvCxnSpPr>
        <p:spPr>
          <a:xfrm rot="16200000" flipH="1">
            <a:off x="40005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52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52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958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8006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 flipV="1">
            <a:off x="38862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10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6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715000" y="19621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2:2:3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12001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?</a:t>
            </a:r>
            <a:endParaRPr lang="en-AU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2743200" y="440055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update the weights to include previous weights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1910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38100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5029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32004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Oval 65"/>
          <p:cNvSpPr/>
          <p:nvPr/>
        </p:nvSpPr>
        <p:spPr>
          <a:xfrm>
            <a:off x="5105400" y="2495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4419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69" name="Straight Arrow Connector 68"/>
          <p:cNvCxnSpPr>
            <a:stCxn id="45" idx="2"/>
            <a:endCxn id="65" idx="7"/>
          </p:cNvCxnSpPr>
          <p:nvPr/>
        </p:nvCxnSpPr>
        <p:spPr>
          <a:xfrm rot="10800000" flipV="1">
            <a:off x="3460564" y="22669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1"/>
            <a:endCxn id="65" idx="5"/>
          </p:cNvCxnSpPr>
          <p:nvPr/>
        </p:nvCxnSpPr>
        <p:spPr>
          <a:xfrm rot="16200000" flipV="1">
            <a:off x="3422463" y="3098613"/>
            <a:ext cx="470274" cy="39407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7"/>
            <a:endCxn id="67" idx="3"/>
          </p:cNvCxnSpPr>
          <p:nvPr/>
        </p:nvCxnSpPr>
        <p:spPr>
          <a:xfrm rot="5400000" flipH="1" flipV="1">
            <a:off x="4070163" y="3136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7" idx="0"/>
          </p:cNvCxnSpPr>
          <p:nvPr/>
        </p:nvCxnSpPr>
        <p:spPr>
          <a:xfrm rot="5400000">
            <a:off x="4914900" y="3067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1"/>
            <a:endCxn id="45" idx="6"/>
          </p:cNvCxnSpPr>
          <p:nvPr/>
        </p:nvCxnSpPr>
        <p:spPr>
          <a:xfrm rot="16200000" flipV="1">
            <a:off x="4686301" y="20764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5" idx="4"/>
            <a:endCxn id="67" idx="0"/>
          </p:cNvCxnSpPr>
          <p:nvPr/>
        </p:nvCxnSpPr>
        <p:spPr>
          <a:xfrm rot="16200000" flipH="1">
            <a:off x="4229100" y="2533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814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581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267200" y="2571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44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292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038600" y="318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 rot="10800000" flipV="1">
            <a:off x="4114800" y="3562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19600" y="3562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6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019800" y="18097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2:2:3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5:inf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11239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closest unvisited vertex </a:t>
            </a:r>
          </a:p>
          <a:p>
            <a:r>
              <a:rPr lang="en-AU" dirty="0" smtClean="0"/>
              <a:t>{0, 3, 4, 2, 5}</a:t>
            </a:r>
          </a:p>
        </p:txBody>
      </p:sp>
      <p:sp>
        <p:nvSpPr>
          <p:cNvPr id="48" name="Oval 47"/>
          <p:cNvSpPr/>
          <p:nvPr/>
        </p:nvSpPr>
        <p:spPr>
          <a:xfrm>
            <a:off x="40386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36576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4876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9" name="Oval 58"/>
          <p:cNvSpPr/>
          <p:nvPr/>
        </p:nvSpPr>
        <p:spPr>
          <a:xfrm>
            <a:off x="3048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4953000" y="2419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42672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62" name="Straight Arrow Connector 61"/>
          <p:cNvCxnSpPr>
            <a:stCxn id="48" idx="2"/>
            <a:endCxn id="59" idx="7"/>
          </p:cNvCxnSpPr>
          <p:nvPr/>
        </p:nvCxnSpPr>
        <p:spPr>
          <a:xfrm rot="10800000" flipV="1">
            <a:off x="3308164" y="21907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1"/>
            <a:endCxn id="59" idx="5"/>
          </p:cNvCxnSpPr>
          <p:nvPr/>
        </p:nvCxnSpPr>
        <p:spPr>
          <a:xfrm rot="16200000" flipV="1">
            <a:off x="3270063" y="3022413"/>
            <a:ext cx="470274" cy="39407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0" idx="0"/>
          </p:cNvCxnSpPr>
          <p:nvPr/>
        </p:nvCxnSpPr>
        <p:spPr>
          <a:xfrm rot="5400000">
            <a:off x="47625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  <a:endCxn id="48" idx="6"/>
          </p:cNvCxnSpPr>
          <p:nvPr/>
        </p:nvCxnSpPr>
        <p:spPr>
          <a:xfrm rot="16200000" flipV="1">
            <a:off x="4533901" y="20002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4"/>
            <a:endCxn id="61" idx="0"/>
          </p:cNvCxnSpPr>
          <p:nvPr/>
        </p:nvCxnSpPr>
        <p:spPr>
          <a:xfrm rot="16200000" flipH="1">
            <a:off x="4076700" y="2457450"/>
            <a:ext cx="457200" cy="228600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29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429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1148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72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876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</a:t>
            </a:r>
            <a:endParaRPr lang="en-AU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 flipV="1">
            <a:off x="39624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672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6</a:t>
            </a:r>
            <a:endParaRPr lang="en-AU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3886200" y="30289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4597026" y="2990851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54637" y="3073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27363" y="30735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15000" y="19621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1:inf</a:t>
            </a:r>
          </a:p>
          <a:p>
            <a:r>
              <a:rPr lang="en-AU" dirty="0" smtClean="0"/>
              <a:t>2:2:3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5:3:0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81800" y="4095750"/>
            <a:ext cx="228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Depends on your implementation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Still returns the shortest path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69" idx="0"/>
          </p:cNvCxnSpPr>
          <p:nvPr/>
        </p:nvCxnSpPr>
        <p:spPr>
          <a:xfrm rot="16200000" flipV="1">
            <a:off x="6971934" y="3143616"/>
            <a:ext cx="304800" cy="15994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4478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066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286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57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362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1676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7173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6792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3269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19746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1717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19431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3716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4859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80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885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6764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95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001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closest vertex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the </a:t>
            </a:r>
            <a:r>
              <a:rPr lang="en-AU" dirty="0" smtClean="0"/>
              <a:t>{0, 3, 4, 2, 5, 1}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95400" y="409575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are done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038600" y="2114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99" name="Oval 98"/>
          <p:cNvSpPr/>
          <p:nvPr/>
        </p:nvSpPr>
        <p:spPr>
          <a:xfrm>
            <a:off x="36576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0" name="Oval 99"/>
          <p:cNvSpPr/>
          <p:nvPr/>
        </p:nvSpPr>
        <p:spPr>
          <a:xfrm>
            <a:off x="48768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1" name="Oval 100"/>
          <p:cNvSpPr/>
          <p:nvPr/>
        </p:nvSpPr>
        <p:spPr>
          <a:xfrm>
            <a:off x="3048000" y="2800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02" name="Oval 101"/>
          <p:cNvSpPr/>
          <p:nvPr/>
        </p:nvSpPr>
        <p:spPr>
          <a:xfrm>
            <a:off x="4953000" y="2495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03" name="Oval 102"/>
          <p:cNvSpPr/>
          <p:nvPr/>
        </p:nvSpPr>
        <p:spPr>
          <a:xfrm>
            <a:off x="4267200" y="2876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04" name="Straight Arrow Connector 103"/>
          <p:cNvCxnSpPr>
            <a:stCxn id="98" idx="2"/>
            <a:endCxn id="101" idx="7"/>
          </p:cNvCxnSpPr>
          <p:nvPr/>
        </p:nvCxnSpPr>
        <p:spPr>
          <a:xfrm rot="10800000" flipV="1">
            <a:off x="3308164" y="2266949"/>
            <a:ext cx="730437" cy="5780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1"/>
            <a:endCxn id="101" idx="5"/>
          </p:cNvCxnSpPr>
          <p:nvPr/>
        </p:nvCxnSpPr>
        <p:spPr>
          <a:xfrm rot="16200000" flipV="1">
            <a:off x="3270063" y="3098613"/>
            <a:ext cx="470274" cy="39407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1"/>
            <a:endCxn id="98" idx="6"/>
          </p:cNvCxnSpPr>
          <p:nvPr/>
        </p:nvCxnSpPr>
        <p:spPr>
          <a:xfrm rot="16200000" flipV="1">
            <a:off x="4533901" y="2076450"/>
            <a:ext cx="273237" cy="65423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4"/>
            <a:endCxn id="103" idx="0"/>
          </p:cNvCxnSpPr>
          <p:nvPr/>
        </p:nvCxnSpPr>
        <p:spPr>
          <a:xfrm rot="16200000" flipH="1">
            <a:off x="4076700" y="2533650"/>
            <a:ext cx="457200" cy="228600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429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29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14800" y="2571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20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rot="16200000" flipV="1">
            <a:off x="4597026" y="3067051"/>
            <a:ext cx="317874" cy="39407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527363" y="31497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1962150"/>
            <a:ext cx="3115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Vertex:Distance:PreviousVertex</a:t>
            </a:r>
            <a:endParaRPr lang="en-AU" dirty="0" smtClean="0"/>
          </a:p>
          <a:p>
            <a:r>
              <a:rPr lang="en-AU" dirty="0" smtClean="0"/>
              <a:t>0:0</a:t>
            </a:r>
          </a:p>
          <a:p>
            <a:r>
              <a:rPr lang="en-AU" dirty="0" smtClean="0"/>
              <a:t>1:4:5</a:t>
            </a:r>
          </a:p>
          <a:p>
            <a:r>
              <a:rPr lang="en-AU" dirty="0" smtClean="0"/>
              <a:t>2:2:3</a:t>
            </a:r>
          </a:p>
          <a:p>
            <a:r>
              <a:rPr lang="en-AU" dirty="0" smtClean="0"/>
              <a:t>3:1:0</a:t>
            </a:r>
          </a:p>
          <a:p>
            <a:r>
              <a:rPr lang="en-AU" dirty="0" smtClean="0"/>
              <a:t>4:2:0</a:t>
            </a:r>
          </a:p>
          <a:p>
            <a:r>
              <a:rPr lang="en-AU" dirty="0" smtClean="0"/>
              <a:t>5:3:0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38800" y="4095750"/>
            <a:ext cx="343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Think of this as a priority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Priority queues are based of heaps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min heap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rot="16200000" flipV="1">
            <a:off x="6345450" y="3084300"/>
            <a:ext cx="990600" cy="10322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909</Words>
  <Application>Microsoft Office PowerPoint</Application>
  <PresentationFormat>On-screen Show (16:9)</PresentationFormat>
  <Paragraphs>391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60</cp:revision>
  <dcterms:created xsi:type="dcterms:W3CDTF">2020-04-18T05:32:16Z</dcterms:created>
  <dcterms:modified xsi:type="dcterms:W3CDTF">2020-05-21T04:57:33Z</dcterms:modified>
</cp:coreProperties>
</file>