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1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20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opological-sorting-indegree-based-solution/" TargetMode="External"/><Relationship Id="rId2" Type="http://schemas.openxmlformats.org/officeDocument/2006/relationships/hyperlink" Target="https://www.youtube.com/watch?v=eL-KzMXSXX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Kahn’s Algorithm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1676400" y="1123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12954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25146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685800" y="1809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2590800" y="1504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19050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945964" y="12763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907863" y="21080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1555563" y="21461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2203263" y="21080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2171701" y="10858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1600200" y="25717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1714500" y="15430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0400" y="1200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1" name="Oval 20"/>
          <p:cNvSpPr/>
          <p:nvPr/>
        </p:nvSpPr>
        <p:spPr>
          <a:xfrm>
            <a:off x="66294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22" name="Oval 21"/>
          <p:cNvSpPr/>
          <p:nvPr/>
        </p:nvSpPr>
        <p:spPr>
          <a:xfrm>
            <a:off x="78486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0198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79248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2390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0" idx="2"/>
            <a:endCxn id="23" idx="7"/>
          </p:cNvCxnSpPr>
          <p:nvPr/>
        </p:nvCxnSpPr>
        <p:spPr>
          <a:xfrm rot="10800000" flipV="1">
            <a:off x="6279964" y="1352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  <a:endCxn id="23" idx="5"/>
          </p:cNvCxnSpPr>
          <p:nvPr/>
        </p:nvCxnSpPr>
        <p:spPr>
          <a:xfrm rot="16200000" flipV="1">
            <a:off x="6241863" y="2184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5" idx="3"/>
          </p:cNvCxnSpPr>
          <p:nvPr/>
        </p:nvCxnSpPr>
        <p:spPr>
          <a:xfrm rot="5400000" flipH="1" flipV="1">
            <a:off x="6889563" y="2222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1"/>
            <a:endCxn id="25" idx="5"/>
          </p:cNvCxnSpPr>
          <p:nvPr/>
        </p:nvCxnSpPr>
        <p:spPr>
          <a:xfrm rot="16200000" flipV="1">
            <a:off x="7537263" y="2184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0" idx="6"/>
          </p:cNvCxnSpPr>
          <p:nvPr/>
        </p:nvCxnSpPr>
        <p:spPr>
          <a:xfrm rot="16200000" flipV="1">
            <a:off x="7505701" y="1162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2"/>
            <a:endCxn id="21" idx="6"/>
          </p:cNvCxnSpPr>
          <p:nvPr/>
        </p:nvCxnSpPr>
        <p:spPr>
          <a:xfrm rot="10800000" flipV="1">
            <a:off x="6934200" y="2647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4"/>
            <a:endCxn id="25" idx="0"/>
          </p:cNvCxnSpPr>
          <p:nvPr/>
        </p:nvCxnSpPr>
        <p:spPr>
          <a:xfrm rot="16200000" flipH="1">
            <a:off x="7048500" y="1619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0"/>
            <a:endCxn id="24" idx="3"/>
          </p:cNvCxnSpPr>
          <p:nvPr/>
        </p:nvCxnSpPr>
        <p:spPr>
          <a:xfrm rot="16200000" flipV="1">
            <a:off x="7658101" y="2152650"/>
            <a:ext cx="654237" cy="31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0"/>
            <a:endCxn id="41" idx="3"/>
          </p:cNvCxnSpPr>
          <p:nvPr/>
        </p:nvCxnSpPr>
        <p:spPr>
          <a:xfrm rot="16200000" flipV="1">
            <a:off x="2324101" y="2076450"/>
            <a:ext cx="654237" cy="31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75945" y="358493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1921082" y="418428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304800" y="411833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1326963" y="36152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943504" y="325717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2949414" y="427367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55" name="Straight Arrow Connector 54"/>
          <p:cNvCxnSpPr>
            <a:stCxn id="34" idx="6"/>
            <a:endCxn id="47" idx="2"/>
          </p:cNvCxnSpPr>
          <p:nvPr/>
        </p:nvCxnSpPr>
        <p:spPr>
          <a:xfrm>
            <a:off x="580745" y="3737335"/>
            <a:ext cx="746218" cy="302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1"/>
            <a:endCxn id="47" idx="6"/>
          </p:cNvCxnSpPr>
          <p:nvPr/>
        </p:nvCxnSpPr>
        <p:spPr>
          <a:xfrm flipH="1" flipV="1">
            <a:off x="1631763" y="3767612"/>
            <a:ext cx="333956" cy="46131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6"/>
            <a:endCxn id="53" idx="2"/>
          </p:cNvCxnSpPr>
          <p:nvPr/>
        </p:nvCxnSpPr>
        <p:spPr>
          <a:xfrm>
            <a:off x="2225882" y="4336688"/>
            <a:ext cx="723532" cy="89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4"/>
            <a:endCxn id="53" idx="4"/>
          </p:cNvCxnSpPr>
          <p:nvPr/>
        </p:nvCxnSpPr>
        <p:spPr>
          <a:xfrm>
            <a:off x="457200" y="4423135"/>
            <a:ext cx="2644614" cy="1553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1"/>
            <a:endCxn id="34" idx="0"/>
          </p:cNvCxnSpPr>
          <p:nvPr/>
        </p:nvCxnSpPr>
        <p:spPr>
          <a:xfrm flipH="1">
            <a:off x="428345" y="3301811"/>
            <a:ext cx="559796" cy="2831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6"/>
            <a:endCxn id="35" idx="2"/>
          </p:cNvCxnSpPr>
          <p:nvPr/>
        </p:nvCxnSpPr>
        <p:spPr>
          <a:xfrm>
            <a:off x="609600" y="4270735"/>
            <a:ext cx="1311482" cy="659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4"/>
            <a:endCxn id="53" idx="0"/>
          </p:cNvCxnSpPr>
          <p:nvPr/>
        </p:nvCxnSpPr>
        <p:spPr>
          <a:xfrm>
            <a:off x="428345" y="3889735"/>
            <a:ext cx="2673469" cy="3839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0"/>
            <a:endCxn id="52" idx="3"/>
          </p:cNvCxnSpPr>
          <p:nvPr/>
        </p:nvCxnSpPr>
        <p:spPr>
          <a:xfrm flipV="1">
            <a:off x="457200" y="3517337"/>
            <a:ext cx="530941" cy="6009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154645" y="2843476"/>
            <a:ext cx="10518" cy="5416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02436" y="2922135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Same graph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714437" y="390259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88" name="Oval 87"/>
          <p:cNvSpPr/>
          <p:nvPr/>
        </p:nvSpPr>
        <p:spPr>
          <a:xfrm>
            <a:off x="7696200" y="468993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89" name="Oval 88"/>
          <p:cNvSpPr/>
          <p:nvPr/>
        </p:nvSpPr>
        <p:spPr>
          <a:xfrm>
            <a:off x="5743292" y="443599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90" name="Oval 89"/>
          <p:cNvSpPr/>
          <p:nvPr/>
        </p:nvSpPr>
        <p:spPr>
          <a:xfrm>
            <a:off x="7217582" y="399197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91" name="Oval 90"/>
          <p:cNvSpPr/>
          <p:nvPr/>
        </p:nvSpPr>
        <p:spPr>
          <a:xfrm>
            <a:off x="6743947" y="36244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92" name="Oval 91"/>
          <p:cNvSpPr/>
          <p:nvPr/>
        </p:nvSpPr>
        <p:spPr>
          <a:xfrm>
            <a:off x="8363093" y="480467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cxnSp>
        <p:nvCxnSpPr>
          <p:cNvPr id="93" name="Straight Arrow Connector 92"/>
          <p:cNvCxnSpPr>
            <a:stCxn id="87" idx="6"/>
            <a:endCxn id="90" idx="2"/>
          </p:cNvCxnSpPr>
          <p:nvPr/>
        </p:nvCxnSpPr>
        <p:spPr>
          <a:xfrm>
            <a:off x="6019237" y="4054992"/>
            <a:ext cx="1198345" cy="89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8" idx="1"/>
            <a:endCxn id="90" idx="6"/>
          </p:cNvCxnSpPr>
          <p:nvPr/>
        </p:nvCxnSpPr>
        <p:spPr>
          <a:xfrm flipH="1" flipV="1">
            <a:off x="7522382" y="4144374"/>
            <a:ext cx="218455" cy="59019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6"/>
            <a:endCxn id="92" idx="2"/>
          </p:cNvCxnSpPr>
          <p:nvPr/>
        </p:nvCxnSpPr>
        <p:spPr>
          <a:xfrm>
            <a:off x="8001000" y="4842333"/>
            <a:ext cx="362093" cy="1147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9" idx="4"/>
            <a:endCxn id="92" idx="4"/>
          </p:cNvCxnSpPr>
          <p:nvPr/>
        </p:nvCxnSpPr>
        <p:spPr>
          <a:xfrm>
            <a:off x="5895692" y="4740792"/>
            <a:ext cx="2619801" cy="3686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1"/>
            <a:endCxn id="87" idx="0"/>
          </p:cNvCxnSpPr>
          <p:nvPr/>
        </p:nvCxnSpPr>
        <p:spPr>
          <a:xfrm flipH="1">
            <a:off x="5866837" y="3669130"/>
            <a:ext cx="921747" cy="233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6"/>
            <a:endCxn id="88" idx="2"/>
          </p:cNvCxnSpPr>
          <p:nvPr/>
        </p:nvCxnSpPr>
        <p:spPr>
          <a:xfrm>
            <a:off x="6048092" y="4588392"/>
            <a:ext cx="1648108" cy="2539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4"/>
            <a:endCxn id="92" idx="0"/>
          </p:cNvCxnSpPr>
          <p:nvPr/>
        </p:nvCxnSpPr>
        <p:spPr>
          <a:xfrm>
            <a:off x="5866837" y="4207392"/>
            <a:ext cx="2648656" cy="597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9" idx="0"/>
            <a:endCxn id="91" idx="3"/>
          </p:cNvCxnSpPr>
          <p:nvPr/>
        </p:nvCxnSpPr>
        <p:spPr>
          <a:xfrm flipV="1">
            <a:off x="5895692" y="3884656"/>
            <a:ext cx="892892" cy="551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962609" y="3012535"/>
            <a:ext cx="10518" cy="5416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10400" y="3091194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Same graph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1600" y="57150"/>
            <a:ext cx="3962400" cy="6286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Kahn’s Algorithm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648482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>
                <a:solidFill>
                  <a:schemeClr val="accent1"/>
                </a:solidFill>
              </a:rPr>
              <a:t>#include &lt;</a:t>
            </a:r>
            <a:r>
              <a:rPr lang="en-AU" sz="1050" dirty="0" err="1" smtClean="0">
                <a:solidFill>
                  <a:schemeClr val="accent1"/>
                </a:solidFill>
              </a:rPr>
              <a:t>iostream</a:t>
            </a:r>
            <a:r>
              <a:rPr lang="en-AU" sz="1050" dirty="0" smtClean="0">
                <a:solidFill>
                  <a:schemeClr val="accent1"/>
                </a:solidFill>
              </a:rPr>
              <a:t>&gt; </a:t>
            </a:r>
          </a:p>
          <a:p>
            <a:r>
              <a:rPr lang="en-AU" sz="1050" dirty="0" smtClean="0">
                <a:solidFill>
                  <a:schemeClr val="accent1"/>
                </a:solidFill>
              </a:rPr>
              <a:t>#include &lt;list&gt; </a:t>
            </a:r>
          </a:p>
          <a:p>
            <a:r>
              <a:rPr lang="en-AU" sz="1050" dirty="0" smtClean="0">
                <a:solidFill>
                  <a:schemeClr val="accent1"/>
                </a:solidFill>
              </a:rPr>
              <a:t>#include &lt;stack&gt; </a:t>
            </a:r>
          </a:p>
          <a:p>
            <a:r>
              <a:rPr lang="en-AU" sz="1050" dirty="0" smtClean="0">
                <a:solidFill>
                  <a:srgbClr val="7030A0"/>
                </a:solidFill>
              </a:rPr>
              <a:t>using namespace </a:t>
            </a:r>
            <a:r>
              <a:rPr lang="en-AU" sz="105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1050" dirty="0" smtClean="0"/>
              <a:t>; </a:t>
            </a:r>
          </a:p>
          <a:p>
            <a:endParaRPr lang="en-AU" sz="1050" dirty="0" smtClean="0"/>
          </a:p>
          <a:p>
            <a:r>
              <a:rPr lang="en-AU" sz="1050" dirty="0" smtClean="0">
                <a:solidFill>
                  <a:srgbClr val="7030A0"/>
                </a:solidFill>
              </a:rPr>
              <a:t>class</a:t>
            </a:r>
            <a:r>
              <a:rPr lang="en-AU" sz="1050" dirty="0" smtClean="0"/>
              <a:t> </a:t>
            </a:r>
            <a:r>
              <a:rPr lang="en-AU" sz="105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1050" dirty="0" smtClean="0"/>
              <a:t> { </a:t>
            </a:r>
          </a:p>
          <a:p>
            <a:r>
              <a:rPr lang="en-AU" sz="1050" dirty="0" smtClean="0"/>
              <a:t>   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 V;</a:t>
            </a:r>
          </a:p>
          <a:p>
            <a:r>
              <a:rPr lang="en-AU" sz="1050" dirty="0" smtClean="0"/>
              <a:t>   list&lt;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&gt; *</a:t>
            </a:r>
            <a:r>
              <a:rPr lang="en-AU" sz="1050" dirty="0" err="1" smtClean="0"/>
              <a:t>adj</a:t>
            </a:r>
            <a:r>
              <a:rPr lang="en-AU" sz="1050" dirty="0" smtClean="0"/>
              <a:t>; </a:t>
            </a:r>
          </a:p>
          <a:p>
            <a:endParaRPr lang="en-AU" sz="1050" dirty="0" smtClean="0"/>
          </a:p>
          <a:p>
            <a:r>
              <a:rPr lang="en-AU" sz="1050" dirty="0" smtClean="0"/>
              <a:t>   </a:t>
            </a:r>
            <a:r>
              <a:rPr lang="en-AU" sz="1050" dirty="0" smtClean="0">
                <a:solidFill>
                  <a:schemeClr val="accent1"/>
                </a:solidFill>
              </a:rPr>
              <a:t>void</a:t>
            </a:r>
            <a:r>
              <a:rPr lang="en-AU" sz="1050" dirty="0" smtClean="0"/>
              <a:t> </a:t>
            </a:r>
            <a:r>
              <a:rPr lang="en-AU" sz="1050" dirty="0" err="1" smtClean="0">
                <a:solidFill>
                  <a:schemeClr val="accent3">
                    <a:lumMod val="75000"/>
                  </a:schemeClr>
                </a:solidFill>
              </a:rPr>
              <a:t>topologicalSortUtil</a:t>
            </a:r>
            <a:r>
              <a:rPr lang="en-AU" sz="1050" dirty="0" smtClean="0"/>
              <a:t>(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 v, </a:t>
            </a:r>
            <a:r>
              <a:rPr lang="en-AU" sz="1050" dirty="0" err="1" smtClean="0">
                <a:solidFill>
                  <a:schemeClr val="accent1"/>
                </a:solidFill>
              </a:rPr>
              <a:t>bool</a:t>
            </a:r>
            <a:r>
              <a:rPr lang="en-AU" sz="1050" dirty="0" smtClean="0"/>
              <a:t> visited[],</a:t>
            </a:r>
          </a:p>
          <a:p>
            <a:r>
              <a:rPr lang="en-AU" sz="1050" dirty="0" smtClean="0"/>
              <a:t>      stack&lt;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&gt; &amp;Stack); </a:t>
            </a:r>
          </a:p>
          <a:p>
            <a:endParaRPr lang="en-AU" sz="1050" dirty="0" smtClean="0">
              <a:solidFill>
                <a:srgbClr val="7030A0"/>
              </a:solidFill>
            </a:endParaRPr>
          </a:p>
          <a:p>
            <a:r>
              <a:rPr lang="en-AU" sz="1050" dirty="0" smtClean="0">
                <a:solidFill>
                  <a:srgbClr val="7030A0"/>
                </a:solidFill>
              </a:rPr>
              <a:t>public</a:t>
            </a:r>
            <a:r>
              <a:rPr lang="en-AU" sz="1050" dirty="0" smtClean="0"/>
              <a:t>: </a:t>
            </a:r>
          </a:p>
          <a:p>
            <a:r>
              <a:rPr lang="en-AU" sz="1050" dirty="0" smtClean="0"/>
              <a:t>   Graph(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>
                <a:solidFill>
                  <a:schemeClr val="accent1"/>
                </a:solidFill>
              </a:rPr>
              <a:t> </a:t>
            </a:r>
            <a:r>
              <a:rPr lang="en-AU" sz="1050" dirty="0" smtClean="0"/>
              <a:t>V);</a:t>
            </a:r>
          </a:p>
          <a:p>
            <a:r>
              <a:rPr lang="en-AU" sz="1050" dirty="0" smtClean="0"/>
              <a:t>   </a:t>
            </a:r>
            <a:r>
              <a:rPr lang="en-AU" sz="1050" dirty="0" smtClean="0">
                <a:solidFill>
                  <a:schemeClr val="accent1"/>
                </a:solidFill>
              </a:rPr>
              <a:t>void</a:t>
            </a:r>
            <a:r>
              <a:rPr lang="en-AU" sz="1050" dirty="0" smtClean="0"/>
              <a:t> </a:t>
            </a:r>
            <a:r>
              <a:rPr lang="en-AU" sz="1050" dirty="0" err="1" smtClean="0"/>
              <a:t>addEdge</a:t>
            </a:r>
            <a:r>
              <a:rPr lang="en-AU" sz="1050" dirty="0" smtClean="0"/>
              <a:t>(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>
                <a:solidFill>
                  <a:schemeClr val="accent1"/>
                </a:solidFill>
              </a:rPr>
              <a:t> </a:t>
            </a:r>
            <a:r>
              <a:rPr lang="en-AU" sz="1050" dirty="0" smtClean="0"/>
              <a:t>v, 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>
                <a:solidFill>
                  <a:schemeClr val="accent1"/>
                </a:solidFill>
              </a:rPr>
              <a:t> </a:t>
            </a:r>
            <a:r>
              <a:rPr lang="en-AU" sz="1050" dirty="0" smtClean="0"/>
              <a:t>w); </a:t>
            </a:r>
          </a:p>
          <a:p>
            <a:r>
              <a:rPr lang="en-AU" sz="1050" dirty="0" smtClean="0"/>
              <a:t>   </a:t>
            </a:r>
            <a:r>
              <a:rPr lang="en-AU" sz="1050" dirty="0" smtClean="0">
                <a:solidFill>
                  <a:schemeClr val="accent1"/>
                </a:solidFill>
              </a:rPr>
              <a:t>void</a:t>
            </a:r>
            <a:r>
              <a:rPr lang="en-AU" sz="1050" dirty="0" smtClean="0"/>
              <a:t> </a:t>
            </a:r>
            <a:r>
              <a:rPr lang="en-AU" sz="1050" dirty="0" err="1" smtClean="0"/>
              <a:t>topologicalSort</a:t>
            </a:r>
            <a:r>
              <a:rPr lang="en-AU" sz="1050" dirty="0" smtClean="0"/>
              <a:t>(); }; </a:t>
            </a:r>
          </a:p>
          <a:p>
            <a:endParaRPr lang="en-AU" sz="1050" dirty="0" smtClean="0"/>
          </a:p>
          <a:p>
            <a:r>
              <a:rPr lang="en-AU" sz="1050" dirty="0" smtClean="0">
                <a:solidFill>
                  <a:schemeClr val="accent3">
                    <a:lumMod val="75000"/>
                  </a:schemeClr>
                </a:solidFill>
              </a:rPr>
              <a:t>Graph::Graph</a:t>
            </a:r>
            <a:r>
              <a:rPr lang="en-AU" sz="1050" dirty="0" smtClean="0"/>
              <a:t>(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 V) { </a:t>
            </a:r>
          </a:p>
          <a:p>
            <a:r>
              <a:rPr lang="en-AU" sz="1050" dirty="0" smtClean="0"/>
              <a:t>   this-&gt;V = V; </a:t>
            </a:r>
          </a:p>
          <a:p>
            <a:r>
              <a:rPr lang="en-AU" sz="1050" dirty="0" smtClean="0"/>
              <a:t>   </a:t>
            </a:r>
            <a:r>
              <a:rPr lang="en-AU" sz="1050" dirty="0" err="1" smtClean="0"/>
              <a:t>adj</a:t>
            </a:r>
            <a:r>
              <a:rPr lang="en-AU" sz="1050" dirty="0" smtClean="0"/>
              <a:t> = new list&lt;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&gt;[V]; } </a:t>
            </a:r>
          </a:p>
          <a:p>
            <a:endParaRPr lang="en-AU" sz="1050" dirty="0" smtClean="0"/>
          </a:p>
          <a:p>
            <a:r>
              <a:rPr lang="en-AU" sz="1050" dirty="0" smtClean="0">
                <a:solidFill>
                  <a:schemeClr val="accent1"/>
                </a:solidFill>
              </a:rPr>
              <a:t>void</a:t>
            </a:r>
            <a:r>
              <a:rPr lang="en-AU" sz="1050" dirty="0" smtClean="0"/>
              <a:t> </a:t>
            </a:r>
            <a:r>
              <a:rPr lang="en-AU" sz="1050" dirty="0" smtClean="0">
                <a:solidFill>
                  <a:schemeClr val="accent3">
                    <a:lumMod val="75000"/>
                  </a:schemeClr>
                </a:solidFill>
              </a:rPr>
              <a:t>Graph::</a:t>
            </a:r>
            <a:r>
              <a:rPr lang="en-AU" sz="1050" dirty="0" err="1" smtClean="0">
                <a:solidFill>
                  <a:schemeClr val="accent3">
                    <a:lumMod val="75000"/>
                  </a:schemeClr>
                </a:solidFill>
              </a:rPr>
              <a:t>addEdge</a:t>
            </a:r>
            <a:r>
              <a:rPr lang="en-AU" sz="1050" dirty="0" smtClean="0"/>
              <a:t>(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 v, 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 w) { </a:t>
            </a:r>
          </a:p>
          <a:p>
            <a:r>
              <a:rPr lang="en-AU" sz="1050" dirty="0" smtClean="0"/>
              <a:t>   </a:t>
            </a:r>
            <a:r>
              <a:rPr lang="en-AU" sz="1050" dirty="0" err="1" smtClean="0"/>
              <a:t>adj</a:t>
            </a:r>
            <a:r>
              <a:rPr lang="en-AU" sz="1050" dirty="0" smtClean="0"/>
              <a:t>[v].</a:t>
            </a:r>
            <a:r>
              <a:rPr lang="en-AU" sz="1050" dirty="0" err="1" smtClean="0"/>
              <a:t>push_back</a:t>
            </a:r>
            <a:r>
              <a:rPr lang="en-AU" sz="1050" dirty="0" smtClean="0"/>
              <a:t>(w);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2571750"/>
            <a:ext cx="3712876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accent1"/>
                </a:solidFill>
              </a:rPr>
              <a:t>int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US" sz="1050" dirty="0" smtClean="0"/>
              <a:t>() { </a:t>
            </a:r>
          </a:p>
          <a:p>
            <a:r>
              <a:rPr lang="en-US" sz="1050" dirty="0" smtClean="0"/>
              <a:t>   Graph g(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050" dirty="0" smtClean="0"/>
              <a:t>); </a:t>
            </a:r>
          </a:p>
          <a:p>
            <a:r>
              <a:rPr lang="en-US" sz="1050" dirty="0" smtClean="0"/>
              <a:t>   </a:t>
            </a:r>
            <a:r>
              <a:rPr lang="en-US" sz="1050" dirty="0" err="1" smtClean="0"/>
              <a:t>g.addEdge</a:t>
            </a:r>
            <a:r>
              <a:rPr lang="en-US" sz="1050" dirty="0" smtClean="0"/>
              <a:t>(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0, 3</a:t>
            </a:r>
            <a:r>
              <a:rPr lang="en-US" sz="1050" dirty="0" smtClean="0"/>
              <a:t>); </a:t>
            </a:r>
          </a:p>
          <a:p>
            <a:r>
              <a:rPr lang="en-US" sz="1050" dirty="0" smtClean="0"/>
              <a:t>   </a:t>
            </a:r>
            <a:r>
              <a:rPr lang="en-US" sz="1050" dirty="0" err="1" smtClean="0"/>
              <a:t>g.addEdge</a:t>
            </a:r>
            <a:r>
              <a:rPr lang="en-US" sz="1050" dirty="0" smtClean="0"/>
              <a:t>(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0, 4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 </a:t>
            </a:r>
            <a:r>
              <a:rPr lang="en-US" sz="1050" dirty="0" err="1" smtClean="0"/>
              <a:t>g.addEdge</a:t>
            </a:r>
            <a:r>
              <a:rPr lang="en-US" sz="1050" dirty="0" smtClean="0"/>
              <a:t>(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0, 5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 </a:t>
            </a:r>
            <a:r>
              <a:rPr lang="en-US" sz="1050" dirty="0" err="1" smtClean="0"/>
              <a:t>g.addEdge</a:t>
            </a:r>
            <a:r>
              <a:rPr lang="en-US" sz="1050" dirty="0" smtClean="0"/>
              <a:t>(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1, 2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 </a:t>
            </a:r>
            <a:r>
              <a:rPr lang="en-US" sz="1050" dirty="0" err="1" smtClean="0"/>
              <a:t>g.addEdge</a:t>
            </a:r>
            <a:r>
              <a:rPr lang="en-US" sz="1050" dirty="0" smtClean="0"/>
              <a:t>(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1, 4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 </a:t>
            </a:r>
            <a:r>
              <a:rPr lang="en-US" sz="1050" dirty="0" err="1" smtClean="0"/>
              <a:t>g.addEdge</a:t>
            </a:r>
            <a:r>
              <a:rPr lang="en-US" sz="1050" dirty="0" smtClean="0"/>
              <a:t>(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1, 5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 </a:t>
            </a:r>
            <a:r>
              <a:rPr lang="en-US" sz="1050" dirty="0" err="1" smtClean="0"/>
              <a:t>g.addEdge</a:t>
            </a:r>
            <a:r>
              <a:rPr lang="en-US" sz="1050" dirty="0" smtClean="0"/>
              <a:t>(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2, 5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 </a:t>
            </a:r>
            <a:r>
              <a:rPr lang="en-US" sz="1050" dirty="0" err="1" smtClean="0"/>
              <a:t>g.addEdge</a:t>
            </a:r>
            <a:r>
              <a:rPr lang="en-US" sz="1050" dirty="0" smtClean="0"/>
              <a:t>(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3, 2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 </a:t>
            </a:r>
          </a:p>
          <a:p>
            <a:r>
              <a:rPr lang="en-US" sz="1050" dirty="0" smtClean="0"/>
              <a:t>   </a:t>
            </a:r>
            <a:r>
              <a:rPr lang="en-US" sz="1050" dirty="0" err="1" smtClean="0"/>
              <a:t>cout</a:t>
            </a:r>
            <a:r>
              <a:rPr lang="en-US" sz="1050" dirty="0" smtClean="0"/>
              <a:t> &lt;&lt; </a:t>
            </a:r>
            <a:r>
              <a:rPr lang="en-US" sz="1050" dirty="0" smtClean="0">
                <a:solidFill>
                  <a:srgbClr val="FF0000"/>
                </a:solidFill>
              </a:rPr>
              <a:t>"Following is a Topological Sort of the given graph \n"</a:t>
            </a:r>
            <a:r>
              <a:rPr lang="en-US" sz="1050" dirty="0" smtClean="0"/>
              <a:t>; </a:t>
            </a:r>
          </a:p>
          <a:p>
            <a:r>
              <a:rPr lang="en-US" sz="1050" dirty="0" smtClean="0"/>
              <a:t>   </a:t>
            </a:r>
            <a:r>
              <a:rPr lang="en-US" sz="1050" dirty="0" err="1" smtClean="0"/>
              <a:t>g.topologicalSort</a:t>
            </a:r>
            <a:r>
              <a:rPr lang="en-US" sz="1050" dirty="0" smtClean="0"/>
              <a:t>(); </a:t>
            </a:r>
          </a:p>
          <a:p>
            <a:endParaRPr lang="en-US" sz="1050" dirty="0" smtClean="0"/>
          </a:p>
          <a:p>
            <a:r>
              <a:rPr lang="en-US" sz="1050" dirty="0" smtClean="0"/>
              <a:t>   </a:t>
            </a:r>
            <a:r>
              <a:rPr lang="en-US" sz="1050" dirty="0" smtClean="0">
                <a:solidFill>
                  <a:srgbClr val="7030A0"/>
                </a:solidFill>
              </a:rPr>
              <a:t>return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050" dirty="0" smtClean="0"/>
              <a:t>; }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0"/>
            <a:ext cx="299473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>
                <a:solidFill>
                  <a:schemeClr val="accent1"/>
                </a:solidFill>
              </a:rPr>
              <a:t>void</a:t>
            </a:r>
            <a:r>
              <a:rPr lang="en-AU" sz="1050" dirty="0" smtClean="0"/>
              <a:t> </a:t>
            </a:r>
            <a:r>
              <a:rPr lang="en-AU" sz="1050" dirty="0" smtClean="0">
                <a:solidFill>
                  <a:schemeClr val="accent3">
                    <a:lumMod val="75000"/>
                  </a:schemeClr>
                </a:solidFill>
              </a:rPr>
              <a:t>Graph::</a:t>
            </a:r>
            <a:r>
              <a:rPr lang="en-AU" sz="1050" dirty="0" err="1" smtClean="0">
                <a:solidFill>
                  <a:schemeClr val="accent3">
                    <a:lumMod val="75000"/>
                  </a:schemeClr>
                </a:solidFill>
              </a:rPr>
              <a:t>topologicalSortUtil</a:t>
            </a:r>
            <a:r>
              <a:rPr lang="en-AU" sz="1050" dirty="0" smtClean="0"/>
              <a:t>(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 v, </a:t>
            </a:r>
            <a:r>
              <a:rPr lang="en-AU" sz="1050" dirty="0" err="1" smtClean="0">
                <a:solidFill>
                  <a:schemeClr val="accent1"/>
                </a:solidFill>
              </a:rPr>
              <a:t>bool</a:t>
            </a:r>
            <a:r>
              <a:rPr lang="en-AU" sz="1050" dirty="0" smtClean="0"/>
              <a:t> visited[], </a:t>
            </a:r>
          </a:p>
          <a:p>
            <a:r>
              <a:rPr lang="en-AU" sz="1050" dirty="0" smtClean="0"/>
              <a:t>      stack&lt;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&gt; &amp;Stack) { </a:t>
            </a:r>
          </a:p>
          <a:p>
            <a:r>
              <a:rPr lang="en-AU" sz="1050" dirty="0" smtClean="0"/>
              <a:t>   visited[v] = </a:t>
            </a:r>
            <a:r>
              <a:rPr lang="en-AU" sz="105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1050" dirty="0" smtClean="0"/>
              <a:t>; </a:t>
            </a:r>
          </a:p>
          <a:p>
            <a:r>
              <a:rPr lang="en-AU" sz="1050" dirty="0" smtClean="0"/>
              <a:t>   list&lt;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&gt;::</a:t>
            </a:r>
            <a:r>
              <a:rPr lang="en-AU" sz="1050" dirty="0" err="1" smtClean="0"/>
              <a:t>iterator</a:t>
            </a:r>
            <a:r>
              <a:rPr lang="en-AU" sz="1050" dirty="0" smtClean="0"/>
              <a:t> </a:t>
            </a:r>
            <a:r>
              <a:rPr lang="en-AU" sz="1050" dirty="0" err="1" smtClean="0"/>
              <a:t>i</a:t>
            </a:r>
            <a:r>
              <a:rPr lang="en-AU" sz="1050" dirty="0" smtClean="0"/>
              <a:t>; </a:t>
            </a:r>
          </a:p>
          <a:p>
            <a:r>
              <a:rPr lang="en-AU" sz="1050" dirty="0" smtClean="0"/>
              <a:t>   </a:t>
            </a:r>
            <a:r>
              <a:rPr lang="en-AU" sz="1050" dirty="0" smtClean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AU" sz="1050" dirty="0" smtClean="0"/>
              <a:t> (</a:t>
            </a:r>
            <a:r>
              <a:rPr lang="en-AU" sz="1050" dirty="0" err="1" smtClean="0"/>
              <a:t>i</a:t>
            </a:r>
            <a:r>
              <a:rPr lang="en-AU" sz="1050" dirty="0" smtClean="0"/>
              <a:t> = </a:t>
            </a:r>
            <a:r>
              <a:rPr lang="en-AU" sz="1050" dirty="0" err="1" smtClean="0"/>
              <a:t>adj</a:t>
            </a:r>
            <a:r>
              <a:rPr lang="en-AU" sz="1050" dirty="0" smtClean="0"/>
              <a:t>[v].begin(); </a:t>
            </a:r>
            <a:r>
              <a:rPr lang="en-AU" sz="1050" dirty="0" err="1" smtClean="0"/>
              <a:t>i</a:t>
            </a:r>
            <a:r>
              <a:rPr lang="en-AU" sz="1050" dirty="0" smtClean="0"/>
              <a:t> != </a:t>
            </a:r>
            <a:r>
              <a:rPr lang="en-AU" sz="1050" dirty="0" err="1" smtClean="0"/>
              <a:t>adj</a:t>
            </a:r>
            <a:r>
              <a:rPr lang="en-AU" sz="1050" dirty="0" smtClean="0"/>
              <a:t>[v].end(); ++</a:t>
            </a:r>
            <a:r>
              <a:rPr lang="en-AU" sz="1050" dirty="0" err="1" smtClean="0"/>
              <a:t>i</a:t>
            </a:r>
            <a:r>
              <a:rPr lang="en-AU" sz="1050" dirty="0" smtClean="0"/>
              <a:t>) </a:t>
            </a:r>
          </a:p>
          <a:p>
            <a:r>
              <a:rPr lang="en-AU" sz="1050" dirty="0" smtClean="0"/>
              <a:t>      </a:t>
            </a:r>
            <a:r>
              <a:rPr lang="en-AU" sz="1050" dirty="0" smtClean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AU" sz="1050" dirty="0" smtClean="0"/>
              <a:t> (!visited[*</a:t>
            </a:r>
            <a:r>
              <a:rPr lang="en-AU" sz="1050" dirty="0" err="1" smtClean="0"/>
              <a:t>i</a:t>
            </a:r>
            <a:r>
              <a:rPr lang="en-AU" sz="1050" dirty="0" smtClean="0"/>
              <a:t>]) </a:t>
            </a:r>
          </a:p>
          <a:p>
            <a:r>
              <a:rPr lang="en-AU" sz="1050" dirty="0" smtClean="0"/>
              <a:t>         </a:t>
            </a:r>
            <a:r>
              <a:rPr lang="en-AU" sz="1050" dirty="0" err="1" smtClean="0"/>
              <a:t>topologicalSortUtil</a:t>
            </a:r>
            <a:r>
              <a:rPr lang="en-AU" sz="1050" dirty="0" smtClean="0"/>
              <a:t>(*</a:t>
            </a:r>
            <a:r>
              <a:rPr lang="en-AU" sz="1050" dirty="0" err="1" smtClean="0"/>
              <a:t>i</a:t>
            </a:r>
            <a:r>
              <a:rPr lang="en-AU" sz="1050" dirty="0" smtClean="0"/>
              <a:t>, visited, Stack); </a:t>
            </a:r>
          </a:p>
          <a:p>
            <a:r>
              <a:rPr lang="en-AU" sz="1050" dirty="0" smtClean="0"/>
              <a:t>   </a:t>
            </a:r>
            <a:r>
              <a:rPr lang="en-AU" sz="1050" dirty="0" err="1" smtClean="0"/>
              <a:t>Stack.push</a:t>
            </a:r>
            <a:r>
              <a:rPr lang="en-AU" sz="1050" dirty="0" smtClean="0"/>
              <a:t>(v); } </a:t>
            </a:r>
          </a:p>
          <a:p>
            <a:endParaRPr lang="en-AU" sz="1050" dirty="0" smtClean="0"/>
          </a:p>
          <a:p>
            <a:r>
              <a:rPr lang="en-AU" sz="1050" dirty="0" smtClean="0">
                <a:solidFill>
                  <a:schemeClr val="accent1"/>
                </a:solidFill>
              </a:rPr>
              <a:t>void</a:t>
            </a:r>
            <a:r>
              <a:rPr lang="en-AU" sz="1050" dirty="0" smtClean="0"/>
              <a:t> </a:t>
            </a:r>
            <a:r>
              <a:rPr lang="en-AU" sz="1050" dirty="0" smtClean="0">
                <a:solidFill>
                  <a:schemeClr val="accent3">
                    <a:lumMod val="75000"/>
                  </a:schemeClr>
                </a:solidFill>
              </a:rPr>
              <a:t>Graph::</a:t>
            </a:r>
            <a:r>
              <a:rPr lang="en-AU" sz="1050" dirty="0" err="1" smtClean="0">
                <a:solidFill>
                  <a:schemeClr val="accent3">
                    <a:lumMod val="75000"/>
                  </a:schemeClr>
                </a:solidFill>
              </a:rPr>
              <a:t>topologicalSort</a:t>
            </a:r>
            <a:r>
              <a:rPr lang="en-AU" sz="1050" dirty="0" smtClean="0"/>
              <a:t>() { </a:t>
            </a:r>
          </a:p>
          <a:p>
            <a:r>
              <a:rPr lang="en-AU" sz="1050" dirty="0" smtClean="0"/>
              <a:t>   stack&lt;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&gt; Stack; </a:t>
            </a:r>
          </a:p>
          <a:p>
            <a:r>
              <a:rPr lang="en-AU" sz="1050" dirty="0" smtClean="0"/>
              <a:t>   </a:t>
            </a:r>
            <a:r>
              <a:rPr lang="en-AU" sz="1050" dirty="0" err="1" smtClean="0">
                <a:solidFill>
                  <a:schemeClr val="accent1"/>
                </a:solidFill>
              </a:rPr>
              <a:t>bool</a:t>
            </a:r>
            <a:r>
              <a:rPr lang="en-AU" sz="1050" dirty="0" smtClean="0"/>
              <a:t> *visited = new </a:t>
            </a:r>
            <a:r>
              <a:rPr lang="en-AU" sz="1050" dirty="0" err="1" smtClean="0"/>
              <a:t>bool</a:t>
            </a:r>
            <a:r>
              <a:rPr lang="en-AU" sz="1050" dirty="0" smtClean="0"/>
              <a:t>[V]; </a:t>
            </a:r>
          </a:p>
          <a:p>
            <a:r>
              <a:rPr lang="en-AU" sz="1050" dirty="0" smtClean="0"/>
              <a:t>   </a:t>
            </a:r>
            <a:r>
              <a:rPr lang="en-AU" sz="1050" dirty="0" smtClean="0">
                <a:solidFill>
                  <a:srgbClr val="7030A0"/>
                </a:solidFill>
              </a:rPr>
              <a:t>for</a:t>
            </a:r>
            <a:r>
              <a:rPr lang="en-AU" sz="1050" dirty="0" smtClean="0"/>
              <a:t> (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 </a:t>
            </a:r>
            <a:r>
              <a:rPr lang="en-AU" sz="1050" dirty="0" err="1" smtClean="0"/>
              <a:t>i</a:t>
            </a:r>
            <a:r>
              <a:rPr lang="en-AU" sz="1050" dirty="0" smtClean="0"/>
              <a:t> = 0; </a:t>
            </a:r>
            <a:r>
              <a:rPr lang="en-AU" sz="1050" dirty="0" err="1" smtClean="0"/>
              <a:t>i</a:t>
            </a:r>
            <a:r>
              <a:rPr lang="en-AU" sz="1050" dirty="0" smtClean="0"/>
              <a:t> &lt; V; </a:t>
            </a:r>
            <a:r>
              <a:rPr lang="en-AU" sz="1050" dirty="0" err="1" smtClean="0"/>
              <a:t>i</a:t>
            </a:r>
            <a:r>
              <a:rPr lang="en-AU" sz="1050" dirty="0" smtClean="0"/>
              <a:t>++) </a:t>
            </a:r>
          </a:p>
          <a:p>
            <a:r>
              <a:rPr lang="en-AU" sz="1050" dirty="0" smtClean="0"/>
              <a:t>      visited[</a:t>
            </a:r>
            <a:r>
              <a:rPr lang="en-AU" sz="1050" dirty="0" err="1" smtClean="0"/>
              <a:t>i</a:t>
            </a:r>
            <a:r>
              <a:rPr lang="en-AU" sz="1050" dirty="0" smtClean="0"/>
              <a:t>] = false; </a:t>
            </a:r>
          </a:p>
          <a:p>
            <a:r>
              <a:rPr lang="en-AU" sz="1050" dirty="0" smtClean="0"/>
              <a:t>   </a:t>
            </a:r>
            <a:r>
              <a:rPr lang="en-AU" sz="1050" dirty="0" smtClean="0">
                <a:solidFill>
                  <a:srgbClr val="7030A0"/>
                </a:solidFill>
              </a:rPr>
              <a:t>for</a:t>
            </a:r>
            <a:r>
              <a:rPr lang="en-AU" sz="1050" dirty="0" smtClean="0"/>
              <a:t> (</a:t>
            </a:r>
            <a:r>
              <a:rPr lang="en-AU" sz="1050" dirty="0" err="1" smtClean="0">
                <a:solidFill>
                  <a:schemeClr val="accent1"/>
                </a:solidFill>
              </a:rPr>
              <a:t>int</a:t>
            </a:r>
            <a:r>
              <a:rPr lang="en-AU" sz="1050" dirty="0" smtClean="0"/>
              <a:t> </a:t>
            </a:r>
            <a:r>
              <a:rPr lang="en-AU" sz="1050" dirty="0" err="1" smtClean="0"/>
              <a:t>i</a:t>
            </a:r>
            <a:r>
              <a:rPr lang="en-AU" sz="1050" dirty="0" smtClean="0"/>
              <a:t> = 0; </a:t>
            </a:r>
            <a:r>
              <a:rPr lang="en-AU" sz="1050" dirty="0" err="1" smtClean="0"/>
              <a:t>i</a:t>
            </a:r>
            <a:r>
              <a:rPr lang="en-AU" sz="1050" dirty="0" smtClean="0"/>
              <a:t> &lt; V; </a:t>
            </a:r>
            <a:r>
              <a:rPr lang="en-AU" sz="1050" dirty="0" err="1" smtClean="0"/>
              <a:t>i</a:t>
            </a:r>
            <a:r>
              <a:rPr lang="en-AU" sz="1050" dirty="0" smtClean="0"/>
              <a:t>++) </a:t>
            </a:r>
          </a:p>
          <a:p>
            <a:r>
              <a:rPr lang="en-AU" sz="1050" dirty="0" smtClean="0"/>
              <a:t>   </a:t>
            </a:r>
            <a:r>
              <a:rPr lang="en-AU" sz="1050" dirty="0" smtClean="0">
                <a:solidFill>
                  <a:srgbClr val="7030A0"/>
                </a:solidFill>
              </a:rPr>
              <a:t>if</a:t>
            </a:r>
            <a:r>
              <a:rPr lang="en-AU" sz="1050" dirty="0" smtClean="0"/>
              <a:t> (visited[</a:t>
            </a:r>
            <a:r>
              <a:rPr lang="en-AU" sz="1050" dirty="0" err="1" smtClean="0"/>
              <a:t>i</a:t>
            </a:r>
            <a:r>
              <a:rPr lang="en-AU" sz="1050" dirty="0" smtClean="0"/>
              <a:t>] == </a:t>
            </a:r>
            <a:r>
              <a:rPr lang="en-AU" sz="105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1050" dirty="0" smtClean="0"/>
              <a:t>) </a:t>
            </a:r>
          </a:p>
          <a:p>
            <a:r>
              <a:rPr lang="en-AU" sz="1050" dirty="0" smtClean="0"/>
              <a:t>      </a:t>
            </a:r>
            <a:r>
              <a:rPr lang="en-AU" sz="1050" dirty="0" err="1" smtClean="0"/>
              <a:t>topologicalSortUtil</a:t>
            </a:r>
            <a:r>
              <a:rPr lang="en-AU" sz="1050" dirty="0" smtClean="0"/>
              <a:t>(</a:t>
            </a:r>
            <a:r>
              <a:rPr lang="en-AU" sz="1050" dirty="0" err="1" smtClean="0"/>
              <a:t>i</a:t>
            </a:r>
            <a:r>
              <a:rPr lang="en-AU" sz="1050" dirty="0" smtClean="0"/>
              <a:t>, visited, Stack); </a:t>
            </a:r>
          </a:p>
          <a:p>
            <a:endParaRPr lang="en-AU" sz="1050" dirty="0" smtClean="0"/>
          </a:p>
          <a:p>
            <a:r>
              <a:rPr lang="en-AU" sz="1050" dirty="0" smtClean="0"/>
              <a:t>   </a:t>
            </a:r>
            <a:r>
              <a:rPr lang="en-AU" sz="1050" dirty="0" smtClean="0">
                <a:solidFill>
                  <a:srgbClr val="7030A0"/>
                </a:solidFill>
              </a:rPr>
              <a:t>while</a:t>
            </a:r>
            <a:r>
              <a:rPr lang="en-AU" sz="1050" dirty="0" smtClean="0"/>
              <a:t> (</a:t>
            </a:r>
            <a:r>
              <a:rPr lang="en-AU" sz="1050" dirty="0" err="1" smtClean="0"/>
              <a:t>Stack.empty</a:t>
            </a:r>
            <a:r>
              <a:rPr lang="en-AU" sz="1050" dirty="0" smtClean="0"/>
              <a:t>() == </a:t>
            </a:r>
            <a:r>
              <a:rPr lang="en-AU" sz="105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1050" dirty="0" smtClean="0"/>
              <a:t>) { </a:t>
            </a:r>
          </a:p>
          <a:p>
            <a:r>
              <a:rPr lang="en-AU" sz="1050" dirty="0" smtClean="0"/>
              <a:t>      </a:t>
            </a:r>
            <a:r>
              <a:rPr lang="en-AU" sz="1050" dirty="0" err="1" smtClean="0"/>
              <a:t>cout</a:t>
            </a:r>
            <a:r>
              <a:rPr lang="en-AU" sz="1050" dirty="0" smtClean="0"/>
              <a:t> &lt;&lt; </a:t>
            </a:r>
            <a:r>
              <a:rPr lang="en-AU" sz="1050" dirty="0" err="1" smtClean="0"/>
              <a:t>Stack.top</a:t>
            </a:r>
            <a:r>
              <a:rPr lang="en-AU" sz="1050" dirty="0" smtClean="0"/>
              <a:t>() &lt;&lt; </a:t>
            </a:r>
            <a:r>
              <a:rPr lang="en-AU" sz="1050" dirty="0" smtClean="0">
                <a:solidFill>
                  <a:srgbClr val="FF0000"/>
                </a:solidFill>
              </a:rPr>
              <a:t>" "</a:t>
            </a:r>
            <a:r>
              <a:rPr lang="en-AU" sz="1050" dirty="0" smtClean="0"/>
              <a:t>;  </a:t>
            </a:r>
          </a:p>
          <a:p>
            <a:r>
              <a:rPr lang="en-AU" sz="1050" dirty="0" smtClean="0"/>
              <a:t>      Stack.pop(); } } </a:t>
            </a:r>
          </a:p>
          <a:p>
            <a:endParaRPr lang="en-US" sz="1050" dirty="0"/>
          </a:p>
        </p:txBody>
      </p:sp>
      <p:sp>
        <p:nvSpPr>
          <p:cNvPr id="24" name="Oval 23"/>
          <p:cNvSpPr/>
          <p:nvPr/>
        </p:nvSpPr>
        <p:spPr>
          <a:xfrm>
            <a:off x="7848600" y="819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7467600" y="2190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86868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858000" y="1504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8763000" y="1200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80772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24" idx="2"/>
            <a:endCxn id="28" idx="7"/>
          </p:cNvCxnSpPr>
          <p:nvPr/>
        </p:nvCxnSpPr>
        <p:spPr>
          <a:xfrm rot="10800000" flipV="1">
            <a:off x="7118164" y="971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28" idx="5"/>
          </p:cNvCxnSpPr>
          <p:nvPr/>
        </p:nvCxnSpPr>
        <p:spPr>
          <a:xfrm rot="16200000" flipV="1">
            <a:off x="7080063" y="1803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7"/>
            <a:endCxn id="30" idx="3"/>
          </p:cNvCxnSpPr>
          <p:nvPr/>
        </p:nvCxnSpPr>
        <p:spPr>
          <a:xfrm rot="5400000" flipH="1" flipV="1">
            <a:off x="7727763" y="1841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30" idx="5"/>
          </p:cNvCxnSpPr>
          <p:nvPr/>
        </p:nvCxnSpPr>
        <p:spPr>
          <a:xfrm rot="16200000" flipV="1">
            <a:off x="8375463" y="1803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1"/>
            <a:endCxn id="24" idx="6"/>
          </p:cNvCxnSpPr>
          <p:nvPr/>
        </p:nvCxnSpPr>
        <p:spPr>
          <a:xfrm rot="16200000" flipV="1">
            <a:off x="8343901" y="781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  <a:endCxn id="26" idx="6"/>
          </p:cNvCxnSpPr>
          <p:nvPr/>
        </p:nvCxnSpPr>
        <p:spPr>
          <a:xfrm rot="10800000" flipV="1">
            <a:off x="7772400" y="2266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4"/>
            <a:endCxn id="30" idx="0"/>
          </p:cNvCxnSpPr>
          <p:nvPr/>
        </p:nvCxnSpPr>
        <p:spPr>
          <a:xfrm rot="16200000" flipH="1">
            <a:off x="7886700" y="1238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0"/>
            <a:endCxn id="29" idx="3"/>
          </p:cNvCxnSpPr>
          <p:nvPr/>
        </p:nvCxnSpPr>
        <p:spPr>
          <a:xfrm rot="16200000" flipV="1">
            <a:off x="8496301" y="1771650"/>
            <a:ext cx="654237" cy="31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few </a:t>
            </a:r>
            <a:r>
              <a:rPr lang="en-AU" smtClean="0"/>
              <a:t>extra link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https://www.youtube.com/watch?v=eL-KzMXSXXI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https://www.geeksforgeeks.org/topological-sorting-indegree-based-solution/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381</Words>
  <Application>Microsoft Office PowerPoint</Application>
  <PresentationFormat>On-screen Show (16:9)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Kahn’s Algorithm</vt:lpstr>
      <vt:lpstr>Kahn’s Algorithm</vt:lpstr>
      <vt:lpstr>A few extra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 (DFS)</dc:title>
  <dc:creator>Thomas</dc:creator>
  <cp:lastModifiedBy>Thomas Dolmark</cp:lastModifiedBy>
  <cp:revision>76</cp:revision>
  <dcterms:created xsi:type="dcterms:W3CDTF">2020-04-18T05:32:16Z</dcterms:created>
  <dcterms:modified xsi:type="dcterms:W3CDTF">2020-05-21T04:57:55Z</dcterms:modified>
</cp:coreProperties>
</file>