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96" r:id="rId2"/>
    <p:sldId id="311" r:id="rId3"/>
    <p:sldId id="312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55" autoAdjust="0"/>
    <p:restoredTop sz="97112" autoAdjust="0"/>
  </p:normalViewPr>
  <p:slideViewPr>
    <p:cSldViewPr>
      <p:cViewPr varScale="1">
        <p:scale>
          <a:sx n="176" d="100"/>
          <a:sy n="176" d="100"/>
        </p:scale>
        <p:origin x="104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6AED9-4B66-4E61-86E8-E1034734146B}" type="datetimeFigureOut">
              <a:rPr lang="en-US" smtClean="0"/>
              <a:pPr/>
              <a:t>5/14/2020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1B372-7506-47F9-B596-C22EF0F15A3B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5/14/2020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5/14/2020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5/14/2020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5/14/2020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5/14/2020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5/14/2020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5/14/2020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5/14/2020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5/14/2020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5/14/2020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5/14/2020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4B37F-8D57-42F7-BCD9-6CFC246EE325}" type="datetimeFigureOut">
              <a:rPr lang="en-US" smtClean="0"/>
              <a:pPr/>
              <a:t>5/14/2020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ckerearth.com/practice/algorithms/sorting/quick-sort/visualiz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81400" y="133350"/>
            <a:ext cx="2667000" cy="857250"/>
          </a:xfrm>
        </p:spPr>
        <p:txBody>
          <a:bodyPr>
            <a:normAutofit/>
          </a:bodyPr>
          <a:lstStyle/>
          <a:p>
            <a:r>
              <a:rPr lang="en-AU" dirty="0" smtClean="0"/>
              <a:t>Quick Sort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15053" y="1649373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Let’s take the same sequence </a:t>
            </a:r>
            <a:r>
              <a:rPr lang="en-AU" dirty="0" smtClean="0"/>
              <a:t>(8 5 7 2 3 4 6 1)</a:t>
            </a:r>
            <a:endParaRPr lang="en-AU" dirty="0"/>
          </a:p>
        </p:txBody>
      </p:sp>
      <p:sp>
        <p:nvSpPr>
          <p:cNvPr id="38" name="Rectangle 37"/>
          <p:cNvSpPr/>
          <p:nvPr/>
        </p:nvSpPr>
        <p:spPr>
          <a:xfrm>
            <a:off x="0" y="2115562"/>
            <a:ext cx="6858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AU" sz="1600" dirty="0" smtClean="0"/>
              <a:t>(8 5 7 </a:t>
            </a:r>
            <a:r>
              <a:rPr lang="en-AU" sz="1600" b="1" dirty="0" smtClean="0"/>
              <a:t>2</a:t>
            </a:r>
            <a:r>
              <a:rPr lang="en-AU" sz="1600" dirty="0" smtClean="0"/>
              <a:t> 3 4 6 1) </a:t>
            </a:r>
            <a:r>
              <a:rPr lang="en-AU" sz="1600" dirty="0" smtClean="0">
                <a:solidFill>
                  <a:schemeClr val="bg1">
                    <a:lumMod val="50000"/>
                  </a:schemeClr>
                </a:solidFill>
              </a:rPr>
              <a:t>Let’s pick a random </a:t>
            </a:r>
            <a:r>
              <a:rPr lang="en-AU" sz="1600" b="1" dirty="0" smtClean="0">
                <a:solidFill>
                  <a:schemeClr val="bg1">
                    <a:lumMod val="50000"/>
                  </a:schemeClr>
                </a:solidFill>
              </a:rPr>
              <a:t>pivot</a:t>
            </a:r>
          </a:p>
          <a:p>
            <a:pPr>
              <a:lnSpc>
                <a:spcPct val="150000"/>
              </a:lnSpc>
            </a:pPr>
            <a:r>
              <a:rPr lang="en-AU" sz="1600" dirty="0" smtClean="0"/>
              <a:t>(8 5 7 </a:t>
            </a:r>
            <a:r>
              <a:rPr lang="en-AU" sz="1600" dirty="0" smtClean="0"/>
              <a:t>1 </a:t>
            </a:r>
            <a:r>
              <a:rPr lang="en-AU" sz="1600" dirty="0" smtClean="0"/>
              <a:t>3 4 6 </a:t>
            </a:r>
            <a:r>
              <a:rPr lang="en-AU" sz="1600" b="1" dirty="0" smtClean="0"/>
              <a:t>2</a:t>
            </a:r>
            <a:r>
              <a:rPr lang="en-AU" sz="1600" dirty="0" smtClean="0"/>
              <a:t>) </a:t>
            </a:r>
            <a:r>
              <a:rPr lang="en-AU" sz="1600" dirty="0" smtClean="0">
                <a:solidFill>
                  <a:schemeClr val="bg1">
                    <a:lumMod val="50000"/>
                  </a:schemeClr>
                </a:solidFill>
              </a:rPr>
              <a:t>Swap the </a:t>
            </a:r>
            <a:r>
              <a:rPr lang="en-AU" sz="1600" b="1" dirty="0" smtClean="0">
                <a:solidFill>
                  <a:schemeClr val="bg1">
                    <a:lumMod val="50000"/>
                  </a:schemeClr>
                </a:solidFill>
              </a:rPr>
              <a:t>pivot</a:t>
            </a:r>
            <a:r>
              <a:rPr lang="en-AU" sz="1600" dirty="0" smtClean="0">
                <a:solidFill>
                  <a:schemeClr val="bg1">
                    <a:lumMod val="50000"/>
                  </a:schemeClr>
                </a:solidFill>
              </a:rPr>
              <a:t> with the end</a:t>
            </a:r>
          </a:p>
          <a:p>
            <a:pPr>
              <a:lnSpc>
                <a:spcPct val="150000"/>
              </a:lnSpc>
            </a:pPr>
            <a:r>
              <a:rPr lang="en-AU" sz="1600" dirty="0" smtClean="0"/>
              <a:t>(</a:t>
            </a:r>
            <a:r>
              <a:rPr lang="en-AU" sz="1600" dirty="0" smtClean="0">
                <a:solidFill>
                  <a:schemeClr val="accent1"/>
                </a:solidFill>
              </a:rPr>
              <a:t>8*</a:t>
            </a:r>
            <a:r>
              <a:rPr lang="en-AU" sz="1600" dirty="0" smtClean="0"/>
              <a:t> 5 7 </a:t>
            </a:r>
            <a:r>
              <a:rPr lang="en-AU" sz="1600" dirty="0">
                <a:solidFill>
                  <a:srgbClr val="FF0000"/>
                </a:solidFill>
              </a:rPr>
              <a:t>1*</a:t>
            </a:r>
            <a:r>
              <a:rPr lang="en-AU" sz="1600" dirty="0"/>
              <a:t> 3 </a:t>
            </a:r>
            <a:r>
              <a:rPr lang="en-AU" sz="1600" dirty="0" smtClean="0"/>
              <a:t>4 6 </a:t>
            </a:r>
            <a:r>
              <a:rPr lang="en-AU" sz="1600" b="1" dirty="0" smtClean="0"/>
              <a:t>2</a:t>
            </a:r>
            <a:r>
              <a:rPr lang="en-AU" sz="1600" dirty="0" smtClean="0"/>
              <a:t>) </a:t>
            </a:r>
            <a:r>
              <a:rPr lang="en-AU" sz="1600" dirty="0" smtClean="0">
                <a:solidFill>
                  <a:schemeClr val="bg1">
                    <a:lumMod val="50000"/>
                  </a:schemeClr>
                </a:solidFill>
              </a:rPr>
              <a:t>Search for </a:t>
            </a:r>
            <a:r>
              <a:rPr lang="en-AU" sz="1600" dirty="0" smtClean="0">
                <a:solidFill>
                  <a:schemeClr val="accent1"/>
                </a:solidFill>
              </a:rPr>
              <a:t>left</a:t>
            </a:r>
            <a:r>
              <a:rPr lang="en-AU" sz="1600" dirty="0" smtClean="0">
                <a:solidFill>
                  <a:schemeClr val="bg1">
                    <a:lumMod val="50000"/>
                  </a:schemeClr>
                </a:solidFill>
              </a:rPr>
              <a:t>* and </a:t>
            </a:r>
            <a:r>
              <a:rPr lang="en-AU" sz="1600" dirty="0" smtClean="0">
                <a:solidFill>
                  <a:srgbClr val="FF0000"/>
                </a:solidFill>
              </a:rPr>
              <a:t>right</a:t>
            </a:r>
            <a:r>
              <a:rPr lang="en-AU" sz="1600" dirty="0" smtClean="0">
                <a:solidFill>
                  <a:schemeClr val="bg1">
                    <a:lumMod val="50000"/>
                  </a:schemeClr>
                </a:solidFill>
              </a:rPr>
              <a:t>* items</a:t>
            </a:r>
          </a:p>
          <a:p>
            <a:pPr>
              <a:lnSpc>
                <a:spcPct val="150000"/>
              </a:lnSpc>
            </a:pPr>
            <a:r>
              <a:rPr lang="en-AU" sz="1600" dirty="0" smtClean="0"/>
              <a:t>(</a:t>
            </a:r>
            <a:r>
              <a:rPr lang="en-AU" sz="1600" dirty="0" smtClean="0">
                <a:solidFill>
                  <a:srgbClr val="FF0000"/>
                </a:solidFill>
              </a:rPr>
              <a:t>1* </a:t>
            </a:r>
            <a:r>
              <a:rPr lang="en-AU" sz="1600" dirty="0" smtClean="0"/>
              <a:t>5 7 3 4 6 </a:t>
            </a:r>
            <a:r>
              <a:rPr lang="en-AU" sz="1600" dirty="0" smtClean="0">
                <a:solidFill>
                  <a:schemeClr val="accent1"/>
                </a:solidFill>
              </a:rPr>
              <a:t>8* </a:t>
            </a:r>
            <a:r>
              <a:rPr lang="en-AU" sz="1600" b="1" dirty="0" smtClean="0"/>
              <a:t>2</a:t>
            </a:r>
            <a:r>
              <a:rPr lang="en-AU" sz="1600" dirty="0" smtClean="0"/>
              <a:t>) </a:t>
            </a:r>
            <a:r>
              <a:rPr lang="en-AU" sz="1600" dirty="0" smtClean="0">
                <a:solidFill>
                  <a:schemeClr val="bg1">
                    <a:lumMod val="50000"/>
                  </a:schemeClr>
                </a:solidFill>
              </a:rPr>
              <a:t>We swap </a:t>
            </a:r>
            <a:r>
              <a:rPr lang="en-AU" sz="1600" dirty="0" smtClean="0">
                <a:solidFill>
                  <a:schemeClr val="accent1"/>
                </a:solidFill>
              </a:rPr>
              <a:t>left</a:t>
            </a:r>
            <a:r>
              <a:rPr lang="en-AU" sz="1600" dirty="0" smtClean="0">
                <a:solidFill>
                  <a:schemeClr val="bg1">
                    <a:lumMod val="50000"/>
                  </a:schemeClr>
                </a:solidFill>
              </a:rPr>
              <a:t>* and </a:t>
            </a:r>
            <a:r>
              <a:rPr lang="en-AU" sz="1600" dirty="0" smtClean="0">
                <a:solidFill>
                  <a:srgbClr val="FF0000"/>
                </a:solidFill>
              </a:rPr>
              <a:t>right</a:t>
            </a:r>
            <a:r>
              <a:rPr lang="en-AU" sz="1600" b="1" dirty="0" smtClean="0">
                <a:solidFill>
                  <a:schemeClr val="bg1">
                    <a:lumMod val="50000"/>
                  </a:schemeClr>
                </a:solidFill>
              </a:rPr>
              <a:t>*</a:t>
            </a:r>
          </a:p>
          <a:p>
            <a:pPr>
              <a:lnSpc>
                <a:spcPct val="150000"/>
              </a:lnSpc>
            </a:pPr>
            <a:r>
              <a:rPr lang="en-AU" sz="1600" dirty="0" smtClean="0"/>
              <a:t>(</a:t>
            </a:r>
            <a:r>
              <a:rPr lang="en-AU" sz="1600" dirty="0" smtClean="0">
                <a:solidFill>
                  <a:srgbClr val="FF0000"/>
                </a:solidFill>
              </a:rPr>
              <a:t>1* </a:t>
            </a:r>
            <a:r>
              <a:rPr lang="en-AU" sz="1600" dirty="0" smtClean="0">
                <a:solidFill>
                  <a:schemeClr val="accent1"/>
                </a:solidFill>
              </a:rPr>
              <a:t>5*</a:t>
            </a:r>
            <a:r>
              <a:rPr lang="en-AU" sz="1600" dirty="0" smtClean="0"/>
              <a:t> 7 3 4 6 8</a:t>
            </a:r>
            <a:r>
              <a:rPr lang="en-AU" sz="1600" dirty="0" smtClean="0">
                <a:solidFill>
                  <a:schemeClr val="accent1"/>
                </a:solidFill>
              </a:rPr>
              <a:t> </a:t>
            </a:r>
            <a:r>
              <a:rPr lang="en-AU" sz="1600" b="1" dirty="0" smtClean="0"/>
              <a:t>2</a:t>
            </a:r>
            <a:r>
              <a:rPr lang="en-AU" sz="1600" dirty="0" smtClean="0"/>
              <a:t>) </a:t>
            </a:r>
            <a:r>
              <a:rPr lang="en-AU" sz="1600" dirty="0" smtClean="0">
                <a:solidFill>
                  <a:schemeClr val="bg1">
                    <a:lumMod val="50000"/>
                  </a:schemeClr>
                </a:solidFill>
              </a:rPr>
              <a:t>We repeat but wait </a:t>
            </a:r>
            <a:r>
              <a:rPr lang="en-AU" sz="1600" dirty="0" smtClean="0">
                <a:solidFill>
                  <a:schemeClr val="accent1"/>
                </a:solidFill>
              </a:rPr>
              <a:t>left</a:t>
            </a:r>
            <a:r>
              <a:rPr lang="en-AU" sz="1600" dirty="0" smtClean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en-AU" sz="1600" dirty="0" smtClean="0">
                <a:solidFill>
                  <a:schemeClr val="bg1">
                    <a:lumMod val="50000"/>
                  </a:schemeClr>
                </a:solidFill>
              </a:rPr>
              <a:t>is right of </a:t>
            </a:r>
            <a:r>
              <a:rPr lang="en-AU" sz="1600" dirty="0" smtClean="0">
                <a:solidFill>
                  <a:srgbClr val="FF0000"/>
                </a:solidFill>
              </a:rPr>
              <a:t>right</a:t>
            </a:r>
            <a:r>
              <a:rPr lang="en-AU" sz="1600" dirty="0" smtClean="0">
                <a:solidFill>
                  <a:schemeClr val="bg1">
                    <a:lumMod val="50000"/>
                  </a:schemeClr>
                </a:solidFill>
              </a:rPr>
              <a:t>*</a:t>
            </a:r>
            <a:endParaRPr lang="en-AU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AU" sz="1600" dirty="0" smtClean="0"/>
              <a:t>(</a:t>
            </a:r>
            <a:r>
              <a:rPr lang="en-AU" sz="1600" dirty="0" smtClean="0">
                <a:solidFill>
                  <a:srgbClr val="FF0000"/>
                </a:solidFill>
              </a:rPr>
              <a:t>1* </a:t>
            </a:r>
            <a:r>
              <a:rPr lang="en-AU" sz="1600" b="1" dirty="0" smtClean="0"/>
              <a:t>2</a:t>
            </a:r>
            <a:r>
              <a:rPr lang="en-AU" sz="1600" dirty="0" smtClean="0"/>
              <a:t> 7 3 4 6 8 </a:t>
            </a:r>
            <a:r>
              <a:rPr lang="en-AU" sz="1600" dirty="0" smtClean="0">
                <a:solidFill>
                  <a:schemeClr val="accent1"/>
                </a:solidFill>
              </a:rPr>
              <a:t>5*</a:t>
            </a:r>
            <a:r>
              <a:rPr lang="en-AU" sz="1600" dirty="0" smtClean="0"/>
              <a:t>) </a:t>
            </a:r>
            <a:r>
              <a:rPr lang="en-AU" sz="1600" dirty="0" smtClean="0">
                <a:solidFill>
                  <a:schemeClr val="bg1">
                    <a:lumMod val="50000"/>
                  </a:schemeClr>
                </a:solidFill>
              </a:rPr>
              <a:t>We swap </a:t>
            </a:r>
            <a:r>
              <a:rPr lang="en-AU" sz="1600" b="1" dirty="0" smtClean="0">
                <a:solidFill>
                  <a:schemeClr val="bg1">
                    <a:lumMod val="50000"/>
                  </a:schemeClr>
                </a:solidFill>
              </a:rPr>
              <a:t>pivot</a:t>
            </a:r>
            <a:r>
              <a:rPr lang="en-AU" sz="1600" dirty="0" smtClean="0">
                <a:solidFill>
                  <a:schemeClr val="bg1">
                    <a:lumMod val="50000"/>
                  </a:schemeClr>
                </a:solidFill>
              </a:rPr>
              <a:t> with </a:t>
            </a:r>
            <a:r>
              <a:rPr lang="en-AU" sz="1600" dirty="0" smtClean="0">
                <a:solidFill>
                  <a:schemeClr val="accent1"/>
                </a:solidFill>
              </a:rPr>
              <a:t>left</a:t>
            </a:r>
            <a:r>
              <a:rPr lang="en-AU" sz="1600" dirty="0" smtClean="0">
                <a:solidFill>
                  <a:schemeClr val="bg1">
                    <a:lumMod val="50000"/>
                  </a:schemeClr>
                </a:solidFill>
              </a:rPr>
              <a:t>*</a:t>
            </a:r>
          </a:p>
          <a:p>
            <a:pPr>
              <a:lnSpc>
                <a:spcPct val="150000"/>
              </a:lnSpc>
            </a:pPr>
            <a:r>
              <a:rPr lang="en-AU" sz="1600" dirty="0" smtClean="0"/>
              <a:t>(</a:t>
            </a:r>
            <a:r>
              <a:rPr lang="en-AU" sz="1600" dirty="0" smtClean="0">
                <a:solidFill>
                  <a:srgbClr val="FF0000"/>
                </a:solidFill>
              </a:rPr>
              <a:t>1* </a:t>
            </a:r>
            <a:r>
              <a:rPr lang="en-AU" sz="1600" b="1" dirty="0" smtClean="0"/>
              <a:t>2</a:t>
            </a:r>
            <a:r>
              <a:rPr lang="en-AU" sz="1600" dirty="0" smtClean="0"/>
              <a:t> 7 3 4 6 8 </a:t>
            </a:r>
            <a:r>
              <a:rPr lang="en-AU" sz="1600" dirty="0" smtClean="0">
                <a:solidFill>
                  <a:schemeClr val="accent1"/>
                </a:solidFill>
              </a:rPr>
              <a:t>5*</a:t>
            </a:r>
            <a:r>
              <a:rPr lang="en-AU" sz="1600" dirty="0" smtClean="0"/>
              <a:t>) </a:t>
            </a:r>
            <a:r>
              <a:rPr lang="en-AU" sz="1600" dirty="0" smtClean="0">
                <a:solidFill>
                  <a:schemeClr val="bg1">
                    <a:lumMod val="50000"/>
                  </a:schemeClr>
                </a:solidFill>
              </a:rPr>
              <a:t>We swap </a:t>
            </a:r>
            <a:r>
              <a:rPr lang="en-AU" sz="1600" b="1" dirty="0" smtClean="0">
                <a:solidFill>
                  <a:schemeClr val="bg1">
                    <a:lumMod val="50000"/>
                  </a:schemeClr>
                </a:solidFill>
              </a:rPr>
              <a:t>pivot</a:t>
            </a:r>
            <a:r>
              <a:rPr lang="en-AU" sz="1600" dirty="0" smtClean="0">
                <a:solidFill>
                  <a:schemeClr val="bg1">
                    <a:lumMod val="50000"/>
                  </a:schemeClr>
                </a:solidFill>
              </a:rPr>
              <a:t> with </a:t>
            </a:r>
            <a:r>
              <a:rPr lang="en-AU" sz="1600" dirty="0" smtClean="0">
                <a:solidFill>
                  <a:srgbClr val="FF0000"/>
                </a:solidFill>
              </a:rPr>
              <a:t>right</a:t>
            </a:r>
            <a:r>
              <a:rPr lang="en-AU" sz="1600" dirty="0" smtClean="0">
                <a:solidFill>
                  <a:schemeClr val="bg1">
                    <a:lumMod val="50000"/>
                  </a:schemeClr>
                </a:solidFill>
              </a:rPr>
              <a:t>*, </a:t>
            </a:r>
            <a:r>
              <a:rPr lang="en-AU" sz="1600" dirty="0" smtClean="0">
                <a:solidFill>
                  <a:schemeClr val="bg1">
                    <a:lumMod val="50000"/>
                  </a:schemeClr>
                </a:solidFill>
              </a:rPr>
              <a:t>the pivot is in the correct spot</a:t>
            </a:r>
          </a:p>
          <a:p>
            <a:pPr>
              <a:lnSpc>
                <a:spcPct val="150000"/>
              </a:lnSpc>
            </a:pPr>
            <a:r>
              <a:rPr lang="en-AU" sz="1600" dirty="0" smtClean="0">
                <a:solidFill>
                  <a:schemeClr val="bg1">
                    <a:lumMod val="50000"/>
                  </a:schemeClr>
                </a:solidFill>
              </a:rPr>
              <a:t>So we start the process again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373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chemeClr val="bg1">
                    <a:lumMod val="50000"/>
                  </a:schemeClr>
                </a:solidFill>
              </a:rPr>
              <a:t>Bold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items is the pivot </a:t>
            </a:r>
            <a:endParaRPr lang="en-AU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AU" dirty="0" smtClean="0">
                <a:solidFill>
                  <a:schemeClr val="accent1"/>
                </a:solidFill>
              </a:rPr>
              <a:t>Blue*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is the first item from the </a:t>
            </a:r>
          </a:p>
          <a:p>
            <a:r>
              <a:rPr lang="en-AU" b="1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left* that is </a:t>
            </a:r>
            <a:r>
              <a:rPr lang="en-AU" i="1" dirty="0" smtClean="0">
                <a:solidFill>
                  <a:schemeClr val="bg1">
                    <a:lumMod val="50000"/>
                  </a:schemeClr>
                </a:solidFill>
              </a:rPr>
              <a:t>larger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than the pivot </a:t>
            </a:r>
          </a:p>
          <a:p>
            <a:r>
              <a:rPr lang="en-AU" dirty="0" smtClean="0">
                <a:solidFill>
                  <a:srgbClr val="FF0000"/>
                </a:solidFill>
              </a:rPr>
              <a:t>Red*</a:t>
            </a:r>
            <a:r>
              <a:rPr lang="en-AU" dirty="0" smtClean="0">
                <a:solidFill>
                  <a:schemeClr val="accent1"/>
                </a:solidFill>
              </a:rPr>
              <a:t>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is the first item from the </a:t>
            </a:r>
          </a:p>
          <a:p>
            <a:r>
              <a:rPr lang="en-AU" b="1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right* that is </a:t>
            </a:r>
            <a:r>
              <a:rPr lang="en-AU" i="1" dirty="0" smtClean="0">
                <a:solidFill>
                  <a:schemeClr val="bg1">
                    <a:lumMod val="50000"/>
                  </a:schemeClr>
                </a:solidFill>
              </a:rPr>
              <a:t>smaller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than the pivot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200" y="2953762"/>
            <a:ext cx="4267200" cy="68580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257800" y="3562350"/>
            <a:ext cx="2892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</a:rPr>
              <a:t>We repeat until </a:t>
            </a:r>
            <a:r>
              <a:rPr lang="en-AU" sz="1400" dirty="0" smtClean="0">
                <a:solidFill>
                  <a:schemeClr val="accent1"/>
                </a:solidFill>
              </a:rPr>
              <a:t>left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</a:rPr>
              <a:t>is right of </a:t>
            </a:r>
            <a:r>
              <a:rPr lang="en-AU" sz="1400" dirty="0" smtClean="0">
                <a:solidFill>
                  <a:srgbClr val="FF0000"/>
                </a:solidFill>
              </a:rPr>
              <a:t>right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</a:rPr>
              <a:t>*</a:t>
            </a:r>
            <a:endParaRPr lang="en-US" sz="1400" dirty="0"/>
          </a:p>
        </p:txBody>
      </p:sp>
      <p:cxnSp>
        <p:nvCxnSpPr>
          <p:cNvPr id="13" name="Straight Arrow Connector 12"/>
          <p:cNvCxnSpPr>
            <a:stCxn id="12" idx="1"/>
            <a:endCxn id="10" idx="3"/>
          </p:cNvCxnSpPr>
          <p:nvPr/>
        </p:nvCxnSpPr>
        <p:spPr>
          <a:xfrm flipH="1" flipV="1">
            <a:off x="4343400" y="3296662"/>
            <a:ext cx="914400" cy="41957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235575" y="0"/>
            <a:ext cx="29084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In bubble sort, we swapped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In insertion sort, we inserted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In selection sort, we selected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In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quick sort, we pivot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48200" y="2156356"/>
            <a:ext cx="2527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</a:rPr>
              <a:t>Popular </a:t>
            </a:r>
            <a:r>
              <a:rPr lang="en-AU" sz="1400" b="1" dirty="0" smtClean="0">
                <a:solidFill>
                  <a:schemeClr val="bg1">
                    <a:lumMod val="50000"/>
                  </a:schemeClr>
                </a:solidFill>
              </a:rPr>
              <a:t>pivot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</a:rPr>
              <a:t> is median of three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" name="Straight Arrow Connector 13"/>
          <p:cNvCxnSpPr>
            <a:stCxn id="11" idx="1"/>
          </p:cNvCxnSpPr>
          <p:nvPr/>
        </p:nvCxnSpPr>
        <p:spPr>
          <a:xfrm rot="10800000" flipV="1">
            <a:off x="3505200" y="2310245"/>
            <a:ext cx="1143000" cy="7471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715000" y="2616838"/>
            <a:ext cx="3048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100" dirty="0" smtClean="0">
                <a:solidFill>
                  <a:schemeClr val="bg1">
                    <a:lumMod val="50000"/>
                  </a:schemeClr>
                </a:solidFill>
              </a:rPr>
              <a:t>“The </a:t>
            </a:r>
            <a:r>
              <a:rPr lang="en-AU" sz="1100" b="1" dirty="0">
                <a:solidFill>
                  <a:schemeClr val="bg1">
                    <a:lumMod val="50000"/>
                  </a:schemeClr>
                </a:solidFill>
              </a:rPr>
              <a:t>median of three</a:t>
            </a:r>
            <a:r>
              <a:rPr lang="en-AU" sz="1100" dirty="0">
                <a:solidFill>
                  <a:schemeClr val="bg1">
                    <a:lumMod val="50000"/>
                  </a:schemeClr>
                </a:solidFill>
              </a:rPr>
              <a:t> has you look at the first, middle and last elements of the array, and choose the </a:t>
            </a:r>
            <a:r>
              <a:rPr lang="en-AU" sz="1100" b="1" dirty="0">
                <a:solidFill>
                  <a:schemeClr val="bg1">
                    <a:lumMod val="50000"/>
                  </a:schemeClr>
                </a:solidFill>
              </a:rPr>
              <a:t>median</a:t>
            </a:r>
            <a:r>
              <a:rPr lang="en-AU" sz="1100" dirty="0">
                <a:solidFill>
                  <a:schemeClr val="bg1">
                    <a:lumMod val="50000"/>
                  </a:schemeClr>
                </a:solidFill>
              </a:rPr>
              <a:t> of those </a:t>
            </a:r>
            <a:r>
              <a:rPr lang="en-AU" sz="1100" b="1" dirty="0">
                <a:solidFill>
                  <a:schemeClr val="bg1">
                    <a:lumMod val="50000"/>
                  </a:schemeClr>
                </a:solidFill>
              </a:rPr>
              <a:t>three</a:t>
            </a:r>
            <a:r>
              <a:rPr lang="en-AU" sz="1100" dirty="0">
                <a:solidFill>
                  <a:schemeClr val="bg1">
                    <a:lumMod val="50000"/>
                  </a:schemeClr>
                </a:solidFill>
              </a:rPr>
              <a:t> elements as the pivot</a:t>
            </a:r>
            <a:r>
              <a:rPr lang="en-AU" sz="1100" dirty="0" smtClean="0">
                <a:solidFill>
                  <a:schemeClr val="bg1">
                    <a:lumMod val="50000"/>
                  </a:schemeClr>
                </a:solidFill>
              </a:rPr>
              <a:t>.”</a:t>
            </a:r>
          </a:p>
          <a:p>
            <a:pPr algn="r"/>
            <a:r>
              <a:rPr lang="en-AU" sz="1100" dirty="0" smtClean="0">
                <a:solidFill>
                  <a:schemeClr val="bg1">
                    <a:lumMod val="50000"/>
                  </a:schemeClr>
                </a:solidFill>
              </a:rPr>
              <a:t>Stack Overflow</a:t>
            </a:r>
            <a:endParaRPr lang="en-AU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477000" y="2392561"/>
            <a:ext cx="0" cy="26437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2600" y="0"/>
            <a:ext cx="3581400" cy="857250"/>
          </a:xfrm>
        </p:spPr>
        <p:txBody>
          <a:bodyPr>
            <a:normAutofit/>
          </a:bodyPr>
          <a:lstStyle/>
          <a:p>
            <a:r>
              <a:rPr lang="en-AU" dirty="0" smtClean="0"/>
              <a:t>Quick Sort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0" y="0"/>
            <a:ext cx="3276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1"/>
                </a:solidFill>
              </a:rPr>
              <a:t>#include &lt;bits/</a:t>
            </a:r>
            <a:r>
              <a:rPr lang="en-US" sz="1100" dirty="0" err="1" smtClean="0">
                <a:solidFill>
                  <a:schemeClr val="accent1"/>
                </a:solidFill>
              </a:rPr>
              <a:t>stdc</a:t>
            </a:r>
            <a:r>
              <a:rPr lang="en-US" sz="1100" dirty="0" smtClean="0">
                <a:solidFill>
                  <a:schemeClr val="accent1"/>
                </a:solidFill>
              </a:rPr>
              <a:t>++.h&gt; </a:t>
            </a:r>
          </a:p>
          <a:p>
            <a:r>
              <a:rPr lang="en-US" sz="1100" dirty="0" smtClean="0">
                <a:solidFill>
                  <a:srgbClr val="7030A0"/>
                </a:solidFill>
              </a:rPr>
              <a:t>using namespace</a:t>
            </a:r>
            <a:r>
              <a:rPr lang="en-US" sz="1100" dirty="0" smtClean="0"/>
              <a:t> </a:t>
            </a:r>
            <a:r>
              <a:rPr lang="en-US" sz="1100" dirty="0" smtClean="0">
                <a:solidFill>
                  <a:schemeClr val="accent3">
                    <a:lumMod val="75000"/>
                  </a:schemeClr>
                </a:solidFill>
              </a:rPr>
              <a:t>std</a:t>
            </a:r>
            <a:r>
              <a:rPr lang="en-US" sz="1100" dirty="0" smtClean="0"/>
              <a:t>; </a:t>
            </a:r>
          </a:p>
          <a:p>
            <a:endParaRPr lang="en-US" sz="1100" dirty="0" smtClean="0"/>
          </a:p>
          <a:p>
            <a:r>
              <a:rPr lang="en-US" sz="1100" dirty="0" smtClean="0">
                <a:solidFill>
                  <a:schemeClr val="accent1"/>
                </a:solidFill>
              </a:rPr>
              <a:t>void</a:t>
            </a:r>
            <a:r>
              <a:rPr lang="en-US" sz="1100" dirty="0" smtClean="0"/>
              <a:t> </a:t>
            </a:r>
            <a:r>
              <a:rPr lang="en-US" sz="1100" dirty="0" smtClean="0">
                <a:solidFill>
                  <a:schemeClr val="accent3">
                    <a:lumMod val="75000"/>
                  </a:schemeClr>
                </a:solidFill>
              </a:rPr>
              <a:t>swap</a:t>
            </a:r>
            <a:r>
              <a:rPr lang="en-US" sz="1100" dirty="0" smtClean="0"/>
              <a:t>(</a:t>
            </a:r>
            <a:r>
              <a:rPr lang="en-US" sz="1100" dirty="0" err="1" smtClean="0">
                <a:solidFill>
                  <a:schemeClr val="accent1"/>
                </a:solidFill>
              </a:rPr>
              <a:t>int</a:t>
            </a:r>
            <a:r>
              <a:rPr lang="en-US" sz="1100" dirty="0" smtClean="0"/>
              <a:t>* a, </a:t>
            </a:r>
            <a:r>
              <a:rPr lang="en-US" sz="1100" dirty="0" err="1" smtClean="0">
                <a:solidFill>
                  <a:schemeClr val="accent1"/>
                </a:solidFill>
              </a:rPr>
              <a:t>int</a:t>
            </a:r>
            <a:r>
              <a:rPr lang="en-US" sz="1100" dirty="0" smtClean="0"/>
              <a:t>* b) { </a:t>
            </a:r>
          </a:p>
          <a:p>
            <a:r>
              <a:rPr lang="en-US" sz="1100" dirty="0" smtClean="0"/>
              <a:t>   </a:t>
            </a:r>
            <a:r>
              <a:rPr lang="en-US" sz="1100" dirty="0" err="1" smtClean="0">
                <a:solidFill>
                  <a:schemeClr val="accent1"/>
                </a:solidFill>
              </a:rPr>
              <a:t>int</a:t>
            </a:r>
            <a:r>
              <a:rPr lang="en-US" sz="1100" dirty="0" smtClean="0"/>
              <a:t> t = *a; </a:t>
            </a:r>
          </a:p>
          <a:p>
            <a:r>
              <a:rPr lang="en-US" sz="1100" dirty="0" smtClean="0"/>
              <a:t>   *a = *b; </a:t>
            </a:r>
          </a:p>
          <a:p>
            <a:r>
              <a:rPr lang="en-US" sz="1100" dirty="0" smtClean="0"/>
              <a:t>   *b = t; } </a:t>
            </a:r>
          </a:p>
          <a:p>
            <a:endParaRPr lang="en-US" sz="1100" dirty="0" smtClean="0"/>
          </a:p>
          <a:p>
            <a:r>
              <a:rPr lang="en-US" sz="1100" dirty="0" err="1" smtClean="0">
                <a:solidFill>
                  <a:schemeClr val="accent1"/>
                </a:solidFill>
              </a:rPr>
              <a:t>int</a:t>
            </a:r>
            <a:r>
              <a:rPr lang="en-US" sz="1100" dirty="0" smtClean="0"/>
              <a:t> </a:t>
            </a:r>
            <a:r>
              <a:rPr lang="en-US" sz="1100" dirty="0" smtClean="0">
                <a:solidFill>
                  <a:schemeClr val="accent3">
                    <a:lumMod val="75000"/>
                  </a:schemeClr>
                </a:solidFill>
              </a:rPr>
              <a:t>partition</a:t>
            </a:r>
            <a:r>
              <a:rPr lang="en-US" sz="1100" dirty="0" smtClean="0"/>
              <a:t> (</a:t>
            </a:r>
            <a:r>
              <a:rPr lang="en-US" sz="1100" dirty="0" err="1" smtClean="0">
                <a:solidFill>
                  <a:schemeClr val="accent1"/>
                </a:solidFill>
              </a:rPr>
              <a:t>int</a:t>
            </a:r>
            <a:r>
              <a:rPr lang="en-US" sz="1100" dirty="0" smtClean="0"/>
              <a:t> </a:t>
            </a:r>
            <a:r>
              <a:rPr lang="en-US" sz="1100" dirty="0" err="1" smtClean="0"/>
              <a:t>arr</a:t>
            </a:r>
            <a:r>
              <a:rPr lang="en-US" sz="1100" dirty="0" smtClean="0"/>
              <a:t>[], </a:t>
            </a:r>
            <a:r>
              <a:rPr lang="en-US" sz="1100" dirty="0" err="1" smtClean="0">
                <a:solidFill>
                  <a:schemeClr val="accent1"/>
                </a:solidFill>
              </a:rPr>
              <a:t>int</a:t>
            </a:r>
            <a:r>
              <a:rPr lang="en-US" sz="1100" dirty="0" smtClean="0"/>
              <a:t> low, </a:t>
            </a:r>
            <a:r>
              <a:rPr lang="en-US" sz="1100" dirty="0" err="1" smtClean="0">
                <a:solidFill>
                  <a:schemeClr val="accent1"/>
                </a:solidFill>
              </a:rPr>
              <a:t>int</a:t>
            </a:r>
            <a:r>
              <a:rPr lang="en-US" sz="1100" dirty="0" smtClean="0"/>
              <a:t> high) { </a:t>
            </a:r>
          </a:p>
          <a:p>
            <a:r>
              <a:rPr lang="en-US" sz="1100" dirty="0" smtClean="0"/>
              <a:t>   </a:t>
            </a:r>
            <a:r>
              <a:rPr lang="en-US" sz="1100" dirty="0" err="1" smtClean="0">
                <a:solidFill>
                  <a:schemeClr val="accent1"/>
                </a:solidFill>
              </a:rPr>
              <a:t>int</a:t>
            </a:r>
            <a:r>
              <a:rPr lang="en-US" sz="1100" dirty="0" smtClean="0"/>
              <a:t> pivot = </a:t>
            </a:r>
            <a:r>
              <a:rPr lang="en-US" sz="1100" dirty="0" err="1" smtClean="0"/>
              <a:t>arr</a:t>
            </a:r>
            <a:r>
              <a:rPr lang="en-US" sz="1100" dirty="0" smtClean="0"/>
              <a:t>[high]; </a:t>
            </a:r>
          </a:p>
          <a:p>
            <a:r>
              <a:rPr lang="en-US" sz="1100" dirty="0" smtClean="0"/>
              <a:t>   </a:t>
            </a:r>
            <a:r>
              <a:rPr lang="en-US" sz="1100" dirty="0" err="1" smtClean="0">
                <a:solidFill>
                  <a:schemeClr val="accent1"/>
                </a:solidFill>
              </a:rPr>
              <a:t>int</a:t>
            </a:r>
            <a:r>
              <a:rPr lang="en-US" sz="1100" dirty="0" smtClean="0"/>
              <a:t> </a:t>
            </a:r>
            <a:r>
              <a:rPr lang="en-US" sz="1100" dirty="0" err="1" smtClean="0"/>
              <a:t>i</a:t>
            </a:r>
            <a:r>
              <a:rPr lang="en-US" sz="1100" dirty="0" smtClean="0"/>
              <a:t> = (low - </a:t>
            </a:r>
            <a:r>
              <a:rPr lang="en-US" sz="11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1100" dirty="0" smtClean="0"/>
              <a:t>); </a:t>
            </a:r>
          </a:p>
          <a:p>
            <a:r>
              <a:rPr lang="en-US" sz="1100" dirty="0" smtClean="0"/>
              <a:t>   </a:t>
            </a:r>
            <a:r>
              <a:rPr lang="en-US" sz="1100" dirty="0" smtClean="0">
                <a:solidFill>
                  <a:srgbClr val="7030A0"/>
                </a:solidFill>
              </a:rPr>
              <a:t>for</a:t>
            </a:r>
            <a:r>
              <a:rPr lang="en-US" sz="1100" dirty="0" smtClean="0"/>
              <a:t> (</a:t>
            </a:r>
            <a:r>
              <a:rPr lang="en-US" sz="1100" dirty="0" err="1" smtClean="0">
                <a:solidFill>
                  <a:schemeClr val="accent1"/>
                </a:solidFill>
              </a:rPr>
              <a:t>int</a:t>
            </a:r>
            <a:r>
              <a:rPr lang="en-US" sz="1100" dirty="0" smtClean="0"/>
              <a:t> j = low; j &lt;= high - </a:t>
            </a:r>
            <a:r>
              <a:rPr lang="en-US" sz="11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1100" dirty="0" smtClean="0"/>
              <a:t>; j++) { </a:t>
            </a:r>
          </a:p>
          <a:p>
            <a:r>
              <a:rPr lang="en-US" sz="1100" dirty="0" smtClean="0"/>
              <a:t>      </a:t>
            </a:r>
            <a:r>
              <a:rPr lang="en-US" sz="1100" dirty="0" smtClean="0">
                <a:solidFill>
                  <a:srgbClr val="7030A0"/>
                </a:solidFill>
              </a:rPr>
              <a:t>if</a:t>
            </a:r>
            <a:r>
              <a:rPr lang="en-US" sz="1100" dirty="0" smtClean="0"/>
              <a:t> (</a:t>
            </a:r>
            <a:r>
              <a:rPr lang="en-US" sz="1100" dirty="0" err="1" smtClean="0"/>
              <a:t>arr</a:t>
            </a:r>
            <a:r>
              <a:rPr lang="en-US" sz="1100" dirty="0" smtClean="0"/>
              <a:t>[j] &lt; pivot) { </a:t>
            </a:r>
          </a:p>
          <a:p>
            <a:r>
              <a:rPr lang="en-US" sz="1100" dirty="0" smtClean="0"/>
              <a:t>         </a:t>
            </a:r>
            <a:r>
              <a:rPr lang="en-US" sz="1100" dirty="0" err="1" smtClean="0"/>
              <a:t>i</a:t>
            </a:r>
            <a:r>
              <a:rPr lang="en-US" sz="1100" dirty="0" smtClean="0"/>
              <a:t>++; </a:t>
            </a:r>
          </a:p>
          <a:p>
            <a:r>
              <a:rPr lang="en-US" sz="1100" dirty="0" smtClean="0"/>
              <a:t>         swap(&amp;</a:t>
            </a:r>
            <a:r>
              <a:rPr lang="en-US" sz="1100" dirty="0" err="1" smtClean="0"/>
              <a:t>arr</a:t>
            </a:r>
            <a:r>
              <a:rPr lang="en-US" sz="1100" dirty="0" smtClean="0"/>
              <a:t>[</a:t>
            </a:r>
            <a:r>
              <a:rPr lang="en-US" sz="1100" dirty="0" err="1" smtClean="0"/>
              <a:t>i</a:t>
            </a:r>
            <a:r>
              <a:rPr lang="en-US" sz="1100" dirty="0" smtClean="0"/>
              <a:t>], &amp;</a:t>
            </a:r>
            <a:r>
              <a:rPr lang="en-US" sz="1100" dirty="0" err="1" smtClean="0"/>
              <a:t>arr</a:t>
            </a:r>
            <a:r>
              <a:rPr lang="en-US" sz="1100" dirty="0" smtClean="0"/>
              <a:t>[j]);	} } </a:t>
            </a:r>
          </a:p>
          <a:p>
            <a:r>
              <a:rPr lang="en-US" sz="1100" dirty="0" smtClean="0"/>
              <a:t>   swap(&amp;</a:t>
            </a:r>
            <a:r>
              <a:rPr lang="en-US" sz="1100" dirty="0" err="1" smtClean="0"/>
              <a:t>arr</a:t>
            </a:r>
            <a:r>
              <a:rPr lang="en-US" sz="1100" dirty="0" smtClean="0"/>
              <a:t>[</a:t>
            </a:r>
            <a:r>
              <a:rPr lang="en-US" sz="1100" dirty="0" err="1" smtClean="0"/>
              <a:t>i</a:t>
            </a:r>
            <a:r>
              <a:rPr lang="en-US" sz="1100" dirty="0" smtClean="0"/>
              <a:t> + </a:t>
            </a:r>
            <a:r>
              <a:rPr lang="en-US" sz="11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1100" dirty="0" smtClean="0"/>
              <a:t>], &amp;</a:t>
            </a:r>
            <a:r>
              <a:rPr lang="en-US" sz="1100" dirty="0" err="1" smtClean="0"/>
              <a:t>arr</a:t>
            </a:r>
            <a:r>
              <a:rPr lang="en-US" sz="1100" dirty="0" smtClean="0"/>
              <a:t>[high]); </a:t>
            </a:r>
          </a:p>
          <a:p>
            <a:r>
              <a:rPr lang="en-US" sz="1100" dirty="0" smtClean="0"/>
              <a:t>   </a:t>
            </a:r>
            <a:r>
              <a:rPr lang="en-US" sz="1100" dirty="0" smtClean="0">
                <a:solidFill>
                  <a:srgbClr val="7030A0"/>
                </a:solidFill>
              </a:rPr>
              <a:t>return</a:t>
            </a:r>
            <a:r>
              <a:rPr lang="en-US" sz="1100" dirty="0" smtClean="0"/>
              <a:t> (</a:t>
            </a:r>
            <a:r>
              <a:rPr lang="en-US" sz="1100" dirty="0" err="1" smtClean="0"/>
              <a:t>i</a:t>
            </a:r>
            <a:r>
              <a:rPr lang="en-US" sz="1100" dirty="0" smtClean="0"/>
              <a:t> + </a:t>
            </a:r>
            <a:r>
              <a:rPr lang="en-US" sz="11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1100" dirty="0" smtClean="0"/>
              <a:t>); } </a:t>
            </a:r>
          </a:p>
          <a:p>
            <a:endParaRPr lang="en-US" sz="1100" dirty="0" smtClean="0"/>
          </a:p>
          <a:p>
            <a:r>
              <a:rPr lang="en-US" sz="1100" dirty="0" smtClean="0">
                <a:solidFill>
                  <a:schemeClr val="accent1"/>
                </a:solidFill>
              </a:rPr>
              <a:t>void</a:t>
            </a:r>
            <a:r>
              <a:rPr lang="en-US" sz="1100" dirty="0" smtClean="0"/>
              <a:t> </a:t>
            </a:r>
            <a:r>
              <a:rPr lang="en-US" sz="1100" dirty="0" err="1" smtClean="0">
                <a:solidFill>
                  <a:schemeClr val="accent3">
                    <a:lumMod val="75000"/>
                  </a:schemeClr>
                </a:solidFill>
              </a:rPr>
              <a:t>quickSort</a:t>
            </a:r>
            <a:r>
              <a:rPr lang="en-US" sz="1100" dirty="0" smtClean="0"/>
              <a:t>(</a:t>
            </a:r>
            <a:r>
              <a:rPr lang="en-US" sz="1100" dirty="0" err="1" smtClean="0">
                <a:solidFill>
                  <a:schemeClr val="accent1"/>
                </a:solidFill>
              </a:rPr>
              <a:t>int</a:t>
            </a:r>
            <a:r>
              <a:rPr lang="en-US" sz="1100" dirty="0" smtClean="0"/>
              <a:t> </a:t>
            </a:r>
            <a:r>
              <a:rPr lang="en-US" sz="1100" dirty="0" err="1" smtClean="0"/>
              <a:t>arr</a:t>
            </a:r>
            <a:r>
              <a:rPr lang="en-US" sz="1100" dirty="0" smtClean="0"/>
              <a:t>[], </a:t>
            </a:r>
            <a:r>
              <a:rPr lang="en-US" sz="1100" dirty="0" err="1" smtClean="0">
                <a:solidFill>
                  <a:schemeClr val="accent1"/>
                </a:solidFill>
              </a:rPr>
              <a:t>int</a:t>
            </a:r>
            <a:r>
              <a:rPr lang="en-US" sz="1100" dirty="0" smtClean="0"/>
              <a:t> low, </a:t>
            </a:r>
            <a:r>
              <a:rPr lang="en-US" sz="1100" dirty="0" err="1" smtClean="0">
                <a:solidFill>
                  <a:schemeClr val="accent1"/>
                </a:solidFill>
              </a:rPr>
              <a:t>int</a:t>
            </a:r>
            <a:r>
              <a:rPr lang="en-US" sz="1100" dirty="0" smtClean="0"/>
              <a:t> high) { </a:t>
            </a:r>
          </a:p>
          <a:p>
            <a:r>
              <a:rPr lang="en-US" sz="1100" dirty="0" smtClean="0"/>
              <a:t>   </a:t>
            </a:r>
            <a:r>
              <a:rPr lang="en-US" sz="1100" dirty="0" smtClean="0">
                <a:solidFill>
                  <a:srgbClr val="7030A0"/>
                </a:solidFill>
              </a:rPr>
              <a:t>if</a:t>
            </a:r>
            <a:r>
              <a:rPr lang="en-US" sz="1100" dirty="0" smtClean="0"/>
              <a:t> (low &lt; high) { </a:t>
            </a:r>
          </a:p>
          <a:p>
            <a:r>
              <a:rPr lang="en-US" sz="1100" dirty="0" smtClean="0"/>
              <a:t>      </a:t>
            </a:r>
            <a:r>
              <a:rPr lang="en-US" sz="1100" dirty="0" err="1" smtClean="0">
                <a:solidFill>
                  <a:schemeClr val="accent1"/>
                </a:solidFill>
              </a:rPr>
              <a:t>int</a:t>
            </a:r>
            <a:r>
              <a:rPr lang="en-US" sz="1100" dirty="0" smtClean="0"/>
              <a:t> pi = partition(</a:t>
            </a:r>
            <a:r>
              <a:rPr lang="en-US" sz="1100" dirty="0" err="1" smtClean="0"/>
              <a:t>arr</a:t>
            </a:r>
            <a:r>
              <a:rPr lang="en-US" sz="1100" dirty="0" smtClean="0"/>
              <a:t>, low, high); </a:t>
            </a:r>
          </a:p>
          <a:p>
            <a:r>
              <a:rPr lang="en-US" sz="1100" dirty="0" smtClean="0"/>
              <a:t>      </a:t>
            </a:r>
            <a:r>
              <a:rPr lang="en-US" sz="1100" dirty="0" err="1" smtClean="0"/>
              <a:t>quickSort</a:t>
            </a:r>
            <a:r>
              <a:rPr lang="en-US" sz="1100" dirty="0" smtClean="0"/>
              <a:t>(</a:t>
            </a:r>
            <a:r>
              <a:rPr lang="en-US" sz="1100" dirty="0" err="1" smtClean="0"/>
              <a:t>arr</a:t>
            </a:r>
            <a:r>
              <a:rPr lang="en-US" sz="1100" dirty="0" smtClean="0"/>
              <a:t>, low, pi - </a:t>
            </a:r>
            <a:r>
              <a:rPr lang="en-US" sz="11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1100" dirty="0" smtClean="0"/>
              <a:t>); </a:t>
            </a:r>
          </a:p>
          <a:p>
            <a:r>
              <a:rPr lang="en-US" sz="1100" dirty="0" smtClean="0"/>
              <a:t>      </a:t>
            </a:r>
            <a:r>
              <a:rPr lang="en-US" sz="1100" dirty="0" err="1" smtClean="0"/>
              <a:t>quickSort</a:t>
            </a:r>
            <a:r>
              <a:rPr lang="en-US" sz="1100" dirty="0" smtClean="0"/>
              <a:t>(</a:t>
            </a:r>
            <a:r>
              <a:rPr lang="en-US" sz="1100" dirty="0" err="1" smtClean="0"/>
              <a:t>arr</a:t>
            </a:r>
            <a:r>
              <a:rPr lang="en-US" sz="1100" dirty="0" smtClean="0"/>
              <a:t>, pi + </a:t>
            </a:r>
            <a:r>
              <a:rPr lang="en-US" sz="11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1100" dirty="0" smtClean="0"/>
              <a:t>, high); } } </a:t>
            </a:r>
          </a:p>
          <a:p>
            <a:endParaRPr lang="en-US" sz="1100" dirty="0" smtClean="0"/>
          </a:p>
          <a:p>
            <a:r>
              <a:rPr lang="en-US" sz="1100" dirty="0" smtClean="0">
                <a:solidFill>
                  <a:schemeClr val="accent1"/>
                </a:solidFill>
              </a:rPr>
              <a:t>void</a:t>
            </a:r>
            <a:r>
              <a:rPr lang="en-US" sz="1100" dirty="0" smtClean="0"/>
              <a:t> </a:t>
            </a:r>
            <a:r>
              <a:rPr lang="en-US" sz="1100" dirty="0" err="1" smtClean="0">
                <a:solidFill>
                  <a:schemeClr val="accent3">
                    <a:lumMod val="75000"/>
                  </a:schemeClr>
                </a:solidFill>
              </a:rPr>
              <a:t>printArray</a:t>
            </a:r>
            <a:r>
              <a:rPr lang="en-US" sz="1100" dirty="0" smtClean="0"/>
              <a:t>(</a:t>
            </a:r>
            <a:r>
              <a:rPr lang="en-US" sz="1100" dirty="0" err="1" smtClean="0">
                <a:solidFill>
                  <a:schemeClr val="accent1"/>
                </a:solidFill>
              </a:rPr>
              <a:t>int</a:t>
            </a:r>
            <a:r>
              <a:rPr lang="en-US" sz="1100" dirty="0" smtClean="0"/>
              <a:t> </a:t>
            </a:r>
            <a:r>
              <a:rPr lang="en-US" sz="1100" dirty="0" err="1" smtClean="0"/>
              <a:t>arr</a:t>
            </a:r>
            <a:r>
              <a:rPr lang="en-US" sz="1100" dirty="0" smtClean="0"/>
              <a:t>[], </a:t>
            </a:r>
            <a:r>
              <a:rPr lang="en-US" sz="1100" dirty="0" err="1" smtClean="0">
                <a:solidFill>
                  <a:schemeClr val="accent1"/>
                </a:solidFill>
              </a:rPr>
              <a:t>int</a:t>
            </a:r>
            <a:r>
              <a:rPr lang="en-US" sz="1100" dirty="0" smtClean="0"/>
              <a:t> size) { </a:t>
            </a:r>
          </a:p>
          <a:p>
            <a:r>
              <a:rPr lang="en-US" sz="1100" dirty="0" smtClean="0"/>
              <a:t>   </a:t>
            </a:r>
            <a:r>
              <a:rPr lang="en-US" sz="1100" dirty="0" smtClean="0">
                <a:solidFill>
                  <a:srgbClr val="7030A0"/>
                </a:solidFill>
              </a:rPr>
              <a:t>for</a:t>
            </a:r>
            <a:r>
              <a:rPr lang="en-US" sz="1100" dirty="0" smtClean="0"/>
              <a:t> (</a:t>
            </a:r>
            <a:r>
              <a:rPr lang="en-US" sz="1100" dirty="0" err="1" smtClean="0">
                <a:solidFill>
                  <a:schemeClr val="accent1"/>
                </a:solidFill>
              </a:rPr>
              <a:t>int</a:t>
            </a:r>
            <a:r>
              <a:rPr lang="en-US" sz="1100" dirty="0" smtClean="0"/>
              <a:t> </a:t>
            </a:r>
            <a:r>
              <a:rPr lang="en-US" sz="1100" dirty="0" err="1" smtClean="0"/>
              <a:t>i</a:t>
            </a:r>
            <a:r>
              <a:rPr lang="en-US" sz="1100" dirty="0" smtClean="0"/>
              <a:t> = </a:t>
            </a:r>
            <a:r>
              <a:rPr lang="en-US" sz="11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sz="1100" dirty="0" smtClean="0"/>
              <a:t>; </a:t>
            </a:r>
            <a:r>
              <a:rPr lang="en-US" sz="1100" dirty="0" err="1" smtClean="0"/>
              <a:t>i</a:t>
            </a:r>
            <a:r>
              <a:rPr lang="en-US" sz="1100" dirty="0" smtClean="0"/>
              <a:t> &lt; size; </a:t>
            </a:r>
            <a:r>
              <a:rPr lang="en-US" sz="1100" dirty="0" err="1" smtClean="0"/>
              <a:t>i</a:t>
            </a:r>
            <a:r>
              <a:rPr lang="en-US" sz="1100" dirty="0" smtClean="0"/>
              <a:t>++) </a:t>
            </a:r>
          </a:p>
          <a:p>
            <a:r>
              <a:rPr lang="en-US" sz="1100" dirty="0" smtClean="0"/>
              <a:t>      </a:t>
            </a:r>
            <a:r>
              <a:rPr lang="en-US" sz="1100" dirty="0" err="1" smtClean="0"/>
              <a:t>cout</a:t>
            </a:r>
            <a:r>
              <a:rPr lang="en-US" sz="1100" dirty="0" smtClean="0"/>
              <a:t> &lt;&lt; </a:t>
            </a:r>
            <a:r>
              <a:rPr lang="en-US" sz="1100" dirty="0" err="1" smtClean="0"/>
              <a:t>arr</a:t>
            </a:r>
            <a:r>
              <a:rPr lang="en-US" sz="1100" dirty="0" smtClean="0"/>
              <a:t>[</a:t>
            </a:r>
            <a:r>
              <a:rPr lang="en-US" sz="1100" dirty="0" err="1" smtClean="0"/>
              <a:t>i</a:t>
            </a:r>
            <a:r>
              <a:rPr lang="en-US" sz="1100" dirty="0" smtClean="0"/>
              <a:t>] &lt;&lt; " "; </a:t>
            </a:r>
          </a:p>
          <a:p>
            <a:r>
              <a:rPr lang="en-US" sz="1100" dirty="0" smtClean="0"/>
              <a:t>   </a:t>
            </a:r>
            <a:r>
              <a:rPr lang="en-US" sz="1100" dirty="0" err="1" smtClean="0"/>
              <a:t>cout</a:t>
            </a:r>
            <a:r>
              <a:rPr lang="en-US" sz="1100" dirty="0" smtClean="0"/>
              <a:t> &lt;&lt; </a:t>
            </a:r>
            <a:r>
              <a:rPr lang="en-US" sz="1100" dirty="0" err="1" smtClean="0"/>
              <a:t>endl</a:t>
            </a:r>
            <a:r>
              <a:rPr lang="en-US" sz="1100" dirty="0" smtClean="0"/>
              <a:t>; }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05200" y="2114550"/>
            <a:ext cx="2188420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chemeClr val="accent1"/>
                </a:solidFill>
              </a:rPr>
              <a:t>int</a:t>
            </a:r>
            <a:r>
              <a:rPr lang="en-US" sz="1100" dirty="0" smtClean="0"/>
              <a:t> </a:t>
            </a:r>
            <a:r>
              <a:rPr lang="en-US" sz="1100" dirty="0" smtClean="0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en-US" sz="1100" dirty="0" smtClean="0"/>
              <a:t>() { </a:t>
            </a:r>
          </a:p>
          <a:p>
            <a:r>
              <a:rPr lang="en-US" sz="1100" dirty="0" smtClean="0"/>
              <a:t>   </a:t>
            </a:r>
            <a:r>
              <a:rPr lang="en-US" sz="1100" dirty="0" err="1" smtClean="0">
                <a:solidFill>
                  <a:schemeClr val="accent1"/>
                </a:solidFill>
              </a:rPr>
              <a:t>int</a:t>
            </a:r>
            <a:r>
              <a:rPr lang="en-US" sz="1100" dirty="0" smtClean="0"/>
              <a:t> </a:t>
            </a:r>
            <a:r>
              <a:rPr lang="en-US" sz="1100" dirty="0" err="1" smtClean="0"/>
              <a:t>arr</a:t>
            </a:r>
            <a:r>
              <a:rPr lang="en-US" sz="1100" dirty="0" smtClean="0"/>
              <a:t>[] = { </a:t>
            </a:r>
            <a:r>
              <a:rPr lang="en-US" sz="1100" dirty="0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r>
              <a:rPr lang="en-US" sz="1100" dirty="0" smtClean="0"/>
              <a:t>, </a:t>
            </a:r>
            <a:r>
              <a:rPr lang="en-US" sz="1100" dirty="0" smtClean="0">
                <a:solidFill>
                  <a:schemeClr val="accent6">
                    <a:lumMod val="75000"/>
                  </a:schemeClr>
                </a:solidFill>
              </a:rPr>
              <a:t>5</a:t>
            </a:r>
            <a:r>
              <a:rPr lang="en-US" sz="1100" dirty="0" smtClean="0"/>
              <a:t>, </a:t>
            </a:r>
            <a:r>
              <a:rPr lang="en-US" sz="1100" dirty="0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r>
              <a:rPr lang="en-US" sz="1100" dirty="0" smtClean="0"/>
              <a:t>, </a:t>
            </a:r>
            <a:r>
              <a:rPr lang="en-US" sz="11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1100" dirty="0" smtClean="0"/>
              <a:t>, </a:t>
            </a:r>
            <a:r>
              <a:rPr lang="en-US" sz="11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US" sz="1100" dirty="0" smtClean="0"/>
              <a:t>, </a:t>
            </a:r>
            <a:r>
              <a:rPr lang="en-US" sz="110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sz="1100" dirty="0" smtClean="0"/>
              <a:t>, </a:t>
            </a:r>
            <a:r>
              <a:rPr lang="en-US" sz="1100" dirty="0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r>
              <a:rPr lang="en-US" sz="1100" dirty="0" smtClean="0"/>
              <a:t>, </a:t>
            </a:r>
            <a:r>
              <a:rPr lang="en-US" sz="11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1100" dirty="0" smtClean="0"/>
              <a:t>}; </a:t>
            </a:r>
          </a:p>
          <a:p>
            <a:r>
              <a:rPr lang="en-US" sz="1100" dirty="0" smtClean="0"/>
              <a:t>   </a:t>
            </a:r>
            <a:r>
              <a:rPr lang="en-US" sz="1100" dirty="0" err="1" smtClean="0">
                <a:solidFill>
                  <a:schemeClr val="accent1"/>
                </a:solidFill>
              </a:rPr>
              <a:t>int</a:t>
            </a:r>
            <a:r>
              <a:rPr lang="en-US" sz="1100" dirty="0" smtClean="0"/>
              <a:t> n = </a:t>
            </a:r>
            <a:r>
              <a:rPr lang="en-US" sz="1100" dirty="0" err="1" smtClean="0">
                <a:solidFill>
                  <a:srgbClr val="7030A0"/>
                </a:solidFill>
              </a:rPr>
              <a:t>sizeof</a:t>
            </a:r>
            <a:r>
              <a:rPr lang="en-US" sz="1100" dirty="0" smtClean="0"/>
              <a:t>(</a:t>
            </a:r>
            <a:r>
              <a:rPr lang="en-US" sz="1100" dirty="0" err="1" smtClean="0"/>
              <a:t>arr</a:t>
            </a:r>
            <a:r>
              <a:rPr lang="en-US" sz="1100" dirty="0" smtClean="0"/>
              <a:t>) / </a:t>
            </a:r>
            <a:r>
              <a:rPr lang="en-US" sz="1100" dirty="0" err="1" smtClean="0">
                <a:solidFill>
                  <a:srgbClr val="7030A0"/>
                </a:solidFill>
              </a:rPr>
              <a:t>sizeof</a:t>
            </a:r>
            <a:r>
              <a:rPr lang="en-US" sz="1100" dirty="0" smtClean="0"/>
              <a:t>(</a:t>
            </a:r>
            <a:r>
              <a:rPr lang="en-US" sz="1100" dirty="0" err="1" smtClean="0"/>
              <a:t>arr</a:t>
            </a:r>
            <a:r>
              <a:rPr lang="en-US" sz="1100" dirty="0" smtClean="0"/>
              <a:t>[</a:t>
            </a:r>
            <a:r>
              <a:rPr lang="en-US" sz="11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sz="1100" dirty="0" smtClean="0"/>
              <a:t>]); </a:t>
            </a:r>
          </a:p>
          <a:p>
            <a:r>
              <a:rPr lang="en-US" sz="1100" dirty="0" smtClean="0"/>
              <a:t>   </a:t>
            </a:r>
            <a:r>
              <a:rPr lang="en-US" sz="1100" dirty="0" err="1" smtClean="0"/>
              <a:t>quickSort</a:t>
            </a:r>
            <a:r>
              <a:rPr lang="en-US" sz="1100" dirty="0" smtClean="0"/>
              <a:t>(</a:t>
            </a:r>
            <a:r>
              <a:rPr lang="en-US" sz="1100" dirty="0" err="1" smtClean="0"/>
              <a:t>arr</a:t>
            </a:r>
            <a:r>
              <a:rPr lang="en-US" sz="1100" dirty="0" smtClean="0"/>
              <a:t>, </a:t>
            </a:r>
            <a:r>
              <a:rPr lang="en-US" sz="11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sz="1100" dirty="0" smtClean="0"/>
              <a:t>, n - </a:t>
            </a:r>
            <a:r>
              <a:rPr lang="en-US" sz="11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1100" dirty="0" smtClean="0"/>
              <a:t>); </a:t>
            </a:r>
          </a:p>
          <a:p>
            <a:r>
              <a:rPr lang="en-US" sz="1100" dirty="0" smtClean="0"/>
              <a:t>   </a:t>
            </a:r>
            <a:r>
              <a:rPr lang="en-US" sz="1100" dirty="0" err="1" smtClean="0"/>
              <a:t>cout</a:t>
            </a:r>
            <a:r>
              <a:rPr lang="en-US" sz="1100" dirty="0" smtClean="0"/>
              <a:t> &lt;&lt; </a:t>
            </a:r>
            <a:r>
              <a:rPr lang="en-US" sz="1100" dirty="0" smtClean="0">
                <a:solidFill>
                  <a:srgbClr val="FF0000"/>
                </a:solidFill>
              </a:rPr>
              <a:t>"Sorted array: \n"</a:t>
            </a:r>
            <a:r>
              <a:rPr lang="en-US" sz="1100" dirty="0" smtClean="0"/>
              <a:t>; </a:t>
            </a:r>
          </a:p>
          <a:p>
            <a:r>
              <a:rPr lang="en-US" sz="1100" dirty="0" smtClean="0"/>
              <a:t>   </a:t>
            </a:r>
            <a:r>
              <a:rPr lang="en-US" sz="1100" dirty="0" err="1" smtClean="0"/>
              <a:t>printArray</a:t>
            </a:r>
            <a:r>
              <a:rPr lang="en-US" sz="1100" dirty="0" smtClean="0"/>
              <a:t>(</a:t>
            </a:r>
            <a:r>
              <a:rPr lang="en-US" sz="1100" dirty="0" err="1" smtClean="0"/>
              <a:t>arr</a:t>
            </a:r>
            <a:r>
              <a:rPr lang="en-US" sz="1100" dirty="0" smtClean="0"/>
              <a:t>, n); </a:t>
            </a:r>
          </a:p>
          <a:p>
            <a:r>
              <a:rPr lang="en-US" sz="1100" dirty="0" smtClean="0"/>
              <a:t>   </a:t>
            </a:r>
            <a:r>
              <a:rPr lang="en-US" sz="1100" dirty="0" smtClean="0">
                <a:solidFill>
                  <a:srgbClr val="7030A0"/>
                </a:solidFill>
              </a:rPr>
              <a:t>return</a:t>
            </a:r>
            <a:r>
              <a:rPr lang="en-US" sz="1100" dirty="0" smtClean="0"/>
              <a:t> </a:t>
            </a:r>
            <a:r>
              <a:rPr lang="en-US" sz="11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sz="1100" dirty="0" smtClean="0"/>
              <a:t>; 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Extra Resources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https://www.hackerearth.com/practice/algorithms/sorting/quick-sort/visualize</a:t>
            </a:r>
            <a:r>
              <a:rPr lang="en-AU" dirty="0" smtClean="0">
                <a:hlinkClick r:id="rId2"/>
              </a:rPr>
              <a:t>/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30914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1672</TotalTime>
  <Words>555</Words>
  <Application>Microsoft Office PowerPoint</Application>
  <PresentationFormat>On-screen Show (16:9)</PresentationFormat>
  <Paragraphs>61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Quick Sort</vt:lpstr>
      <vt:lpstr>Quick Sort</vt:lpstr>
      <vt:lpstr>Extra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Thomas</dc:creator>
  <cp:lastModifiedBy>Thomas Dolmark</cp:lastModifiedBy>
  <cp:revision>133</cp:revision>
  <dcterms:created xsi:type="dcterms:W3CDTF">2020-04-17T04:57:27Z</dcterms:created>
  <dcterms:modified xsi:type="dcterms:W3CDTF">2020-05-14T05:06:31Z</dcterms:modified>
</cp:coreProperties>
</file>