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4" r:id="rId3"/>
    <p:sldId id="315" r:id="rId4"/>
    <p:sldId id="303" r:id="rId5"/>
    <p:sldId id="316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32" y="2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UgWX0nc4NY" TargetMode="External"/><Relationship Id="rId2" Type="http://schemas.openxmlformats.org/officeDocument/2006/relationships/hyperlink" Target="https://www.youtube.com/watch?v=TyWtx7q2D7Y&amp;t=68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Tarjan’s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37" name="Oval 36"/>
          <p:cNvSpPr/>
          <p:nvPr/>
        </p:nvSpPr>
        <p:spPr>
          <a:xfrm>
            <a:off x="1981200" y="2038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8" name="Oval 37"/>
          <p:cNvSpPr/>
          <p:nvPr/>
        </p:nvSpPr>
        <p:spPr>
          <a:xfrm>
            <a:off x="16002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28194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40" name="Oval 39"/>
          <p:cNvSpPr/>
          <p:nvPr/>
        </p:nvSpPr>
        <p:spPr>
          <a:xfrm>
            <a:off x="9906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2895600" y="2419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22098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43" name="Straight Arrow Connector 42"/>
          <p:cNvCxnSpPr>
            <a:stCxn id="37" idx="2"/>
            <a:endCxn id="40" idx="7"/>
          </p:cNvCxnSpPr>
          <p:nvPr/>
        </p:nvCxnSpPr>
        <p:spPr>
          <a:xfrm rot="10800000" flipV="1">
            <a:off x="1250764" y="21907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1"/>
            <a:endCxn id="40" idx="5"/>
          </p:cNvCxnSpPr>
          <p:nvPr/>
        </p:nvCxnSpPr>
        <p:spPr>
          <a:xfrm rot="16200000" flipV="1">
            <a:off x="1212663" y="30224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7"/>
            <a:endCxn id="42" idx="3"/>
          </p:cNvCxnSpPr>
          <p:nvPr/>
        </p:nvCxnSpPr>
        <p:spPr>
          <a:xfrm rot="5400000" flipH="1" flipV="1">
            <a:off x="1860363" y="30605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1"/>
            <a:endCxn id="42" idx="5"/>
          </p:cNvCxnSpPr>
          <p:nvPr/>
        </p:nvCxnSpPr>
        <p:spPr>
          <a:xfrm rot="16200000" flipV="1">
            <a:off x="2508063" y="30224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9" idx="7"/>
          </p:cNvCxnSpPr>
          <p:nvPr/>
        </p:nvCxnSpPr>
        <p:spPr>
          <a:xfrm rot="16200000" flipH="1">
            <a:off x="2736663" y="3035486"/>
            <a:ext cx="654237" cy="315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1"/>
            <a:endCxn id="37" idx="6"/>
          </p:cNvCxnSpPr>
          <p:nvPr/>
        </p:nvCxnSpPr>
        <p:spPr>
          <a:xfrm rot="16200000" flipV="1">
            <a:off x="2476501" y="20002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2"/>
            <a:endCxn id="38" idx="6"/>
          </p:cNvCxnSpPr>
          <p:nvPr/>
        </p:nvCxnSpPr>
        <p:spPr>
          <a:xfrm rot="10800000" flipV="1">
            <a:off x="1905000" y="34861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4"/>
            <a:endCxn id="42" idx="0"/>
          </p:cNvCxnSpPr>
          <p:nvPr/>
        </p:nvCxnSpPr>
        <p:spPr>
          <a:xfrm rot="16200000" flipH="1">
            <a:off x="2019300" y="24574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486400" y="1962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21" name="Oval 20"/>
          <p:cNvSpPr/>
          <p:nvPr/>
        </p:nvSpPr>
        <p:spPr>
          <a:xfrm>
            <a:off x="51054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22" name="Oval 21"/>
          <p:cNvSpPr/>
          <p:nvPr/>
        </p:nvSpPr>
        <p:spPr>
          <a:xfrm>
            <a:off x="6324600" y="3257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4495800" y="2647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6400800" y="2343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5715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26" name="Straight Arrow Connector 25"/>
          <p:cNvCxnSpPr>
            <a:stCxn id="20" idx="2"/>
            <a:endCxn id="23" idx="7"/>
          </p:cNvCxnSpPr>
          <p:nvPr/>
        </p:nvCxnSpPr>
        <p:spPr>
          <a:xfrm rot="10800000" flipV="1">
            <a:off x="4755964" y="21145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1"/>
            <a:endCxn id="23" idx="5"/>
          </p:cNvCxnSpPr>
          <p:nvPr/>
        </p:nvCxnSpPr>
        <p:spPr>
          <a:xfrm rot="16200000" flipV="1">
            <a:off x="4717863" y="29462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7"/>
            <a:endCxn id="25" idx="3"/>
          </p:cNvCxnSpPr>
          <p:nvPr/>
        </p:nvCxnSpPr>
        <p:spPr>
          <a:xfrm rot="5400000" flipH="1" flipV="1">
            <a:off x="5365563" y="29843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1"/>
            <a:endCxn id="25" idx="5"/>
          </p:cNvCxnSpPr>
          <p:nvPr/>
        </p:nvCxnSpPr>
        <p:spPr>
          <a:xfrm rot="16200000" flipV="1">
            <a:off x="6013263" y="29462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2" idx="7"/>
          </p:cNvCxnSpPr>
          <p:nvPr/>
        </p:nvCxnSpPr>
        <p:spPr>
          <a:xfrm rot="16200000" flipH="1">
            <a:off x="6241863" y="2959286"/>
            <a:ext cx="654237" cy="315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20" idx="6"/>
          </p:cNvCxnSpPr>
          <p:nvPr/>
        </p:nvCxnSpPr>
        <p:spPr>
          <a:xfrm rot="16200000" flipV="1">
            <a:off x="5981701" y="19240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2"/>
            <a:endCxn id="21" idx="6"/>
          </p:cNvCxnSpPr>
          <p:nvPr/>
        </p:nvCxnSpPr>
        <p:spPr>
          <a:xfrm rot="10800000" flipV="1">
            <a:off x="5410200" y="3409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4"/>
            <a:endCxn id="25" idx="0"/>
          </p:cNvCxnSpPr>
          <p:nvPr/>
        </p:nvCxnSpPr>
        <p:spPr>
          <a:xfrm rot="16200000" flipH="1">
            <a:off x="5524500" y="2381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2" idx="0"/>
            <a:endCxn id="24" idx="3"/>
          </p:cNvCxnSpPr>
          <p:nvPr/>
        </p:nvCxnSpPr>
        <p:spPr>
          <a:xfrm rot="16200000" flipV="1">
            <a:off x="6134101" y="2914650"/>
            <a:ext cx="654237" cy="315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9" idx="0"/>
            <a:endCxn id="41" idx="3"/>
          </p:cNvCxnSpPr>
          <p:nvPr/>
        </p:nvCxnSpPr>
        <p:spPr>
          <a:xfrm rot="16200000" flipV="1">
            <a:off x="2628901" y="2990850"/>
            <a:ext cx="654237" cy="315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628650"/>
          </a:xfrm>
        </p:spPr>
        <p:txBody>
          <a:bodyPr>
            <a:normAutofit fontScale="90000"/>
          </a:bodyPr>
          <a:lstStyle/>
          <a:p>
            <a:pPr algn="l"/>
            <a:r>
              <a:rPr lang="en-AU" sz="2000" dirty="0" smtClean="0">
                <a:solidFill>
                  <a:schemeClr val="bg1">
                    <a:lumMod val="50000"/>
                  </a:schemeClr>
                </a:solidFill>
              </a:rPr>
              <a:t>Remember this: </a:t>
            </a:r>
            <a:r>
              <a:rPr lang="en-AU" dirty="0" smtClean="0"/>
              <a:t>Depth First Search (DFS)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66750"/>
            <a:ext cx="225574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 smtClean="0">
                <a:solidFill>
                  <a:schemeClr val="accent1"/>
                </a:solidFill>
              </a:rPr>
              <a:t>#include&lt;bits/</a:t>
            </a:r>
            <a:r>
              <a:rPr lang="en-AU" sz="900" dirty="0" err="1" smtClean="0">
                <a:solidFill>
                  <a:schemeClr val="accent1"/>
                </a:solidFill>
              </a:rPr>
              <a:t>stdc</a:t>
            </a:r>
            <a:r>
              <a:rPr lang="en-AU" sz="900" dirty="0" smtClean="0">
                <a:solidFill>
                  <a:schemeClr val="accent1"/>
                </a:solidFill>
              </a:rPr>
              <a:t>++.h&gt; </a:t>
            </a:r>
          </a:p>
          <a:p>
            <a:r>
              <a:rPr lang="en-AU" sz="900" dirty="0" smtClean="0">
                <a:solidFill>
                  <a:srgbClr val="7030A0"/>
                </a:solidFill>
              </a:rPr>
              <a:t>using namespace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std</a:t>
            </a:r>
            <a:r>
              <a:rPr lang="en-AU" sz="900" dirty="0" smtClean="0"/>
              <a:t>; </a:t>
            </a:r>
          </a:p>
          <a:p>
            <a:endParaRPr lang="en-AU" sz="900" dirty="0" smtClean="0"/>
          </a:p>
          <a:p>
            <a:r>
              <a:rPr lang="en-AU" sz="900" dirty="0" smtClean="0">
                <a:solidFill>
                  <a:srgbClr val="7030A0"/>
                </a:solidFill>
              </a:rPr>
              <a:t>class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Graph</a:t>
            </a:r>
            <a:r>
              <a:rPr lang="en-AU" sz="900" dirty="0" smtClean="0"/>
              <a:t> {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V; </a:t>
            </a:r>
          </a:p>
          <a:p>
            <a:r>
              <a:rPr lang="en-AU" sz="900" dirty="0" smtClean="0"/>
              <a:t>   list&lt;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&gt; *</a:t>
            </a:r>
            <a:r>
              <a:rPr lang="en-AU" sz="900" dirty="0" err="1" smtClean="0"/>
              <a:t>adj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chemeClr val="accent1"/>
                </a:solidFill>
              </a:rPr>
              <a:t>void</a:t>
            </a:r>
            <a:r>
              <a:rPr lang="en-AU" sz="900" dirty="0" smtClean="0"/>
              <a:t> </a:t>
            </a:r>
            <a:r>
              <a:rPr lang="en-AU" sz="900" dirty="0" err="1" smtClean="0"/>
              <a:t>DFSUtil</a:t>
            </a:r>
            <a:r>
              <a:rPr lang="en-AU" sz="900" dirty="0" smtClean="0"/>
              <a:t>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v, </a:t>
            </a:r>
            <a:r>
              <a:rPr lang="en-AU" sz="900" dirty="0" err="1" smtClean="0">
                <a:solidFill>
                  <a:schemeClr val="accent1"/>
                </a:solidFill>
              </a:rPr>
              <a:t>bool</a:t>
            </a:r>
            <a:r>
              <a:rPr lang="en-AU" sz="900" dirty="0" smtClean="0"/>
              <a:t> visited[]);</a:t>
            </a:r>
          </a:p>
          <a:p>
            <a:r>
              <a:rPr lang="en-AU" sz="900" dirty="0" smtClean="0"/>
              <a:t> </a:t>
            </a:r>
          </a:p>
          <a:p>
            <a:r>
              <a:rPr lang="en-AU" sz="900" dirty="0" smtClean="0">
                <a:solidFill>
                  <a:srgbClr val="7030A0"/>
                </a:solidFill>
              </a:rPr>
              <a:t>public</a:t>
            </a:r>
            <a:r>
              <a:rPr lang="en-AU" sz="900" dirty="0" smtClean="0"/>
              <a:t>: </a:t>
            </a:r>
          </a:p>
          <a:p>
            <a:r>
              <a:rPr lang="en-AU" sz="900" dirty="0" smtClean="0"/>
              <a:t>   Graph(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V);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chemeClr val="accent1"/>
                </a:solidFill>
              </a:rPr>
              <a:t>void</a:t>
            </a:r>
            <a:r>
              <a:rPr lang="en-AU" sz="900" dirty="0" smtClean="0"/>
              <a:t> </a:t>
            </a:r>
            <a:r>
              <a:rPr lang="en-AU" sz="900" dirty="0" err="1" smtClean="0"/>
              <a:t>addEdge</a:t>
            </a:r>
            <a:r>
              <a:rPr lang="en-AU" sz="900" dirty="0" smtClean="0"/>
              <a:t>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v,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w);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chemeClr val="accent1"/>
                </a:solidFill>
              </a:rPr>
              <a:t>void</a:t>
            </a:r>
            <a:r>
              <a:rPr lang="en-AU" sz="900" dirty="0" smtClean="0"/>
              <a:t> DFS(); }; </a:t>
            </a:r>
          </a:p>
          <a:p>
            <a:endParaRPr lang="en-AU" sz="900" dirty="0" smtClean="0"/>
          </a:p>
          <a:p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Graph</a:t>
            </a:r>
            <a:r>
              <a:rPr lang="en-AU" sz="900" dirty="0" smtClean="0"/>
              <a:t>::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Graph</a:t>
            </a:r>
            <a:r>
              <a:rPr lang="en-AU" sz="900" dirty="0" smtClean="0"/>
              <a:t>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V) {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rgbClr val="7030A0"/>
                </a:solidFill>
              </a:rPr>
              <a:t>this</a:t>
            </a:r>
            <a:r>
              <a:rPr lang="en-AU" sz="900" dirty="0" smtClean="0"/>
              <a:t>-&gt;V = V;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adj</a:t>
            </a:r>
            <a:r>
              <a:rPr lang="en-AU" sz="900" dirty="0" smtClean="0"/>
              <a:t> = </a:t>
            </a:r>
            <a:r>
              <a:rPr lang="en-AU" sz="900" dirty="0" smtClean="0">
                <a:solidFill>
                  <a:srgbClr val="7030A0"/>
                </a:solidFill>
              </a:rPr>
              <a:t>new</a:t>
            </a:r>
            <a:r>
              <a:rPr lang="en-AU" sz="900" dirty="0" smtClean="0"/>
              <a:t> list&lt;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&gt;[V]; } </a:t>
            </a:r>
          </a:p>
          <a:p>
            <a:endParaRPr lang="en-AU" sz="900" dirty="0" smtClean="0"/>
          </a:p>
          <a:p>
            <a:r>
              <a:rPr lang="en-AU" sz="900" dirty="0" smtClean="0">
                <a:solidFill>
                  <a:schemeClr val="accent1"/>
                </a:solidFill>
              </a:rPr>
              <a:t>void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Graph</a:t>
            </a:r>
            <a:r>
              <a:rPr lang="en-AU" sz="900" dirty="0" smtClean="0"/>
              <a:t>::</a:t>
            </a:r>
            <a:r>
              <a:rPr lang="en-AU" sz="900" dirty="0" err="1" smtClean="0">
                <a:solidFill>
                  <a:schemeClr val="accent3">
                    <a:lumMod val="75000"/>
                  </a:schemeClr>
                </a:solidFill>
              </a:rPr>
              <a:t>addEdge</a:t>
            </a:r>
            <a:r>
              <a:rPr lang="en-AU" sz="900" dirty="0" smtClean="0"/>
              <a:t>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v,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w) {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adj</a:t>
            </a:r>
            <a:r>
              <a:rPr lang="en-AU" sz="900" dirty="0" smtClean="0"/>
              <a:t>[v].</a:t>
            </a:r>
            <a:r>
              <a:rPr lang="en-AU" sz="900" dirty="0" err="1" smtClean="0"/>
              <a:t>push_back</a:t>
            </a:r>
            <a:r>
              <a:rPr lang="en-AU" sz="900" dirty="0" smtClean="0"/>
              <a:t>(w); } </a:t>
            </a:r>
          </a:p>
          <a:p>
            <a:endParaRPr lang="en-AU" sz="900" dirty="0" smtClean="0"/>
          </a:p>
          <a:p>
            <a:r>
              <a:rPr lang="en-AU" sz="900" dirty="0" smtClean="0">
                <a:solidFill>
                  <a:schemeClr val="accent1"/>
                </a:solidFill>
              </a:rPr>
              <a:t>void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Graph</a:t>
            </a:r>
            <a:r>
              <a:rPr lang="en-AU" sz="900" dirty="0" smtClean="0"/>
              <a:t>::</a:t>
            </a:r>
            <a:r>
              <a:rPr lang="en-AU" sz="900" dirty="0" err="1" smtClean="0">
                <a:solidFill>
                  <a:schemeClr val="accent3">
                    <a:lumMod val="75000"/>
                  </a:schemeClr>
                </a:solidFill>
              </a:rPr>
              <a:t>DFSUtil</a:t>
            </a:r>
            <a:r>
              <a:rPr lang="en-AU" sz="900" dirty="0" smtClean="0"/>
              <a:t>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v, </a:t>
            </a:r>
            <a:r>
              <a:rPr lang="en-AU" sz="900" dirty="0" err="1" smtClean="0">
                <a:solidFill>
                  <a:schemeClr val="accent1"/>
                </a:solidFill>
              </a:rPr>
              <a:t>bool</a:t>
            </a:r>
            <a:r>
              <a:rPr lang="en-AU" sz="900" dirty="0" smtClean="0"/>
              <a:t> visited[]) { </a:t>
            </a:r>
          </a:p>
          <a:p>
            <a:r>
              <a:rPr lang="en-AU" sz="900" dirty="0" smtClean="0"/>
              <a:t>   visited[v]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cout</a:t>
            </a:r>
            <a:r>
              <a:rPr lang="en-AU" sz="900" dirty="0" smtClean="0"/>
              <a:t> &lt;&lt; v &lt;&lt; </a:t>
            </a:r>
            <a:r>
              <a:rPr lang="en-AU" sz="900" dirty="0" smtClean="0">
                <a:solidFill>
                  <a:srgbClr val="FF0000"/>
                </a:solidFill>
              </a:rPr>
              <a:t>" "</a:t>
            </a:r>
            <a:r>
              <a:rPr lang="en-AU" sz="900" dirty="0" smtClean="0"/>
              <a:t>; </a:t>
            </a:r>
          </a:p>
          <a:p>
            <a:endParaRPr lang="en-AU" sz="900" dirty="0" smtClean="0"/>
          </a:p>
          <a:p>
            <a:r>
              <a:rPr lang="en-AU" sz="900" dirty="0" smtClean="0"/>
              <a:t>   list&lt;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&gt;::</a:t>
            </a:r>
            <a:r>
              <a:rPr lang="en-AU" sz="900" dirty="0" err="1" smtClean="0"/>
              <a:t>iterator</a:t>
            </a:r>
            <a:r>
              <a:rPr lang="en-AU" sz="900" dirty="0" smtClean="0"/>
              <a:t> </a:t>
            </a:r>
            <a:r>
              <a:rPr lang="en-AU" sz="900" dirty="0" err="1" smtClean="0"/>
              <a:t>i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rgbClr val="7030A0"/>
                </a:solidFill>
              </a:rPr>
              <a:t>for</a:t>
            </a:r>
            <a:r>
              <a:rPr lang="en-AU" sz="900" dirty="0" smtClean="0"/>
              <a:t> (</a:t>
            </a:r>
            <a:r>
              <a:rPr lang="en-AU" sz="900" dirty="0" err="1" smtClean="0"/>
              <a:t>i</a:t>
            </a:r>
            <a:r>
              <a:rPr lang="en-AU" sz="900" dirty="0" smtClean="0"/>
              <a:t> = </a:t>
            </a:r>
            <a:r>
              <a:rPr lang="en-AU" sz="900" dirty="0" err="1" smtClean="0"/>
              <a:t>adj</a:t>
            </a:r>
            <a:r>
              <a:rPr lang="en-AU" sz="900" dirty="0" smtClean="0"/>
              <a:t>[v].begin(); </a:t>
            </a:r>
            <a:r>
              <a:rPr lang="en-AU" sz="900" dirty="0" err="1" smtClean="0"/>
              <a:t>i</a:t>
            </a:r>
            <a:r>
              <a:rPr lang="en-AU" sz="900" dirty="0" smtClean="0"/>
              <a:t> != </a:t>
            </a:r>
            <a:r>
              <a:rPr lang="en-AU" sz="900" dirty="0" err="1" smtClean="0"/>
              <a:t>adj</a:t>
            </a:r>
            <a:r>
              <a:rPr lang="en-AU" sz="900" dirty="0" smtClean="0"/>
              <a:t>[v].end(); ++</a:t>
            </a:r>
            <a:r>
              <a:rPr lang="en-AU" sz="900" dirty="0" err="1" smtClean="0"/>
              <a:t>i</a:t>
            </a:r>
            <a:r>
              <a:rPr lang="en-AU" sz="900" dirty="0" smtClean="0"/>
              <a:t>) </a:t>
            </a:r>
          </a:p>
          <a:p>
            <a:r>
              <a:rPr lang="en-AU" sz="900" dirty="0" smtClean="0"/>
              <a:t>      </a:t>
            </a:r>
            <a:r>
              <a:rPr lang="en-AU" sz="900" dirty="0" smtClean="0">
                <a:solidFill>
                  <a:srgbClr val="7030A0"/>
                </a:solidFill>
              </a:rPr>
              <a:t>if</a:t>
            </a:r>
            <a:r>
              <a:rPr lang="en-AU" sz="900" dirty="0" smtClean="0"/>
              <a:t> (!visited[*</a:t>
            </a:r>
            <a:r>
              <a:rPr lang="en-AU" sz="900" dirty="0" err="1" smtClean="0"/>
              <a:t>i</a:t>
            </a:r>
            <a:r>
              <a:rPr lang="en-AU" sz="900" dirty="0" smtClean="0"/>
              <a:t>])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DFSUtil</a:t>
            </a:r>
            <a:r>
              <a:rPr lang="en-AU" sz="900" dirty="0" smtClean="0"/>
              <a:t>(*</a:t>
            </a:r>
            <a:r>
              <a:rPr lang="en-AU" sz="900" dirty="0" err="1" smtClean="0"/>
              <a:t>i</a:t>
            </a:r>
            <a:r>
              <a:rPr lang="en-AU" sz="900" dirty="0" smtClean="0"/>
              <a:t>, visited);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0800" y="666750"/>
            <a:ext cx="1975221" cy="4385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 smtClean="0">
                <a:solidFill>
                  <a:schemeClr val="accent1"/>
                </a:solidFill>
              </a:rPr>
              <a:t>void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Graph</a:t>
            </a:r>
            <a:r>
              <a:rPr lang="en-AU" sz="900" dirty="0" smtClean="0"/>
              <a:t>::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DFS</a:t>
            </a:r>
            <a:r>
              <a:rPr lang="en-AU" sz="900" dirty="0" smtClean="0"/>
              <a:t>() {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>
                <a:solidFill>
                  <a:schemeClr val="accent1"/>
                </a:solidFill>
              </a:rPr>
              <a:t>bool</a:t>
            </a:r>
            <a:r>
              <a:rPr lang="en-AU" sz="900" dirty="0" smtClean="0"/>
              <a:t> *visited = </a:t>
            </a:r>
            <a:r>
              <a:rPr lang="en-AU" sz="900" dirty="0" smtClean="0">
                <a:solidFill>
                  <a:srgbClr val="7030A0"/>
                </a:solidFill>
              </a:rPr>
              <a:t>new</a:t>
            </a:r>
            <a:r>
              <a:rPr lang="en-AU" sz="900" dirty="0" smtClean="0"/>
              <a:t> </a:t>
            </a:r>
            <a:r>
              <a:rPr lang="en-AU" sz="900" dirty="0" err="1" smtClean="0">
                <a:solidFill>
                  <a:schemeClr val="accent1"/>
                </a:solidFill>
              </a:rPr>
              <a:t>bool</a:t>
            </a:r>
            <a:r>
              <a:rPr lang="en-AU" sz="900" dirty="0" smtClean="0">
                <a:solidFill>
                  <a:schemeClr val="accent1"/>
                </a:solidFill>
              </a:rPr>
              <a:t>[V</a:t>
            </a:r>
            <a:r>
              <a:rPr lang="en-AU" sz="900" dirty="0" smtClean="0"/>
              <a:t>];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rgbClr val="7030A0"/>
                </a:solidFill>
              </a:rPr>
              <a:t>for</a:t>
            </a:r>
            <a:r>
              <a:rPr lang="en-AU" sz="900" dirty="0" smtClean="0"/>
              <a:t> 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</a:t>
            </a:r>
            <a:r>
              <a:rPr lang="en-AU" sz="900" dirty="0" err="1" smtClean="0"/>
              <a:t>i</a:t>
            </a:r>
            <a:r>
              <a:rPr lang="en-AU" sz="900" dirty="0" smtClean="0"/>
              <a:t>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; </a:t>
            </a:r>
            <a:r>
              <a:rPr lang="en-AU" sz="900" dirty="0" err="1" smtClean="0"/>
              <a:t>i</a:t>
            </a:r>
            <a:r>
              <a:rPr lang="en-AU" sz="900" dirty="0" smtClean="0"/>
              <a:t> &lt; V; </a:t>
            </a:r>
            <a:r>
              <a:rPr lang="en-AU" sz="900" dirty="0" err="1" smtClean="0"/>
              <a:t>i</a:t>
            </a:r>
            <a:r>
              <a:rPr lang="en-AU" sz="900" dirty="0" smtClean="0"/>
              <a:t>++) </a:t>
            </a:r>
          </a:p>
          <a:p>
            <a:r>
              <a:rPr lang="en-AU" sz="900" dirty="0" smtClean="0"/>
              <a:t>      visited[</a:t>
            </a:r>
            <a:r>
              <a:rPr lang="en-AU" sz="900" dirty="0" err="1" smtClean="0"/>
              <a:t>i</a:t>
            </a:r>
            <a:r>
              <a:rPr lang="en-AU" sz="900" dirty="0" smtClean="0"/>
              <a:t>]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AU" sz="900" dirty="0" smtClean="0"/>
              <a:t>; </a:t>
            </a:r>
          </a:p>
          <a:p>
            <a:endParaRPr lang="en-AU" sz="900" dirty="0" smtClean="0"/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rgbClr val="7030A0"/>
                </a:solidFill>
              </a:rPr>
              <a:t>for</a:t>
            </a:r>
            <a:r>
              <a:rPr lang="en-AU" sz="900" dirty="0" smtClean="0"/>
              <a:t> 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</a:t>
            </a:r>
            <a:r>
              <a:rPr lang="en-AU" sz="900" dirty="0" err="1" smtClean="0"/>
              <a:t>i</a:t>
            </a:r>
            <a:r>
              <a:rPr lang="en-AU" sz="900" dirty="0" smtClean="0"/>
              <a:t> = 0; </a:t>
            </a:r>
            <a:r>
              <a:rPr lang="en-AU" sz="900" dirty="0" err="1" smtClean="0"/>
              <a:t>i</a:t>
            </a:r>
            <a:r>
              <a:rPr lang="en-AU" sz="900" dirty="0" smtClean="0"/>
              <a:t> &lt; V; </a:t>
            </a:r>
            <a:r>
              <a:rPr lang="en-AU" sz="900" dirty="0" err="1" smtClean="0"/>
              <a:t>i</a:t>
            </a:r>
            <a:r>
              <a:rPr lang="en-AU" sz="900" dirty="0" smtClean="0"/>
              <a:t>++) </a:t>
            </a:r>
          </a:p>
          <a:p>
            <a:r>
              <a:rPr lang="en-AU" sz="900" dirty="0" smtClean="0"/>
              <a:t>      </a:t>
            </a:r>
            <a:r>
              <a:rPr lang="en-AU" sz="900" dirty="0" smtClean="0">
                <a:solidFill>
                  <a:srgbClr val="7030A0"/>
                </a:solidFill>
              </a:rPr>
              <a:t>if</a:t>
            </a:r>
            <a:r>
              <a:rPr lang="en-AU" sz="900" dirty="0" smtClean="0"/>
              <a:t> (visited[</a:t>
            </a:r>
            <a:r>
              <a:rPr lang="en-AU" sz="900" dirty="0" err="1" smtClean="0"/>
              <a:t>i</a:t>
            </a:r>
            <a:r>
              <a:rPr lang="en-AU" sz="900" dirty="0" smtClean="0"/>
              <a:t>] ==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AU" sz="900" dirty="0" smtClean="0"/>
              <a:t>) </a:t>
            </a:r>
          </a:p>
          <a:p>
            <a:r>
              <a:rPr lang="en-AU" sz="900" dirty="0" smtClean="0"/>
              <a:t>         </a:t>
            </a:r>
            <a:r>
              <a:rPr lang="en-AU" sz="900" dirty="0" err="1" smtClean="0"/>
              <a:t>DFSUtil</a:t>
            </a:r>
            <a:r>
              <a:rPr lang="en-AU" sz="900" dirty="0" smtClean="0"/>
              <a:t>(</a:t>
            </a:r>
            <a:r>
              <a:rPr lang="en-AU" sz="900" dirty="0" err="1" smtClean="0"/>
              <a:t>i</a:t>
            </a:r>
            <a:r>
              <a:rPr lang="en-AU" sz="900" dirty="0" smtClean="0"/>
              <a:t>, visited); } </a:t>
            </a:r>
          </a:p>
          <a:p>
            <a:endParaRPr lang="en-AU" sz="900" dirty="0" smtClean="0"/>
          </a:p>
          <a:p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en-AU" sz="900" dirty="0" smtClean="0"/>
              <a:t>() { </a:t>
            </a:r>
          </a:p>
          <a:p>
            <a:r>
              <a:rPr lang="en-AU" sz="900" dirty="0" smtClean="0"/>
              <a:t>   Graph g(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AU" sz="900" dirty="0" smtClean="0"/>
              <a:t>);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900" dirty="0" smtClean="0"/>
              <a:t>);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AU" sz="900" dirty="0" err="1" smtClean="0">
                <a:solidFill>
                  <a:schemeClr val="bg1">
                    <a:lumMod val="50000"/>
                  </a:schemeClr>
                </a:solidFill>
              </a:rPr>
              <a:t>g.addEdge</a:t>
            </a:r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(0, 4);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AU" sz="900" dirty="0" smtClean="0"/>
              <a:t>);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AU" sz="900" dirty="0" err="1" smtClean="0">
                <a:solidFill>
                  <a:schemeClr val="bg1">
                    <a:lumMod val="50000"/>
                  </a:schemeClr>
                </a:solidFill>
              </a:rPr>
              <a:t>g.addEdge</a:t>
            </a:r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(1, 2);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AU" sz="900" dirty="0" smtClean="0"/>
              <a:t>); </a:t>
            </a:r>
          </a:p>
          <a:p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   //</a:t>
            </a:r>
            <a:r>
              <a:rPr lang="en-AU" sz="900" dirty="0" err="1" smtClean="0">
                <a:solidFill>
                  <a:schemeClr val="bg1">
                    <a:lumMod val="50000"/>
                  </a:schemeClr>
                </a:solidFill>
              </a:rPr>
              <a:t>g.addEdge</a:t>
            </a:r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(1, 5);</a:t>
            </a:r>
          </a:p>
          <a:p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   //</a:t>
            </a:r>
            <a:r>
              <a:rPr lang="en-AU" sz="900" dirty="0" err="1" smtClean="0">
                <a:solidFill>
                  <a:schemeClr val="bg1">
                    <a:lumMod val="50000"/>
                  </a:schemeClr>
                </a:solidFill>
              </a:rPr>
              <a:t>g.addEdge</a:t>
            </a:r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(2, 1);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900" dirty="0" smtClean="0"/>
              <a:t>);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AU" sz="900" dirty="0" smtClean="0"/>
              <a:t>);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);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900" dirty="0" smtClean="0"/>
              <a:t>);</a:t>
            </a:r>
          </a:p>
          <a:p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   //</a:t>
            </a:r>
            <a:r>
              <a:rPr lang="en-AU" sz="900" dirty="0" err="1" smtClean="0">
                <a:solidFill>
                  <a:schemeClr val="bg1">
                    <a:lumMod val="50000"/>
                  </a:schemeClr>
                </a:solidFill>
              </a:rPr>
              <a:t>g.addEdge</a:t>
            </a:r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(4, 0);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900" dirty="0" smtClean="0"/>
              <a:t>);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);</a:t>
            </a:r>
          </a:p>
          <a:p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   //</a:t>
            </a:r>
            <a:r>
              <a:rPr lang="en-AU" sz="900" dirty="0" err="1" smtClean="0">
                <a:solidFill>
                  <a:schemeClr val="bg1">
                    <a:lumMod val="50000"/>
                  </a:schemeClr>
                </a:solidFill>
              </a:rPr>
              <a:t>g.addEdge</a:t>
            </a:r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(5, 1);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900" dirty="0" smtClean="0"/>
              <a:t>);</a:t>
            </a:r>
          </a:p>
          <a:p>
            <a:endParaRPr lang="en-AU" sz="900" dirty="0" smtClean="0"/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cout</a:t>
            </a:r>
            <a:r>
              <a:rPr lang="en-AU" sz="900" dirty="0" smtClean="0"/>
              <a:t> &lt;&lt; </a:t>
            </a:r>
            <a:r>
              <a:rPr lang="en-AU" sz="900" dirty="0" smtClean="0">
                <a:solidFill>
                  <a:srgbClr val="FF0000"/>
                </a:solidFill>
              </a:rPr>
              <a:t>"Deep First Search" </a:t>
            </a:r>
            <a:r>
              <a:rPr lang="en-AU" sz="900" dirty="0" smtClean="0"/>
              <a:t>&lt;&lt; </a:t>
            </a:r>
            <a:r>
              <a:rPr lang="en-AU" sz="900" dirty="0" err="1" smtClean="0"/>
              <a:t>endl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g.DFS(); </a:t>
            </a:r>
          </a:p>
          <a:p>
            <a:r>
              <a:rPr lang="en-AU" sz="900" dirty="0" smtClean="0">
                <a:solidFill>
                  <a:srgbClr val="7030A0"/>
                </a:solidFill>
              </a:rPr>
              <a:t>return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; } </a:t>
            </a:r>
            <a:endParaRPr lang="en-AU" sz="900" dirty="0"/>
          </a:p>
        </p:txBody>
      </p:sp>
      <p:sp>
        <p:nvSpPr>
          <p:cNvPr id="9" name="Oval 8"/>
          <p:cNvSpPr/>
          <p:nvPr/>
        </p:nvSpPr>
        <p:spPr>
          <a:xfrm>
            <a:off x="7726680" y="5715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</a:t>
            </a:r>
            <a:endParaRPr lang="en-AU" sz="1200" dirty="0"/>
          </a:p>
        </p:txBody>
      </p:sp>
      <p:sp>
        <p:nvSpPr>
          <p:cNvPr id="10" name="Oval 9"/>
          <p:cNvSpPr/>
          <p:nvPr/>
        </p:nvSpPr>
        <p:spPr>
          <a:xfrm>
            <a:off x="7345680" y="108585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11" name="Oval 10"/>
          <p:cNvSpPr/>
          <p:nvPr/>
        </p:nvSpPr>
        <p:spPr>
          <a:xfrm>
            <a:off x="8564880" y="102870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12" name="Oval 11"/>
          <p:cNvSpPr/>
          <p:nvPr/>
        </p:nvSpPr>
        <p:spPr>
          <a:xfrm>
            <a:off x="6736080" y="57150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13" name="Oval 12"/>
          <p:cNvSpPr/>
          <p:nvPr/>
        </p:nvSpPr>
        <p:spPr>
          <a:xfrm>
            <a:off x="8641080" y="34290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14" name="Oval 13"/>
          <p:cNvSpPr/>
          <p:nvPr/>
        </p:nvSpPr>
        <p:spPr>
          <a:xfrm>
            <a:off x="7955280" y="62865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5</a:t>
            </a:r>
            <a:endParaRPr lang="en-AU" sz="1200" dirty="0"/>
          </a:p>
        </p:txBody>
      </p:sp>
      <p:cxnSp>
        <p:nvCxnSpPr>
          <p:cNvPr id="15" name="Straight Arrow Connector 14"/>
          <p:cNvCxnSpPr>
            <a:stCxn id="9" idx="2"/>
            <a:endCxn id="12" idx="7"/>
          </p:cNvCxnSpPr>
          <p:nvPr/>
        </p:nvCxnSpPr>
        <p:spPr>
          <a:xfrm rot="10800000" flipV="1">
            <a:off x="6970228" y="194309"/>
            <a:ext cx="756453" cy="4173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  <a:endCxn id="12" idx="5"/>
          </p:cNvCxnSpPr>
          <p:nvPr/>
        </p:nvCxnSpPr>
        <p:spPr>
          <a:xfrm rot="16200000" flipV="1">
            <a:off x="7017852" y="758022"/>
            <a:ext cx="320376" cy="4156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7"/>
            <a:endCxn id="14" idx="3"/>
          </p:cNvCxnSpPr>
          <p:nvPr/>
        </p:nvCxnSpPr>
        <p:spPr>
          <a:xfrm rot="5400000" flipH="1" flipV="1">
            <a:off x="7656027" y="786597"/>
            <a:ext cx="263226" cy="4156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14" idx="5"/>
          </p:cNvCxnSpPr>
          <p:nvPr/>
        </p:nvCxnSpPr>
        <p:spPr>
          <a:xfrm rot="16200000" flipV="1">
            <a:off x="8294202" y="758022"/>
            <a:ext cx="206076" cy="4156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4"/>
            <a:endCxn id="11" idx="0"/>
          </p:cNvCxnSpPr>
          <p:nvPr/>
        </p:nvCxnSpPr>
        <p:spPr>
          <a:xfrm rot="5400000">
            <a:off x="8534400" y="784860"/>
            <a:ext cx="41148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1"/>
            <a:endCxn id="9" idx="6"/>
          </p:cNvCxnSpPr>
          <p:nvPr/>
        </p:nvCxnSpPr>
        <p:spPr>
          <a:xfrm rot="16200000" flipV="1">
            <a:off x="8246746" y="-51435"/>
            <a:ext cx="188763" cy="6802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0" idx="6"/>
          </p:cNvCxnSpPr>
          <p:nvPr/>
        </p:nvCxnSpPr>
        <p:spPr>
          <a:xfrm rot="10800000" flipV="1">
            <a:off x="7620000" y="1165860"/>
            <a:ext cx="944880" cy="571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4"/>
            <a:endCxn id="14" idx="0"/>
          </p:cNvCxnSpPr>
          <p:nvPr/>
        </p:nvCxnSpPr>
        <p:spPr>
          <a:xfrm rot="16200000" flipH="1">
            <a:off x="7829550" y="365760"/>
            <a:ext cx="29718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96200" y="1600200"/>
            <a:ext cx="1219200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7848600" y="285750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 = 0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48600" y="262890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D = 3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48600" y="240030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 = 2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48600" y="217170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 = 1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48600" y="194310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 = 4 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48600" y="171450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 = 5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620000" y="371475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7239000" y="474345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33" name="Oval 32"/>
          <p:cNvSpPr/>
          <p:nvPr/>
        </p:nvSpPr>
        <p:spPr>
          <a:xfrm>
            <a:off x="8458200" y="46863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6629400" y="42291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35" name="Oval 34"/>
          <p:cNvSpPr/>
          <p:nvPr/>
        </p:nvSpPr>
        <p:spPr>
          <a:xfrm>
            <a:off x="8534400" y="40005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7848600" y="428625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37" name="Straight Arrow Connector 36"/>
          <p:cNvCxnSpPr>
            <a:stCxn id="31" idx="2"/>
            <a:endCxn id="34" idx="7"/>
          </p:cNvCxnSpPr>
          <p:nvPr/>
        </p:nvCxnSpPr>
        <p:spPr>
          <a:xfrm rot="10800000" flipV="1">
            <a:off x="6889567" y="3829050"/>
            <a:ext cx="730437" cy="4335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1"/>
            <a:endCxn id="34" idx="5"/>
          </p:cNvCxnSpPr>
          <p:nvPr/>
        </p:nvCxnSpPr>
        <p:spPr>
          <a:xfrm rot="16200000" flipV="1">
            <a:off x="6910248" y="4403538"/>
            <a:ext cx="352706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7"/>
            <a:endCxn id="36" idx="3"/>
          </p:cNvCxnSpPr>
          <p:nvPr/>
        </p:nvCxnSpPr>
        <p:spPr>
          <a:xfrm rot="5400000" flipH="1" flipV="1">
            <a:off x="7548423" y="4432113"/>
            <a:ext cx="295556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3" idx="0"/>
          </p:cNvCxnSpPr>
          <p:nvPr/>
        </p:nvCxnSpPr>
        <p:spPr>
          <a:xfrm rot="5400000">
            <a:off x="8420100" y="4419600"/>
            <a:ext cx="4572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4"/>
            <a:endCxn id="36" idx="0"/>
          </p:cNvCxnSpPr>
          <p:nvPr/>
        </p:nvCxnSpPr>
        <p:spPr>
          <a:xfrm rot="16200000" flipH="1">
            <a:off x="7715250" y="4000500"/>
            <a:ext cx="3429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0800000">
            <a:off x="3886200" y="3790951"/>
            <a:ext cx="2819402" cy="26670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38800" y="3409950"/>
            <a:ext cx="2386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Code works for disconnected graph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rot="10800000" flipV="1">
            <a:off x="3657600" y="895350"/>
            <a:ext cx="3200400" cy="15240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00800" y="1371601"/>
            <a:ext cx="1995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Uncomment for this graph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rot="10800000" flipV="1">
            <a:off x="3581400" y="2457450"/>
            <a:ext cx="3733800" cy="10287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638800" y="2190750"/>
            <a:ext cx="199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Order changes if edges from 3 are removed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It’s the same principle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 </a:t>
            </a:r>
            <a:r>
              <a:rPr lang="en-AU" dirty="0" smtClean="0"/>
              <a:t>hope you </a:t>
            </a:r>
            <a:r>
              <a:rPr lang="en-AU" dirty="0" smtClean="0"/>
              <a:t>are </a:t>
            </a:r>
            <a:r>
              <a:rPr lang="en-AU" dirty="0" smtClean="0"/>
              <a:t>familiar enough with how </a:t>
            </a:r>
            <a:r>
              <a:rPr lang="en-AU" dirty="0" smtClean="0"/>
              <a:t>DFS works</a:t>
            </a:r>
            <a:endParaRPr lang="en-AU" dirty="0" smtClean="0"/>
          </a:p>
          <a:p>
            <a:r>
              <a:rPr lang="en-AU" dirty="0" smtClean="0"/>
              <a:t>Think of how DFS goes through the graph and how you can adapt this to get the SCC</a:t>
            </a:r>
          </a:p>
          <a:p>
            <a:r>
              <a:rPr lang="en-AU" dirty="0" smtClean="0"/>
              <a:t>Using low-link value is the lowest value in the cycle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81600" y="57150"/>
            <a:ext cx="3962400" cy="628650"/>
          </a:xfrm>
        </p:spPr>
        <p:txBody>
          <a:bodyPr>
            <a:normAutofit fontScale="90000"/>
          </a:bodyPr>
          <a:lstStyle/>
          <a:p>
            <a:r>
              <a:rPr lang="en-AU" dirty="0" err="1" smtClean="0"/>
              <a:t>Tarjan’s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239360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 smtClean="0">
                <a:solidFill>
                  <a:schemeClr val="accent1"/>
                </a:solidFill>
              </a:rPr>
              <a:t>#include&lt;</a:t>
            </a:r>
            <a:r>
              <a:rPr lang="en-AU" sz="900" dirty="0" err="1" smtClean="0">
                <a:solidFill>
                  <a:schemeClr val="accent1"/>
                </a:solidFill>
              </a:rPr>
              <a:t>iostream</a:t>
            </a:r>
            <a:r>
              <a:rPr lang="en-AU" sz="900" dirty="0" smtClean="0">
                <a:solidFill>
                  <a:schemeClr val="accent1"/>
                </a:solidFill>
              </a:rPr>
              <a:t>&gt; </a:t>
            </a:r>
          </a:p>
          <a:p>
            <a:r>
              <a:rPr lang="en-AU" sz="900" dirty="0" smtClean="0">
                <a:solidFill>
                  <a:schemeClr val="accent1"/>
                </a:solidFill>
              </a:rPr>
              <a:t>#include &lt;list&gt; </a:t>
            </a:r>
          </a:p>
          <a:p>
            <a:r>
              <a:rPr lang="en-AU" sz="900" dirty="0" smtClean="0">
                <a:solidFill>
                  <a:schemeClr val="accent1"/>
                </a:solidFill>
              </a:rPr>
              <a:t>#include &lt;stack&gt; </a:t>
            </a:r>
          </a:p>
          <a:p>
            <a:r>
              <a:rPr lang="en-AU" sz="900" dirty="0" smtClean="0">
                <a:solidFill>
                  <a:schemeClr val="accent1"/>
                </a:solidFill>
              </a:rPr>
              <a:t>#define NIL -1 </a:t>
            </a:r>
          </a:p>
          <a:p>
            <a:r>
              <a:rPr lang="en-AU" sz="900" dirty="0" smtClean="0">
                <a:solidFill>
                  <a:srgbClr val="7030A0"/>
                </a:solidFill>
              </a:rPr>
              <a:t>using namespace 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std</a:t>
            </a:r>
            <a:r>
              <a:rPr lang="en-AU" sz="900" dirty="0" smtClean="0"/>
              <a:t>; </a:t>
            </a:r>
          </a:p>
          <a:p>
            <a:endParaRPr lang="en-AU" sz="900" dirty="0" smtClean="0"/>
          </a:p>
          <a:p>
            <a:r>
              <a:rPr lang="en-AU" sz="900" dirty="0" smtClean="0">
                <a:solidFill>
                  <a:srgbClr val="7030A0"/>
                </a:solidFill>
              </a:rPr>
              <a:t>class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Graph</a:t>
            </a:r>
            <a:r>
              <a:rPr lang="en-AU" sz="900" dirty="0" smtClean="0"/>
              <a:t> {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V; </a:t>
            </a:r>
          </a:p>
          <a:p>
            <a:r>
              <a:rPr lang="en-AU" sz="900" dirty="0" smtClean="0"/>
              <a:t>   list&lt;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&gt; *</a:t>
            </a:r>
            <a:r>
              <a:rPr lang="en-AU" sz="900" dirty="0" err="1" smtClean="0"/>
              <a:t>adj</a:t>
            </a:r>
            <a:r>
              <a:rPr lang="en-AU" sz="900" dirty="0" smtClean="0"/>
              <a:t>;</a:t>
            </a:r>
          </a:p>
          <a:p>
            <a:endParaRPr lang="en-AU" sz="900" dirty="0" smtClean="0"/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chemeClr val="accent1"/>
                </a:solidFill>
              </a:rPr>
              <a:t>void</a:t>
            </a:r>
            <a:r>
              <a:rPr lang="en-AU" sz="900" dirty="0" smtClean="0"/>
              <a:t> </a:t>
            </a:r>
            <a:r>
              <a:rPr lang="en-AU" sz="900" dirty="0" err="1" smtClean="0"/>
              <a:t>SCCUtil</a:t>
            </a:r>
            <a:r>
              <a:rPr lang="en-AU" sz="900" dirty="0" smtClean="0"/>
              <a:t>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u,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disc[],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low[], </a:t>
            </a:r>
          </a:p>
          <a:p>
            <a:r>
              <a:rPr lang="en-AU" sz="900" dirty="0" smtClean="0"/>
              <a:t>                  stack&lt;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&gt; *</a:t>
            </a:r>
            <a:r>
              <a:rPr lang="en-AU" sz="900" dirty="0" err="1" smtClean="0"/>
              <a:t>st</a:t>
            </a:r>
            <a:r>
              <a:rPr lang="en-AU" sz="900" dirty="0" smtClean="0"/>
              <a:t>, </a:t>
            </a:r>
            <a:r>
              <a:rPr lang="en-AU" sz="900" dirty="0" err="1" smtClean="0">
                <a:solidFill>
                  <a:schemeClr val="accent1"/>
                </a:solidFill>
              </a:rPr>
              <a:t>bool</a:t>
            </a:r>
            <a:r>
              <a:rPr lang="en-AU" sz="900" dirty="0" smtClean="0"/>
              <a:t> </a:t>
            </a:r>
            <a:r>
              <a:rPr lang="en-AU" sz="900" dirty="0" err="1" smtClean="0"/>
              <a:t>stackMember</a:t>
            </a:r>
            <a:r>
              <a:rPr lang="en-AU" sz="900" dirty="0" smtClean="0"/>
              <a:t>[]); </a:t>
            </a:r>
          </a:p>
          <a:p>
            <a:r>
              <a:rPr lang="en-AU" sz="900" dirty="0" smtClean="0">
                <a:solidFill>
                  <a:srgbClr val="7030A0"/>
                </a:solidFill>
              </a:rPr>
              <a:t>public</a:t>
            </a:r>
            <a:r>
              <a:rPr lang="en-AU" sz="900" dirty="0" smtClean="0"/>
              <a:t>: </a:t>
            </a:r>
          </a:p>
          <a:p>
            <a:r>
              <a:rPr lang="en-AU" sz="900" dirty="0" smtClean="0"/>
              <a:t>   Graph(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V);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chemeClr val="accent1"/>
                </a:solidFill>
              </a:rPr>
              <a:t>void</a:t>
            </a:r>
            <a:r>
              <a:rPr lang="en-AU" sz="900" dirty="0" smtClean="0"/>
              <a:t> </a:t>
            </a:r>
            <a:r>
              <a:rPr lang="en-AU" sz="900" dirty="0" err="1" smtClean="0"/>
              <a:t>addEdge</a:t>
            </a:r>
            <a:r>
              <a:rPr lang="en-AU" sz="900" dirty="0" smtClean="0"/>
              <a:t>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v,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w);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chemeClr val="accent1"/>
                </a:solidFill>
              </a:rPr>
              <a:t>void</a:t>
            </a:r>
            <a:r>
              <a:rPr lang="en-AU" sz="900" dirty="0" smtClean="0"/>
              <a:t> SCC(); }; </a:t>
            </a:r>
          </a:p>
          <a:p>
            <a:endParaRPr lang="en-AU" sz="900" dirty="0" smtClean="0"/>
          </a:p>
          <a:p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Graph</a:t>
            </a:r>
            <a:r>
              <a:rPr lang="en-AU" sz="900" dirty="0" smtClean="0"/>
              <a:t>::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Graph</a:t>
            </a:r>
            <a:r>
              <a:rPr lang="en-AU" sz="900" dirty="0" smtClean="0"/>
              <a:t>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V) { </a:t>
            </a:r>
          </a:p>
          <a:p>
            <a:r>
              <a:rPr lang="en-AU" sz="900" dirty="0" smtClean="0"/>
              <a:t>   this-&gt;V = V;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adj</a:t>
            </a:r>
            <a:r>
              <a:rPr lang="en-AU" sz="900" dirty="0" smtClean="0"/>
              <a:t> = new list&lt;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&gt;[V]; } </a:t>
            </a:r>
          </a:p>
          <a:p>
            <a:endParaRPr lang="en-AU" sz="900" dirty="0" smtClean="0"/>
          </a:p>
          <a:p>
            <a:r>
              <a:rPr lang="en-AU" sz="900" dirty="0" smtClean="0">
                <a:solidFill>
                  <a:schemeClr val="accent1"/>
                </a:solidFill>
              </a:rPr>
              <a:t>void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Graph</a:t>
            </a:r>
            <a:r>
              <a:rPr lang="en-AU" sz="900" dirty="0" smtClean="0"/>
              <a:t>::</a:t>
            </a:r>
            <a:r>
              <a:rPr lang="en-AU" sz="900" dirty="0" err="1" smtClean="0">
                <a:solidFill>
                  <a:schemeClr val="accent3">
                    <a:lumMod val="75000"/>
                  </a:schemeClr>
                </a:solidFill>
              </a:rPr>
              <a:t>addEdge</a:t>
            </a:r>
            <a:r>
              <a:rPr lang="en-AU" sz="900" dirty="0" smtClean="0"/>
              <a:t>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v,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w) {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adj</a:t>
            </a:r>
            <a:r>
              <a:rPr lang="en-AU" sz="900" dirty="0" smtClean="0"/>
              <a:t>[v].</a:t>
            </a:r>
            <a:r>
              <a:rPr lang="en-AU" sz="900" dirty="0" err="1" smtClean="0"/>
              <a:t>push_back</a:t>
            </a:r>
            <a:r>
              <a:rPr lang="en-AU" sz="900" dirty="0" smtClean="0"/>
              <a:t>(w); } </a:t>
            </a:r>
          </a:p>
          <a:p>
            <a:endParaRPr lang="en-AU" sz="900" dirty="0" smtClean="0"/>
          </a:p>
          <a:p>
            <a:r>
              <a:rPr lang="en-AU" sz="900" dirty="0" smtClean="0">
                <a:solidFill>
                  <a:schemeClr val="accent1"/>
                </a:solidFill>
              </a:rPr>
              <a:t>void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Graph</a:t>
            </a:r>
            <a:r>
              <a:rPr lang="en-AU" sz="900" dirty="0" smtClean="0"/>
              <a:t>::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SCC</a:t>
            </a:r>
            <a:r>
              <a:rPr lang="en-AU" sz="900" dirty="0" smtClean="0"/>
              <a:t>() {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*disc = new </a:t>
            </a:r>
            <a:r>
              <a:rPr lang="en-AU" sz="900" dirty="0" err="1" smtClean="0"/>
              <a:t>int</a:t>
            </a:r>
            <a:r>
              <a:rPr lang="en-AU" sz="900" dirty="0" smtClean="0"/>
              <a:t>[V];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*low = new </a:t>
            </a:r>
            <a:r>
              <a:rPr lang="en-AU" sz="900" dirty="0" err="1" smtClean="0"/>
              <a:t>int</a:t>
            </a:r>
            <a:r>
              <a:rPr lang="en-AU" sz="900" dirty="0" smtClean="0"/>
              <a:t>[V];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>
                <a:solidFill>
                  <a:schemeClr val="accent1"/>
                </a:solidFill>
              </a:rPr>
              <a:t>bool</a:t>
            </a:r>
            <a:r>
              <a:rPr lang="en-AU" sz="900" dirty="0" smtClean="0"/>
              <a:t> *</a:t>
            </a:r>
            <a:r>
              <a:rPr lang="en-AU" sz="900" dirty="0" err="1" smtClean="0"/>
              <a:t>stackMember</a:t>
            </a:r>
            <a:r>
              <a:rPr lang="en-AU" sz="900" dirty="0" smtClean="0"/>
              <a:t> = new </a:t>
            </a:r>
            <a:r>
              <a:rPr lang="en-AU" sz="900" dirty="0" err="1" smtClean="0"/>
              <a:t>bool</a:t>
            </a:r>
            <a:r>
              <a:rPr lang="en-AU" sz="900" dirty="0" smtClean="0"/>
              <a:t>[V]; </a:t>
            </a:r>
          </a:p>
          <a:p>
            <a:r>
              <a:rPr lang="en-AU" sz="900" dirty="0" smtClean="0"/>
              <a:t>   stack&lt;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&gt; *</a:t>
            </a:r>
            <a:r>
              <a:rPr lang="en-AU" sz="900" dirty="0" err="1" smtClean="0"/>
              <a:t>st</a:t>
            </a:r>
            <a:r>
              <a:rPr lang="en-AU" sz="900" dirty="0" smtClean="0"/>
              <a:t> = new stack&lt;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&gt;();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rgbClr val="7030A0"/>
                </a:solidFill>
              </a:rPr>
              <a:t>for</a:t>
            </a:r>
            <a:r>
              <a:rPr lang="en-AU" sz="900" dirty="0" smtClean="0"/>
              <a:t> 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</a:t>
            </a:r>
            <a:r>
              <a:rPr lang="en-AU" sz="900" dirty="0" err="1" smtClean="0"/>
              <a:t>i</a:t>
            </a:r>
            <a:r>
              <a:rPr lang="en-AU" sz="900" dirty="0" smtClean="0"/>
              <a:t>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; </a:t>
            </a:r>
            <a:r>
              <a:rPr lang="en-AU" sz="900" dirty="0" err="1" smtClean="0"/>
              <a:t>i</a:t>
            </a:r>
            <a:r>
              <a:rPr lang="en-AU" sz="900" dirty="0" smtClean="0"/>
              <a:t> &lt; V; </a:t>
            </a:r>
            <a:r>
              <a:rPr lang="en-AU" sz="900" dirty="0" err="1" smtClean="0"/>
              <a:t>i</a:t>
            </a:r>
            <a:r>
              <a:rPr lang="en-AU" sz="900" dirty="0" smtClean="0"/>
              <a:t>++) { </a:t>
            </a:r>
          </a:p>
          <a:p>
            <a:r>
              <a:rPr lang="en-AU" sz="900" dirty="0" smtClean="0"/>
              <a:t>      disc[</a:t>
            </a:r>
            <a:r>
              <a:rPr lang="en-AU" sz="900" dirty="0" err="1" smtClean="0"/>
              <a:t>i</a:t>
            </a:r>
            <a:r>
              <a:rPr lang="en-AU" sz="900" dirty="0" smtClean="0"/>
              <a:t>]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NIL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   low[</a:t>
            </a:r>
            <a:r>
              <a:rPr lang="en-AU" sz="900" dirty="0" err="1" smtClean="0"/>
              <a:t>i</a:t>
            </a:r>
            <a:r>
              <a:rPr lang="en-AU" sz="900" dirty="0" smtClean="0"/>
              <a:t>]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NIL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   </a:t>
            </a:r>
            <a:r>
              <a:rPr lang="en-AU" sz="900" dirty="0" err="1" smtClean="0"/>
              <a:t>stackMember</a:t>
            </a:r>
            <a:r>
              <a:rPr lang="en-AU" sz="900" dirty="0" smtClean="0"/>
              <a:t>[</a:t>
            </a:r>
            <a:r>
              <a:rPr lang="en-AU" sz="900" dirty="0" err="1" smtClean="0"/>
              <a:t>i</a:t>
            </a:r>
            <a:r>
              <a:rPr lang="en-AU" sz="900" dirty="0" smtClean="0"/>
              <a:t>]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AU" sz="900" dirty="0" smtClean="0"/>
              <a:t>; }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rgbClr val="7030A0"/>
                </a:solidFill>
              </a:rPr>
              <a:t>for</a:t>
            </a:r>
            <a:r>
              <a:rPr lang="en-AU" sz="900" dirty="0" smtClean="0"/>
              <a:t> 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</a:t>
            </a:r>
            <a:r>
              <a:rPr lang="en-AU" sz="900" dirty="0" err="1" smtClean="0"/>
              <a:t>i</a:t>
            </a:r>
            <a:r>
              <a:rPr lang="en-AU" sz="900" dirty="0" smtClean="0"/>
              <a:t>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; </a:t>
            </a:r>
            <a:r>
              <a:rPr lang="en-AU" sz="900" dirty="0" err="1" smtClean="0"/>
              <a:t>i</a:t>
            </a:r>
            <a:r>
              <a:rPr lang="en-AU" sz="900" dirty="0" smtClean="0"/>
              <a:t> &lt; V; </a:t>
            </a:r>
            <a:r>
              <a:rPr lang="en-AU" sz="900" dirty="0" err="1" smtClean="0"/>
              <a:t>i</a:t>
            </a:r>
            <a:r>
              <a:rPr lang="en-AU" sz="900" dirty="0" smtClean="0"/>
              <a:t>++) </a:t>
            </a:r>
          </a:p>
          <a:p>
            <a:r>
              <a:rPr lang="en-AU" sz="900" dirty="0" smtClean="0"/>
              <a:t>      </a:t>
            </a:r>
            <a:r>
              <a:rPr lang="en-AU" sz="900" dirty="0" smtClean="0">
                <a:solidFill>
                  <a:srgbClr val="7030A0"/>
                </a:solidFill>
              </a:rPr>
              <a:t>if</a:t>
            </a:r>
            <a:r>
              <a:rPr lang="en-AU" sz="900" dirty="0" smtClean="0"/>
              <a:t> (disc[</a:t>
            </a:r>
            <a:r>
              <a:rPr lang="en-AU" sz="900" dirty="0" err="1" smtClean="0"/>
              <a:t>i</a:t>
            </a:r>
            <a:r>
              <a:rPr lang="en-AU" sz="900" dirty="0" smtClean="0"/>
              <a:t>] ==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NIL</a:t>
            </a:r>
            <a:r>
              <a:rPr lang="en-AU" sz="900" dirty="0" smtClean="0"/>
              <a:t>) </a:t>
            </a:r>
          </a:p>
          <a:p>
            <a:r>
              <a:rPr lang="en-AU" sz="900" dirty="0" smtClean="0"/>
              <a:t>         </a:t>
            </a:r>
            <a:r>
              <a:rPr lang="en-AU" sz="900" dirty="0" err="1" smtClean="0"/>
              <a:t>SCCUtil</a:t>
            </a:r>
            <a:r>
              <a:rPr lang="en-AU" sz="900" dirty="0" smtClean="0"/>
              <a:t>(</a:t>
            </a:r>
            <a:r>
              <a:rPr lang="en-AU" sz="900" dirty="0" err="1" smtClean="0"/>
              <a:t>i</a:t>
            </a:r>
            <a:r>
              <a:rPr lang="en-AU" sz="900" dirty="0" smtClean="0"/>
              <a:t>, disc, low, </a:t>
            </a:r>
            <a:r>
              <a:rPr lang="en-AU" sz="900" dirty="0" err="1" smtClean="0"/>
              <a:t>st</a:t>
            </a:r>
            <a:r>
              <a:rPr lang="en-AU" sz="900" dirty="0" smtClean="0"/>
              <a:t>, </a:t>
            </a:r>
            <a:r>
              <a:rPr lang="en-AU" sz="900" dirty="0" err="1" smtClean="0"/>
              <a:t>stackMember</a:t>
            </a:r>
            <a:r>
              <a:rPr lang="en-AU" sz="900" dirty="0" smtClean="0"/>
              <a:t>);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2200" y="1276350"/>
            <a:ext cx="301396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 smtClean="0">
                <a:solidFill>
                  <a:schemeClr val="accent1"/>
                </a:solidFill>
              </a:rPr>
              <a:t>void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Graph</a:t>
            </a:r>
            <a:r>
              <a:rPr lang="en-AU" sz="900" dirty="0" smtClean="0"/>
              <a:t>::</a:t>
            </a:r>
            <a:r>
              <a:rPr lang="en-AU" sz="900" dirty="0" err="1" smtClean="0">
                <a:solidFill>
                  <a:schemeClr val="accent3">
                    <a:lumMod val="75000"/>
                  </a:schemeClr>
                </a:solidFill>
              </a:rPr>
              <a:t>SCCUtil</a:t>
            </a:r>
            <a:r>
              <a:rPr lang="en-AU" sz="900" dirty="0" smtClean="0"/>
              <a:t>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u,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disc[],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low[], stack&lt;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&gt; *</a:t>
            </a:r>
            <a:r>
              <a:rPr lang="en-AU" sz="900" dirty="0" err="1" smtClean="0"/>
              <a:t>st</a:t>
            </a:r>
            <a:r>
              <a:rPr lang="en-AU" sz="900" dirty="0" smtClean="0"/>
              <a:t>, </a:t>
            </a:r>
          </a:p>
          <a:p>
            <a:r>
              <a:rPr lang="en-AU" sz="900" dirty="0" smtClean="0"/>
              <a:t>                     </a:t>
            </a:r>
            <a:r>
              <a:rPr lang="en-AU" sz="900" dirty="0" err="1" smtClean="0">
                <a:solidFill>
                  <a:schemeClr val="accent1"/>
                </a:solidFill>
              </a:rPr>
              <a:t>bool</a:t>
            </a:r>
            <a:r>
              <a:rPr lang="en-AU" sz="900" dirty="0" smtClean="0"/>
              <a:t> </a:t>
            </a:r>
            <a:r>
              <a:rPr lang="en-AU" sz="900" dirty="0" err="1" smtClean="0"/>
              <a:t>stackMember</a:t>
            </a:r>
            <a:r>
              <a:rPr lang="en-AU" sz="900" dirty="0" smtClean="0"/>
              <a:t>[]) {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rgbClr val="7030A0"/>
                </a:solidFill>
              </a:rPr>
              <a:t>static</a:t>
            </a:r>
            <a:r>
              <a:rPr lang="en-AU" sz="900" dirty="0" smtClean="0"/>
              <a:t>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time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disc[u] = low[u] = ++time;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st</a:t>
            </a:r>
            <a:r>
              <a:rPr lang="en-AU" sz="900" dirty="0" smtClean="0"/>
              <a:t>-&gt;push(u);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stackMember</a:t>
            </a:r>
            <a:r>
              <a:rPr lang="en-AU" sz="900" dirty="0" smtClean="0"/>
              <a:t>[u]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list&lt;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&gt;::</a:t>
            </a:r>
            <a:r>
              <a:rPr lang="en-AU" sz="900" dirty="0" err="1" smtClean="0"/>
              <a:t>iterator</a:t>
            </a:r>
            <a:r>
              <a:rPr lang="en-AU" sz="900" dirty="0" smtClean="0"/>
              <a:t> </a:t>
            </a:r>
            <a:r>
              <a:rPr lang="en-AU" sz="900" dirty="0" err="1" smtClean="0"/>
              <a:t>i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rgbClr val="7030A0"/>
                </a:solidFill>
              </a:rPr>
              <a:t>for</a:t>
            </a:r>
            <a:r>
              <a:rPr lang="en-AU" sz="900" dirty="0" smtClean="0"/>
              <a:t> (</a:t>
            </a:r>
            <a:r>
              <a:rPr lang="en-AU" sz="900" dirty="0" err="1" smtClean="0"/>
              <a:t>i</a:t>
            </a:r>
            <a:r>
              <a:rPr lang="en-AU" sz="900" dirty="0" smtClean="0"/>
              <a:t> = </a:t>
            </a:r>
            <a:r>
              <a:rPr lang="en-AU" sz="900" dirty="0" err="1" smtClean="0"/>
              <a:t>adj</a:t>
            </a:r>
            <a:r>
              <a:rPr lang="en-AU" sz="900" dirty="0" smtClean="0"/>
              <a:t>[u].begin(); </a:t>
            </a:r>
            <a:r>
              <a:rPr lang="en-AU" sz="900" dirty="0" err="1" smtClean="0"/>
              <a:t>i</a:t>
            </a:r>
            <a:r>
              <a:rPr lang="en-AU" sz="900" dirty="0" smtClean="0"/>
              <a:t> != </a:t>
            </a:r>
            <a:r>
              <a:rPr lang="en-AU" sz="900" dirty="0" err="1" smtClean="0"/>
              <a:t>adj</a:t>
            </a:r>
            <a:r>
              <a:rPr lang="en-AU" sz="900" dirty="0" smtClean="0"/>
              <a:t>[u].end(); ++</a:t>
            </a:r>
            <a:r>
              <a:rPr lang="en-AU" sz="900" dirty="0" err="1" smtClean="0"/>
              <a:t>i</a:t>
            </a:r>
            <a:r>
              <a:rPr lang="en-AU" sz="900" dirty="0" smtClean="0"/>
              <a:t>) { </a:t>
            </a:r>
          </a:p>
          <a:p>
            <a:r>
              <a:rPr lang="en-AU" sz="900" dirty="0" smtClean="0"/>
              <a:t>     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 = *</a:t>
            </a:r>
            <a:r>
              <a:rPr lang="en-AU" sz="900" dirty="0" err="1" smtClean="0"/>
              <a:t>i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   </a:t>
            </a:r>
            <a:r>
              <a:rPr lang="en-AU" sz="900" dirty="0" smtClean="0">
                <a:solidFill>
                  <a:srgbClr val="7030A0"/>
                </a:solidFill>
              </a:rPr>
              <a:t>if</a:t>
            </a:r>
            <a:r>
              <a:rPr lang="en-AU" sz="900" dirty="0" smtClean="0"/>
              <a:t> (disc[v] == -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900" dirty="0" smtClean="0"/>
              <a:t>) { </a:t>
            </a:r>
          </a:p>
          <a:p>
            <a:r>
              <a:rPr lang="en-AU" sz="900" dirty="0" smtClean="0"/>
              <a:t>         </a:t>
            </a:r>
            <a:r>
              <a:rPr lang="en-AU" sz="900" dirty="0" err="1" smtClean="0"/>
              <a:t>SCCUtil</a:t>
            </a:r>
            <a:r>
              <a:rPr lang="en-AU" sz="900" dirty="0" smtClean="0"/>
              <a:t>(v, disc, low, </a:t>
            </a:r>
            <a:r>
              <a:rPr lang="en-AU" sz="900" dirty="0" err="1" smtClean="0"/>
              <a:t>st</a:t>
            </a:r>
            <a:r>
              <a:rPr lang="en-AU" sz="900" dirty="0" smtClean="0"/>
              <a:t>, </a:t>
            </a:r>
            <a:r>
              <a:rPr lang="en-AU" sz="900" dirty="0" err="1" smtClean="0"/>
              <a:t>stackMember</a:t>
            </a:r>
            <a:r>
              <a:rPr lang="en-AU" sz="900" dirty="0" smtClean="0"/>
              <a:t>); </a:t>
            </a:r>
          </a:p>
          <a:p>
            <a:r>
              <a:rPr lang="en-AU" sz="900" dirty="0" smtClean="0"/>
              <a:t>         low[u] = min(low[u], low[v]); } </a:t>
            </a:r>
          </a:p>
          <a:p>
            <a:r>
              <a:rPr lang="en-AU" sz="900" dirty="0" smtClean="0"/>
              <a:t>      </a:t>
            </a:r>
            <a:r>
              <a:rPr lang="en-AU" sz="900" dirty="0" smtClean="0">
                <a:solidFill>
                  <a:srgbClr val="7030A0"/>
                </a:solidFill>
              </a:rPr>
              <a:t>else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rgbClr val="7030A0"/>
                </a:solidFill>
              </a:rPr>
              <a:t>if</a:t>
            </a:r>
            <a:r>
              <a:rPr lang="en-AU" sz="900" dirty="0" smtClean="0"/>
              <a:t> (</a:t>
            </a:r>
            <a:r>
              <a:rPr lang="en-AU" sz="900" dirty="0" err="1" smtClean="0"/>
              <a:t>stackMember</a:t>
            </a:r>
            <a:r>
              <a:rPr lang="en-AU" sz="900" dirty="0" smtClean="0"/>
              <a:t>[v] ==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AU" sz="900" dirty="0" smtClean="0"/>
              <a:t>) </a:t>
            </a:r>
          </a:p>
          <a:p>
            <a:r>
              <a:rPr lang="en-AU" sz="900" dirty="0" smtClean="0"/>
              <a:t>         low[u] = min(low[u], disc[v]); }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w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rgbClr val="7030A0"/>
                </a:solidFill>
              </a:rPr>
              <a:t>if</a:t>
            </a:r>
            <a:r>
              <a:rPr lang="en-AU" sz="900" dirty="0" smtClean="0"/>
              <a:t> (low[u] == disc[u]) { </a:t>
            </a:r>
          </a:p>
          <a:p>
            <a:r>
              <a:rPr lang="en-AU" sz="900" dirty="0" smtClean="0"/>
              <a:t>      </a:t>
            </a:r>
            <a:r>
              <a:rPr lang="en-AU" sz="900" dirty="0" smtClean="0">
                <a:solidFill>
                  <a:srgbClr val="7030A0"/>
                </a:solidFill>
              </a:rPr>
              <a:t>while</a:t>
            </a:r>
            <a:r>
              <a:rPr lang="en-AU" sz="900" dirty="0" smtClean="0"/>
              <a:t> (</a:t>
            </a:r>
            <a:r>
              <a:rPr lang="en-AU" sz="900" dirty="0" err="1" smtClean="0"/>
              <a:t>st</a:t>
            </a:r>
            <a:r>
              <a:rPr lang="en-AU" sz="900" dirty="0" smtClean="0"/>
              <a:t>-&gt;top() != u) { </a:t>
            </a:r>
          </a:p>
          <a:p>
            <a:r>
              <a:rPr lang="en-AU" sz="900" dirty="0" smtClean="0"/>
              <a:t>         w = 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) </a:t>
            </a:r>
            <a:r>
              <a:rPr lang="en-AU" sz="900" dirty="0" err="1" smtClean="0"/>
              <a:t>st</a:t>
            </a:r>
            <a:r>
              <a:rPr lang="en-AU" sz="900" dirty="0" smtClean="0"/>
              <a:t>-&gt;top(); </a:t>
            </a:r>
          </a:p>
          <a:p>
            <a:r>
              <a:rPr lang="en-AU" sz="900" dirty="0" smtClean="0"/>
              <a:t>         </a:t>
            </a:r>
            <a:r>
              <a:rPr lang="en-AU" sz="900" dirty="0" err="1" smtClean="0"/>
              <a:t>cout</a:t>
            </a:r>
            <a:r>
              <a:rPr lang="en-AU" sz="900" dirty="0" smtClean="0"/>
              <a:t> &lt;&lt; w &lt;&lt; </a:t>
            </a:r>
            <a:r>
              <a:rPr lang="en-AU" sz="900" dirty="0" smtClean="0">
                <a:solidFill>
                  <a:schemeClr val="accent2"/>
                </a:solidFill>
              </a:rPr>
              <a:t>" "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      </a:t>
            </a:r>
            <a:r>
              <a:rPr lang="en-AU" sz="900" dirty="0" err="1" smtClean="0"/>
              <a:t>stackMember</a:t>
            </a:r>
            <a:r>
              <a:rPr lang="en-AU" sz="900" dirty="0" smtClean="0"/>
              <a:t>[w]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      </a:t>
            </a:r>
            <a:r>
              <a:rPr lang="en-AU" sz="900" dirty="0" err="1" smtClean="0"/>
              <a:t>st</a:t>
            </a:r>
            <a:r>
              <a:rPr lang="en-AU" sz="900" dirty="0" smtClean="0"/>
              <a:t>-&gt;pop(); } </a:t>
            </a:r>
          </a:p>
          <a:p>
            <a:r>
              <a:rPr lang="en-AU" sz="900" dirty="0" smtClean="0"/>
              <a:t>      w = 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) </a:t>
            </a:r>
            <a:r>
              <a:rPr lang="en-AU" sz="900" dirty="0" err="1" smtClean="0"/>
              <a:t>st</a:t>
            </a:r>
            <a:r>
              <a:rPr lang="en-AU" sz="900" dirty="0" smtClean="0"/>
              <a:t>-&gt;top(); </a:t>
            </a:r>
          </a:p>
          <a:p>
            <a:r>
              <a:rPr lang="en-AU" sz="900" dirty="0" smtClean="0"/>
              <a:t>      </a:t>
            </a:r>
            <a:r>
              <a:rPr lang="en-AU" sz="900" dirty="0" err="1" smtClean="0"/>
              <a:t>cout</a:t>
            </a:r>
            <a:r>
              <a:rPr lang="en-AU" sz="900" dirty="0" smtClean="0"/>
              <a:t> &lt;&lt; w &lt;&lt; </a:t>
            </a:r>
            <a:r>
              <a:rPr lang="en-AU" sz="900" dirty="0" smtClean="0">
                <a:solidFill>
                  <a:schemeClr val="accent2"/>
                </a:solidFill>
              </a:rPr>
              <a:t>"\n"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   </a:t>
            </a:r>
            <a:r>
              <a:rPr lang="en-AU" sz="900" dirty="0" err="1" smtClean="0"/>
              <a:t>stackMember</a:t>
            </a:r>
            <a:r>
              <a:rPr lang="en-AU" sz="900" dirty="0" smtClean="0"/>
              <a:t>[w]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   </a:t>
            </a:r>
            <a:r>
              <a:rPr lang="en-AU" sz="900" dirty="0" err="1" smtClean="0"/>
              <a:t>st</a:t>
            </a:r>
            <a:r>
              <a:rPr lang="en-AU" sz="900" dirty="0" smtClean="0"/>
              <a:t>-&gt;pop(); } } </a:t>
            </a:r>
          </a:p>
          <a:p>
            <a:endParaRPr lang="en-AU" sz="9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38800" y="2800350"/>
            <a:ext cx="18357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solidFill>
                  <a:schemeClr val="accent1"/>
                </a:solidFill>
              </a:rPr>
              <a:t>int</a:t>
            </a:r>
            <a:r>
              <a:rPr lang="en-US" sz="900" dirty="0" smtClean="0"/>
              <a:t> </a:t>
            </a:r>
            <a:r>
              <a:rPr lang="en-US" sz="900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en-US" sz="900" dirty="0" smtClean="0"/>
              <a:t>() { </a:t>
            </a:r>
          </a:p>
          <a:p>
            <a:r>
              <a:rPr lang="en-US" sz="900" dirty="0" smtClean="0"/>
              <a:t>   </a:t>
            </a:r>
            <a:r>
              <a:rPr lang="en-US" sz="900" dirty="0" err="1" smtClean="0"/>
              <a:t>cout</a:t>
            </a:r>
            <a:r>
              <a:rPr lang="en-US" sz="900" dirty="0" smtClean="0"/>
              <a:t> &lt;&lt; "\</a:t>
            </a:r>
            <a:r>
              <a:rPr lang="en-US" sz="900" dirty="0" err="1" smtClean="0"/>
              <a:t>nSCCs</a:t>
            </a:r>
            <a:r>
              <a:rPr lang="en-US" sz="900" dirty="0" smtClean="0"/>
              <a:t> in the graph \n"; </a:t>
            </a:r>
          </a:p>
          <a:p>
            <a:r>
              <a:rPr lang="en-US" sz="900" dirty="0" smtClean="0"/>
              <a:t>   Graph g(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900" dirty="0" smtClean="0"/>
              <a:t>); </a:t>
            </a:r>
          </a:p>
          <a:p>
            <a:r>
              <a:rPr lang="en-US" sz="900" dirty="0" smtClean="0"/>
              <a:t>   </a:t>
            </a:r>
            <a:r>
              <a:rPr lang="en-US" sz="900" dirty="0" err="1" smtClean="0"/>
              <a:t>g.addEdge</a:t>
            </a:r>
            <a:r>
              <a:rPr lang="en-US" sz="900" dirty="0" smtClean="0"/>
              <a:t>(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0, 3</a:t>
            </a:r>
            <a:r>
              <a:rPr lang="en-US" sz="900" dirty="0" smtClean="0"/>
              <a:t>); </a:t>
            </a:r>
          </a:p>
          <a:p>
            <a:r>
              <a:rPr lang="en-US" sz="900" dirty="0" smtClean="0"/>
              <a:t>   </a:t>
            </a:r>
            <a:r>
              <a:rPr lang="en-US" sz="900" dirty="0" err="1" smtClean="0"/>
              <a:t>g.addEdge</a:t>
            </a:r>
            <a:r>
              <a:rPr lang="en-US" sz="900" dirty="0" smtClean="0"/>
              <a:t>(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, 2</a:t>
            </a:r>
            <a:r>
              <a:rPr lang="en-US" sz="900" dirty="0" smtClean="0"/>
              <a:t>);</a:t>
            </a:r>
          </a:p>
          <a:p>
            <a:r>
              <a:rPr lang="en-US" sz="900" dirty="0" smtClean="0"/>
              <a:t>   </a:t>
            </a:r>
            <a:r>
              <a:rPr lang="en-US" sz="900" dirty="0" err="1" smtClean="0"/>
              <a:t>g.addEdge</a:t>
            </a:r>
            <a:r>
              <a:rPr lang="en-US" sz="900" dirty="0" smtClean="0"/>
              <a:t>(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1, 4</a:t>
            </a:r>
            <a:r>
              <a:rPr lang="en-US" sz="900" dirty="0" smtClean="0"/>
              <a:t>);</a:t>
            </a:r>
          </a:p>
          <a:p>
            <a:r>
              <a:rPr lang="en-US" sz="900" dirty="0" smtClean="0"/>
              <a:t>   </a:t>
            </a:r>
            <a:r>
              <a:rPr lang="en-US" sz="900" dirty="0" err="1" smtClean="0"/>
              <a:t>g.addEdge</a:t>
            </a:r>
            <a:r>
              <a:rPr lang="en-US" sz="900" dirty="0" smtClean="0"/>
              <a:t>(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1, 5</a:t>
            </a:r>
            <a:r>
              <a:rPr lang="en-US" sz="900" dirty="0" smtClean="0"/>
              <a:t>);</a:t>
            </a:r>
          </a:p>
          <a:p>
            <a:r>
              <a:rPr lang="en-US" sz="900" dirty="0" smtClean="0"/>
              <a:t>   </a:t>
            </a:r>
            <a:r>
              <a:rPr lang="en-US" sz="900" dirty="0" err="1" smtClean="0"/>
              <a:t>g.addEdge</a:t>
            </a:r>
            <a:r>
              <a:rPr lang="en-US" sz="900" dirty="0" smtClean="0"/>
              <a:t>(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2, 5</a:t>
            </a:r>
            <a:r>
              <a:rPr lang="en-US" sz="900" dirty="0" smtClean="0"/>
              <a:t>);</a:t>
            </a:r>
          </a:p>
          <a:p>
            <a:r>
              <a:rPr lang="en-US" sz="900" dirty="0" smtClean="0"/>
              <a:t>   </a:t>
            </a:r>
            <a:r>
              <a:rPr lang="en-US" sz="900" dirty="0" err="1" smtClean="0"/>
              <a:t>g.addEdge</a:t>
            </a:r>
            <a:r>
              <a:rPr lang="en-US" sz="900" dirty="0" smtClean="0"/>
              <a:t>(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3, 2</a:t>
            </a:r>
            <a:r>
              <a:rPr lang="en-US" sz="900" dirty="0" smtClean="0"/>
              <a:t>);</a:t>
            </a:r>
          </a:p>
          <a:p>
            <a:r>
              <a:rPr lang="en-US" sz="900" dirty="0" smtClean="0"/>
              <a:t>   </a:t>
            </a:r>
            <a:r>
              <a:rPr lang="en-US" sz="900" dirty="0" err="1" smtClean="0"/>
              <a:t>g.addEdge</a:t>
            </a:r>
            <a:r>
              <a:rPr lang="en-US" sz="900" dirty="0" smtClean="0"/>
              <a:t>(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4, 0</a:t>
            </a:r>
            <a:r>
              <a:rPr lang="en-US" sz="900" dirty="0" smtClean="0"/>
              <a:t>);</a:t>
            </a:r>
          </a:p>
          <a:p>
            <a:r>
              <a:rPr lang="en-US" sz="900" dirty="0" smtClean="0"/>
              <a:t>   </a:t>
            </a:r>
            <a:r>
              <a:rPr lang="en-US" sz="900" dirty="0" err="1" smtClean="0"/>
              <a:t>g.addEdge</a:t>
            </a:r>
            <a:r>
              <a:rPr lang="en-US" sz="900" dirty="0" smtClean="0"/>
              <a:t>(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4, 1</a:t>
            </a:r>
            <a:r>
              <a:rPr lang="en-US" sz="900" dirty="0" smtClean="0"/>
              <a:t>);</a:t>
            </a:r>
          </a:p>
          <a:p>
            <a:r>
              <a:rPr lang="en-US" sz="900" dirty="0" smtClean="0"/>
              <a:t>   </a:t>
            </a:r>
            <a:r>
              <a:rPr lang="en-US" sz="900" dirty="0" err="1" smtClean="0"/>
              <a:t>g.addEdge</a:t>
            </a:r>
            <a:r>
              <a:rPr lang="en-US" sz="900" dirty="0" smtClean="0"/>
              <a:t>(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5, 0</a:t>
            </a:r>
            <a:r>
              <a:rPr lang="en-US" sz="900" dirty="0" smtClean="0"/>
              <a:t>);</a:t>
            </a:r>
          </a:p>
          <a:p>
            <a:r>
              <a:rPr lang="en-US" sz="900" dirty="0" smtClean="0"/>
              <a:t>   g.SCC(); </a:t>
            </a:r>
          </a:p>
          <a:p>
            <a:r>
              <a:rPr lang="en-US" sz="900" dirty="0" smtClean="0"/>
              <a:t>   return 0; }</a:t>
            </a:r>
            <a:endParaRPr lang="en-US" sz="900" dirty="0"/>
          </a:p>
        </p:txBody>
      </p:sp>
      <p:sp>
        <p:nvSpPr>
          <p:cNvPr id="9" name="Oval 8"/>
          <p:cNvSpPr/>
          <p:nvPr/>
        </p:nvSpPr>
        <p:spPr>
          <a:xfrm>
            <a:off x="7696200" y="819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7315200" y="2190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1" name="Oval 10"/>
          <p:cNvSpPr/>
          <p:nvPr/>
        </p:nvSpPr>
        <p:spPr>
          <a:xfrm>
            <a:off x="8534400" y="2114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2" name="Oval 11"/>
          <p:cNvSpPr/>
          <p:nvPr/>
        </p:nvSpPr>
        <p:spPr>
          <a:xfrm>
            <a:off x="6705600" y="1504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3" name="Oval 12"/>
          <p:cNvSpPr/>
          <p:nvPr/>
        </p:nvSpPr>
        <p:spPr>
          <a:xfrm>
            <a:off x="8610600" y="1200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14" name="Oval 13"/>
          <p:cNvSpPr/>
          <p:nvPr/>
        </p:nvSpPr>
        <p:spPr>
          <a:xfrm>
            <a:off x="7924800" y="1581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15" name="Straight Arrow Connector 14"/>
          <p:cNvCxnSpPr>
            <a:stCxn id="9" idx="2"/>
            <a:endCxn id="12" idx="7"/>
          </p:cNvCxnSpPr>
          <p:nvPr/>
        </p:nvCxnSpPr>
        <p:spPr>
          <a:xfrm rot="10800000" flipV="1">
            <a:off x="6965764" y="9715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  <a:endCxn id="12" idx="5"/>
          </p:cNvCxnSpPr>
          <p:nvPr/>
        </p:nvCxnSpPr>
        <p:spPr>
          <a:xfrm rot="16200000" flipV="1">
            <a:off x="6927663" y="18032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7"/>
            <a:endCxn id="14" idx="3"/>
          </p:cNvCxnSpPr>
          <p:nvPr/>
        </p:nvCxnSpPr>
        <p:spPr>
          <a:xfrm rot="5400000" flipH="1" flipV="1">
            <a:off x="7575363" y="18413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14" idx="5"/>
          </p:cNvCxnSpPr>
          <p:nvPr/>
        </p:nvCxnSpPr>
        <p:spPr>
          <a:xfrm rot="16200000" flipV="1">
            <a:off x="8223063" y="18032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7"/>
          </p:cNvCxnSpPr>
          <p:nvPr/>
        </p:nvCxnSpPr>
        <p:spPr>
          <a:xfrm rot="16200000" flipH="1">
            <a:off x="8451663" y="1816286"/>
            <a:ext cx="654237" cy="315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1"/>
            <a:endCxn id="9" idx="6"/>
          </p:cNvCxnSpPr>
          <p:nvPr/>
        </p:nvCxnSpPr>
        <p:spPr>
          <a:xfrm rot="16200000" flipV="1">
            <a:off x="8191501" y="7810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0" idx="6"/>
          </p:cNvCxnSpPr>
          <p:nvPr/>
        </p:nvCxnSpPr>
        <p:spPr>
          <a:xfrm rot="10800000" flipV="1">
            <a:off x="7620000" y="2266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4"/>
            <a:endCxn id="14" idx="0"/>
          </p:cNvCxnSpPr>
          <p:nvPr/>
        </p:nvCxnSpPr>
        <p:spPr>
          <a:xfrm rot="16200000" flipH="1">
            <a:off x="7734300" y="1238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0"/>
            <a:endCxn id="13" idx="3"/>
          </p:cNvCxnSpPr>
          <p:nvPr/>
        </p:nvCxnSpPr>
        <p:spPr>
          <a:xfrm rot="16200000" flipV="1">
            <a:off x="8343901" y="1771650"/>
            <a:ext cx="654237" cy="315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few </a:t>
            </a:r>
            <a:r>
              <a:rPr lang="en-AU" smtClean="0"/>
              <a:t>extra link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https://www.youtube.com/watch?v=TyWtx7q2D7Y&amp;t=68s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https://www.youtube.com/watch?v=wUgWX0nc4NY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962</Words>
  <Application>Microsoft Office PowerPoint</Application>
  <PresentationFormat>On-screen Show (16:9)</PresentationFormat>
  <Paragraphs>184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Tarjan’s Algorithm</vt:lpstr>
      <vt:lpstr>Remember this: Depth First Search (DFS)</vt:lpstr>
      <vt:lpstr>It’s the same principle</vt:lpstr>
      <vt:lpstr>Tarjan’s Algorithm</vt:lpstr>
      <vt:lpstr>A few extra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Depth First Search (DFS)</dc:title>
  <dc:creator>Thomas</dc:creator>
  <cp:lastModifiedBy>Thomas Dolmark</cp:lastModifiedBy>
  <cp:revision>68</cp:revision>
  <dcterms:created xsi:type="dcterms:W3CDTF">2020-04-18T05:32:16Z</dcterms:created>
  <dcterms:modified xsi:type="dcterms:W3CDTF">2020-05-21T04:57:46Z</dcterms:modified>
</cp:coreProperties>
</file>