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23aca382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23aca382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c4f7399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c4f7399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c4f7399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c4f7399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1242c3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1242c3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21242c3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21242c3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1242c3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1242c3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21242c3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21242c3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21242c37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21242c3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24007b94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24007b94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c4f7399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c4f7399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4f7399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4f7399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23aca38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23aca38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23aca38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23aca38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3aca38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3aca38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3aca38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3aca38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23aca382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23aca382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2974"/>
            <a:ext cx="9143999" cy="448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遊戲架構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595959"/>
                </a:solidFill>
              </a:rPr>
              <a:t>遊戲系統</a:t>
            </a:r>
            <a:endParaRPr sz="2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595959"/>
                </a:solidFill>
              </a:rPr>
              <a:t>氣力值</a:t>
            </a:r>
            <a:endParaRPr sz="24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zh-TW">
                <a:solidFill>
                  <a:srgbClr val="595959"/>
                </a:solidFill>
              </a:rPr>
              <a:t>收集方式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zh-TW">
                <a:solidFill>
                  <a:srgbClr val="595959"/>
                </a:solidFill>
              </a:rPr>
              <a:t>會在防禦與跑步等以外狀態不斷回復</a:t>
            </a:r>
            <a:endParaRPr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zh-TW">
                <a:solidFill>
                  <a:srgbClr val="595959"/>
                </a:solidFill>
              </a:rPr>
              <a:t>耗盡時</a:t>
            </a:r>
            <a:endParaRPr>
              <a:solidFill>
                <a:srgbClr val="59595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zh-TW">
                <a:solidFill>
                  <a:srgbClr val="595959"/>
                </a:solidFill>
              </a:rPr>
              <a:t>氣力值變紅直到回滿</a:t>
            </a:r>
            <a:endParaRPr>
              <a:solidFill>
                <a:srgbClr val="59595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zh-TW">
                <a:solidFill>
                  <a:srgbClr val="595959"/>
                </a:solidFill>
              </a:rPr>
              <a:t>絕對破防</a:t>
            </a:r>
            <a:endParaRPr>
              <a:solidFill>
                <a:srgbClr val="59595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zh-TW">
                <a:solidFill>
                  <a:srgbClr val="595959"/>
                </a:solidFill>
              </a:rPr>
              <a:t>僵硬時間為1.5倍</a:t>
            </a:r>
            <a:endParaRPr>
              <a:solidFill>
                <a:srgbClr val="59595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zh-TW">
                <a:solidFill>
                  <a:srgbClr val="595959"/>
                </a:solidFill>
              </a:rPr>
              <a:t>倒地無法快速受身</a:t>
            </a:r>
            <a:endParaRPr>
              <a:solidFill>
                <a:srgbClr val="59595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zh-TW">
                <a:solidFill>
                  <a:srgbClr val="595959"/>
                </a:solidFill>
              </a:rPr>
              <a:t>無法使用消耗氣力值的招式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完整遊戲流程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780369" y="1961395"/>
            <a:ext cx="1644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故事模式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單人模式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對戰模式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練習模式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2753977" y="1961395"/>
            <a:ext cx="164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角色選擇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配色選擇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地圖選擇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時間設定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回合數設定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725964" y="1961395"/>
            <a:ext cx="16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過場動畫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戰鬥開始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勝負判定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6696923" y="1961395"/>
            <a:ext cx="164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結算畫面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回關卡設定</a:t>
            </a:r>
            <a:endParaRPr/>
          </a:p>
        </p:txBody>
      </p:sp>
      <p:grpSp>
        <p:nvGrpSpPr>
          <p:cNvPr id="122" name="Google Shape;122;p23"/>
          <p:cNvGrpSpPr/>
          <p:nvPr/>
        </p:nvGrpSpPr>
        <p:grpSpPr>
          <a:xfrm>
            <a:off x="511732" y="1265099"/>
            <a:ext cx="8120540" cy="560400"/>
            <a:chOff x="3770" y="0"/>
            <a:chExt cx="8120540" cy="560400"/>
          </a:xfrm>
        </p:grpSpPr>
        <p:sp>
          <p:nvSpPr>
            <p:cNvPr id="123" name="Google Shape;123;p23"/>
            <p:cNvSpPr/>
            <p:nvPr/>
          </p:nvSpPr>
          <p:spPr>
            <a:xfrm>
              <a:off x="3770" y="0"/>
              <a:ext cx="2194800" cy="560400"/>
            </a:xfrm>
            <a:prstGeom prst="chevron">
              <a:avLst>
                <a:gd fmla="val 50000" name="adj"/>
              </a:avLst>
            </a:prstGeom>
            <a:solidFill>
              <a:srgbClr val="D8E2F3">
                <a:alpha val="49800"/>
              </a:srgbClr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3"/>
            <p:cNvSpPr txBox="1"/>
            <p:nvPr/>
          </p:nvSpPr>
          <p:spPr>
            <a:xfrm>
              <a:off x="283946" y="0"/>
              <a:ext cx="16344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Microsoft JhengHei"/>
                <a:buNone/>
              </a:pPr>
              <a:r>
                <a:rPr lang="zh-TW" sz="20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模式選擇</a:t>
              </a: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1979017" y="0"/>
              <a:ext cx="2194800" cy="560400"/>
            </a:xfrm>
            <a:prstGeom prst="chevron">
              <a:avLst>
                <a:gd fmla="val 50000" name="adj"/>
              </a:avLst>
            </a:prstGeom>
            <a:solidFill>
              <a:srgbClr val="D8E2F3">
                <a:alpha val="49800"/>
              </a:srgbClr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3"/>
            <p:cNvSpPr txBox="1"/>
            <p:nvPr/>
          </p:nvSpPr>
          <p:spPr>
            <a:xfrm>
              <a:off x="2259193" y="0"/>
              <a:ext cx="16344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Microsoft JhengHei"/>
                <a:buNone/>
              </a:pPr>
              <a:r>
                <a:rPr lang="zh-TW" sz="20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關卡設定</a:t>
              </a: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3954264" y="0"/>
              <a:ext cx="2194800" cy="560400"/>
            </a:xfrm>
            <a:prstGeom prst="chevron">
              <a:avLst>
                <a:gd fmla="val 50000" name="adj"/>
              </a:avLst>
            </a:prstGeom>
            <a:solidFill>
              <a:srgbClr val="D8E2F3">
                <a:alpha val="49800"/>
              </a:srgbClr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3"/>
            <p:cNvSpPr txBox="1"/>
            <p:nvPr/>
          </p:nvSpPr>
          <p:spPr>
            <a:xfrm>
              <a:off x="4234440" y="0"/>
              <a:ext cx="16344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Microsoft JhengHei"/>
                <a:buNone/>
              </a:pPr>
              <a:r>
                <a:rPr lang="zh-TW" sz="20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戰鬥場景</a:t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5929510" y="0"/>
              <a:ext cx="2194800" cy="560400"/>
            </a:xfrm>
            <a:prstGeom prst="chevron">
              <a:avLst>
                <a:gd fmla="val 50000" name="adj"/>
              </a:avLst>
            </a:prstGeom>
            <a:solidFill>
              <a:srgbClr val="D8E2F3">
                <a:alpha val="49800"/>
              </a:srgbClr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3"/>
            <p:cNvSpPr txBox="1"/>
            <p:nvPr/>
          </p:nvSpPr>
          <p:spPr>
            <a:xfrm>
              <a:off x="6209686" y="0"/>
              <a:ext cx="16344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8000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Microsoft JhengHei"/>
                <a:buNone/>
              </a:pPr>
              <a:r>
                <a:rPr lang="zh-TW" sz="20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對戰結束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完</a:t>
            </a:r>
            <a:r>
              <a:rPr lang="zh-TW"/>
              <a:t>整遊戲流程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模式選擇</a:t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故事模式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sz="2100"/>
              <a:t>開場動畫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sz="2100"/>
              <a:t>角色對話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sz="2100"/>
              <a:t>帶入事件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sz="2100"/>
              <a:t>進入戰鬥畫面（含操作提示）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完整遊戲流程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/>
              <a:t>模式選擇</a:t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單人模式</a:t>
            </a:r>
            <a:endParaRPr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玩家與電腦的對決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可選擇困難度</a:t>
            </a:r>
            <a:endParaRPr sz="1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對戰模式</a:t>
            </a:r>
            <a:endParaRPr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玩家與玩家的對決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訓練模式</a:t>
            </a:r>
            <a:endParaRPr sz="25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查看招式表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熟悉操作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練習接技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完整遊戲流程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關卡設定</a:t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角色選擇</a:t>
            </a:r>
            <a:endParaRPr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單人：選擇自己的角色後再選擇電腦的角色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雙人：１Ｐ與２Ｐ各自選擇角色</a:t>
            </a:r>
            <a:endParaRPr sz="1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配色選擇　　　　　　　　　　</a:t>
            </a:r>
            <a:endParaRPr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選擇角色後決定配色並確認</a:t>
            </a:r>
            <a:endParaRPr sz="1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地圖選擇</a:t>
            </a:r>
            <a:endParaRPr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選擇戰鬥場景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完整遊戲流程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關卡設定</a:t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時間設定</a:t>
            </a:r>
            <a:endParaRPr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每個回合的戰鬥時長（60秒、90秒、120秒）</a:t>
            </a:r>
            <a:endParaRPr sz="1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回合數設定</a:t>
            </a:r>
            <a:endParaRPr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每局的勝負決定場數（１～５回合）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完整遊戲流程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戰鬥場景</a:t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過場動畫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場景與角色動作展示</a:t>
            </a:r>
            <a:endParaRPr sz="1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戰鬥開始</a:t>
            </a:r>
            <a:endParaRPr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在有限的時間內贏得最多的回合數</a:t>
            </a:r>
            <a:endParaRPr sz="1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勝負判定</a:t>
            </a:r>
            <a:endParaRPr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播放勝者動畫進入結算畫面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完整遊戲流程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對戰結束</a:t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結算畫面</a:t>
            </a:r>
            <a:endParaRPr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雙方回合勝負數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雙方玩家技術評價（進攻、防守、連段等）</a:t>
            </a:r>
            <a:endParaRPr sz="1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回關卡設定</a:t>
            </a:r>
            <a:endParaRPr sz="2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690563"/>
            <a:ext cx="60960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遊戲規格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平台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遊戲架構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世界風格：科技中古世界、工業結構歐式建築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遊戲系統：生命值、氣力值、燃晶槽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遊戲機制：遊戲AI、指令輸入、彈刀反擊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遊戲架構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世界</a:t>
            </a:r>
            <a:r>
              <a:rPr lang="zh-TW" sz="2100"/>
              <a:t>風格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科技中古世界</a:t>
            </a:r>
            <a:endParaRPr sz="2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外星種族統治現今人類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重新建構的文明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燃晶為主要能源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遊戲架構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世界風格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工業結構歐式建築</a:t>
            </a:r>
            <a:endParaRPr sz="2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由信仰產生建築形式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保護燃晶的安全結構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燃晶能產生特殊光源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遊戲架構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世界風格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角色服飾</a:t>
            </a:r>
            <a:endParaRPr sz="2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遊戲架構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遊戲系統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生命值</a:t>
            </a:r>
            <a:endParaRPr sz="2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受到攻擊減少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連段傷害修正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連段傷害不小於1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反擊傷害增加20%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必殺技最少保留20%傷害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公式</a:t>
            </a:r>
            <a:endParaRPr sz="2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zh-TW" sz="1400">
                <a:solidFill>
                  <a:srgbClr val="595959"/>
                </a:solidFill>
              </a:rPr>
              <a:t>h = 傷害的數值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zh-TW" sz="1400">
                <a:solidFill>
                  <a:srgbClr val="595959"/>
                </a:solidFill>
              </a:rPr>
              <a:t>r = 修正後的百分比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zh-TW" sz="1400">
                <a:solidFill>
                  <a:srgbClr val="595959"/>
                </a:solidFill>
              </a:rPr>
              <a:t>v = 上一個招式修正的百分比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zh-TW" sz="1400">
                <a:solidFill>
                  <a:srgbClr val="595959"/>
                </a:solidFill>
              </a:rPr>
              <a:t>round (h x r) &gt; round (h x r x v) ; r = r x v </a:t>
            </a:r>
            <a:endParaRPr sz="14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595959"/>
                </a:solidFill>
              </a:rPr>
              <a:t>&gt; round (h x r x v) ; r = r x v &gt; loop…</a:t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遊戲架構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遊戲系統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氣力值</a:t>
            </a:r>
            <a:endParaRPr sz="2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zh-TW">
                <a:solidFill>
                  <a:srgbClr val="595959"/>
                </a:solidFill>
              </a:rPr>
              <a:t>主動消耗方式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zh-TW">
                <a:solidFill>
                  <a:srgbClr val="595959"/>
                </a:solidFill>
              </a:rPr>
              <a:t>部分角色的迴避招式（通常1/2）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zh-TW">
                <a:solidFill>
                  <a:srgbClr val="595959"/>
                </a:solidFill>
              </a:rPr>
              <a:t>部分角色的彈刀（只要發動就會消耗，通常1/2）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zh-TW">
                <a:solidFill>
                  <a:srgbClr val="595959"/>
                </a:solidFill>
              </a:rPr>
              <a:t>被動消耗方式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zh-TW">
                <a:solidFill>
                  <a:srgbClr val="595959"/>
                </a:solidFill>
              </a:rPr>
              <a:t>防禦中被攻擊（依對手招式傷害的比例減少，歸零會有破防效果）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zh-TW">
                <a:solidFill>
                  <a:srgbClr val="595959"/>
                </a:solidFill>
              </a:rPr>
              <a:t>受到破防攻擊（歸零）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zh-TW">
                <a:solidFill>
                  <a:srgbClr val="595959"/>
                </a:solidFill>
              </a:rPr>
              <a:t>被水晶攻擊擊中（歸零）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